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vml" ContentType="application/vnd.openxmlformats-officedocument.vmlDrawing"/>
  <Default Extension="wdp" ContentType="image/vnd.ms-photo"/>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73.jpg" ContentType="image/gif"/>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160"/>
  </p:notesMasterIdLst>
  <p:handoutMasterIdLst>
    <p:handoutMasterId r:id="rId161"/>
  </p:handoutMasterIdLst>
  <p:sldIdLst>
    <p:sldId id="569" r:id="rId2"/>
    <p:sldId id="693" r:id="rId3"/>
    <p:sldId id="570" r:id="rId4"/>
    <p:sldId id="605" r:id="rId5"/>
    <p:sldId id="606" r:id="rId6"/>
    <p:sldId id="433" r:id="rId7"/>
    <p:sldId id="694" r:id="rId8"/>
    <p:sldId id="696" r:id="rId9"/>
    <p:sldId id="435" r:id="rId10"/>
    <p:sldId id="512" r:id="rId11"/>
    <p:sldId id="436" r:id="rId12"/>
    <p:sldId id="437" r:id="rId13"/>
    <p:sldId id="438" r:id="rId14"/>
    <p:sldId id="518" r:id="rId15"/>
    <p:sldId id="698" r:id="rId16"/>
    <p:sldId id="657" r:id="rId17"/>
    <p:sldId id="563" r:id="rId18"/>
    <p:sldId id="699" r:id="rId19"/>
    <p:sldId id="700" r:id="rId20"/>
    <p:sldId id="448" r:id="rId21"/>
    <p:sldId id="449" r:id="rId22"/>
    <p:sldId id="459" r:id="rId23"/>
    <p:sldId id="681" r:id="rId24"/>
    <p:sldId id="574" r:id="rId25"/>
    <p:sldId id="560" r:id="rId26"/>
    <p:sldId id="519" r:id="rId27"/>
    <p:sldId id="520" r:id="rId28"/>
    <p:sldId id="460" r:id="rId29"/>
    <p:sldId id="462" r:id="rId30"/>
    <p:sldId id="573" r:id="rId31"/>
    <p:sldId id="701" r:id="rId32"/>
    <p:sldId id="658" r:id="rId33"/>
    <p:sldId id="659" r:id="rId34"/>
    <p:sldId id="752" r:id="rId35"/>
    <p:sldId id="461" r:id="rId36"/>
    <p:sldId id="576" r:id="rId37"/>
    <p:sldId id="577" r:id="rId38"/>
    <p:sldId id="578" r:id="rId39"/>
    <p:sldId id="579" r:id="rId40"/>
    <p:sldId id="702" r:id="rId41"/>
    <p:sldId id="703" r:id="rId42"/>
    <p:sldId id="705" r:id="rId43"/>
    <p:sldId id="704" r:id="rId44"/>
    <p:sldId id="582" r:id="rId45"/>
    <p:sldId id="682" r:id="rId46"/>
    <p:sldId id="708" r:id="rId47"/>
    <p:sldId id="709" r:id="rId48"/>
    <p:sldId id="580" r:id="rId49"/>
    <p:sldId id="581" r:id="rId50"/>
    <p:sldId id="521" r:id="rId51"/>
    <p:sldId id="660" r:id="rId52"/>
    <p:sldId id="661" r:id="rId53"/>
    <p:sldId id="662" r:id="rId54"/>
    <p:sldId id="663" r:id="rId55"/>
    <p:sldId id="665" r:id="rId56"/>
    <p:sldId id="666" r:id="rId57"/>
    <p:sldId id="667" r:id="rId58"/>
    <p:sldId id="668" r:id="rId59"/>
    <p:sldId id="706" r:id="rId60"/>
    <p:sldId id="678" r:id="rId61"/>
    <p:sldId id="680" r:id="rId62"/>
    <p:sldId id="688" r:id="rId63"/>
    <p:sldId id="707" r:id="rId64"/>
    <p:sldId id="523" r:id="rId65"/>
    <p:sldId id="524" r:id="rId66"/>
    <p:sldId id="584" r:id="rId67"/>
    <p:sldId id="585" r:id="rId68"/>
    <p:sldId id="586" r:id="rId69"/>
    <p:sldId id="686" r:id="rId70"/>
    <p:sldId id="561" r:id="rId71"/>
    <p:sldId id="525" r:id="rId72"/>
    <p:sldId id="562" r:id="rId73"/>
    <p:sldId id="689" r:id="rId74"/>
    <p:sldId id="587" r:id="rId75"/>
    <p:sldId id="691" r:id="rId76"/>
    <p:sldId id="527" r:id="rId77"/>
    <p:sldId id="526" r:id="rId78"/>
    <p:sldId id="529" r:id="rId79"/>
    <p:sldId id="712" r:id="rId80"/>
    <p:sldId id="690" r:id="rId81"/>
    <p:sldId id="528" r:id="rId82"/>
    <p:sldId id="692" r:id="rId83"/>
    <p:sldId id="710" r:id="rId84"/>
    <p:sldId id="588" r:id="rId85"/>
    <p:sldId id="687" r:id="rId86"/>
    <p:sldId id="531" r:id="rId87"/>
    <p:sldId id="532" r:id="rId88"/>
    <p:sldId id="713" r:id="rId89"/>
    <p:sldId id="714" r:id="rId90"/>
    <p:sldId id="715" r:id="rId91"/>
    <p:sldId id="533" r:id="rId92"/>
    <p:sldId id="534" r:id="rId93"/>
    <p:sldId id="716" r:id="rId94"/>
    <p:sldId id="536" r:id="rId95"/>
    <p:sldId id="535" r:id="rId96"/>
    <p:sldId id="565" r:id="rId97"/>
    <p:sldId id="589" r:id="rId98"/>
    <p:sldId id="590" r:id="rId99"/>
    <p:sldId id="602" r:id="rId100"/>
    <p:sldId id="717" r:id="rId101"/>
    <p:sldId id="718" r:id="rId102"/>
    <p:sldId id="537" r:id="rId103"/>
    <p:sldId id="591" r:id="rId104"/>
    <p:sldId id="593" r:id="rId105"/>
    <p:sldId id="594" r:id="rId106"/>
    <p:sldId id="592" r:id="rId107"/>
    <p:sldId id="597" r:id="rId108"/>
    <p:sldId id="538" r:id="rId109"/>
    <p:sldId id="539" r:id="rId110"/>
    <p:sldId id="566" r:id="rId111"/>
    <p:sldId id="543" r:id="rId112"/>
    <p:sldId id="600" r:id="rId113"/>
    <p:sldId id="607" r:id="rId114"/>
    <p:sldId id="604" r:id="rId115"/>
    <p:sldId id="608" r:id="rId116"/>
    <p:sldId id="719" r:id="rId117"/>
    <p:sldId id="720" r:id="rId118"/>
    <p:sldId id="540" r:id="rId119"/>
    <p:sldId id="542" r:id="rId120"/>
    <p:sldId id="541" r:id="rId121"/>
    <p:sldId id="721" r:id="rId122"/>
    <p:sldId id="722" r:id="rId123"/>
    <p:sldId id="544" r:id="rId124"/>
    <p:sldId id="723" r:id="rId125"/>
    <p:sldId id="724" r:id="rId126"/>
    <p:sldId id="725" r:id="rId127"/>
    <p:sldId id="726" r:id="rId128"/>
    <p:sldId id="727" r:id="rId129"/>
    <p:sldId id="728" r:id="rId130"/>
    <p:sldId id="612" r:id="rId131"/>
    <p:sldId id="613" r:id="rId132"/>
    <p:sldId id="614" r:id="rId133"/>
    <p:sldId id="731" r:id="rId134"/>
    <p:sldId id="615" r:id="rId135"/>
    <p:sldId id="616" r:id="rId136"/>
    <p:sldId id="617" r:id="rId137"/>
    <p:sldId id="736" r:id="rId138"/>
    <p:sldId id="619" r:id="rId139"/>
    <p:sldId id="737" r:id="rId140"/>
    <p:sldId id="738" r:id="rId141"/>
    <p:sldId id="739" r:id="rId142"/>
    <p:sldId id="741" r:id="rId143"/>
    <p:sldId id="742" r:id="rId144"/>
    <p:sldId id="621" r:id="rId145"/>
    <p:sldId id="630" r:id="rId146"/>
    <p:sldId id="622" r:id="rId147"/>
    <p:sldId id="744" r:id="rId148"/>
    <p:sldId id="745" r:id="rId149"/>
    <p:sldId id="623" r:id="rId150"/>
    <p:sldId id="747" r:id="rId151"/>
    <p:sldId id="748" r:id="rId152"/>
    <p:sldId id="624" r:id="rId153"/>
    <p:sldId id="625" r:id="rId154"/>
    <p:sldId id="626" r:id="rId155"/>
    <p:sldId id="628" r:id="rId156"/>
    <p:sldId id="749" r:id="rId157"/>
    <p:sldId id="750" r:id="rId158"/>
    <p:sldId id="751" r:id="rId159"/>
  </p:sldIdLst>
  <p:sldSz cx="9144000" cy="6858000" type="screen4x3"/>
  <p:notesSz cx="7102475" cy="10234613"/>
  <p:custDataLst>
    <p:tags r:id="rId162"/>
  </p:custDataLst>
  <p:defaultTextStyle>
    <a:defPPr>
      <a:defRPr lang="en-US"/>
    </a:defPPr>
    <a:lvl1pPr algn="l" rtl="0" fontAlgn="base">
      <a:spcBef>
        <a:spcPct val="0"/>
      </a:spcBef>
      <a:spcAft>
        <a:spcPct val="0"/>
      </a:spcAft>
      <a:defRPr kumimoji="1" sz="2800" kern="1200">
        <a:solidFill>
          <a:schemeClr val="tx1"/>
        </a:solidFill>
        <a:latin typeface="Marlett" pitchFamily="2" charset="2"/>
        <a:ea typeface="宋体" charset="-122"/>
        <a:cs typeface="+mn-cs"/>
      </a:defRPr>
    </a:lvl1pPr>
    <a:lvl2pPr marL="457200" algn="l" rtl="0" fontAlgn="base">
      <a:spcBef>
        <a:spcPct val="0"/>
      </a:spcBef>
      <a:spcAft>
        <a:spcPct val="0"/>
      </a:spcAft>
      <a:defRPr kumimoji="1" sz="2800" kern="1200">
        <a:solidFill>
          <a:schemeClr val="tx1"/>
        </a:solidFill>
        <a:latin typeface="Marlett" pitchFamily="2" charset="2"/>
        <a:ea typeface="宋体" charset="-122"/>
        <a:cs typeface="+mn-cs"/>
      </a:defRPr>
    </a:lvl2pPr>
    <a:lvl3pPr marL="914400" algn="l" rtl="0" fontAlgn="base">
      <a:spcBef>
        <a:spcPct val="0"/>
      </a:spcBef>
      <a:spcAft>
        <a:spcPct val="0"/>
      </a:spcAft>
      <a:defRPr kumimoji="1" sz="2800" kern="1200">
        <a:solidFill>
          <a:schemeClr val="tx1"/>
        </a:solidFill>
        <a:latin typeface="Marlett" pitchFamily="2" charset="2"/>
        <a:ea typeface="宋体" charset="-122"/>
        <a:cs typeface="+mn-cs"/>
      </a:defRPr>
    </a:lvl3pPr>
    <a:lvl4pPr marL="1371600" algn="l" rtl="0" fontAlgn="base">
      <a:spcBef>
        <a:spcPct val="0"/>
      </a:spcBef>
      <a:spcAft>
        <a:spcPct val="0"/>
      </a:spcAft>
      <a:defRPr kumimoji="1" sz="2800" kern="1200">
        <a:solidFill>
          <a:schemeClr val="tx1"/>
        </a:solidFill>
        <a:latin typeface="Marlett" pitchFamily="2" charset="2"/>
        <a:ea typeface="宋体" charset="-122"/>
        <a:cs typeface="+mn-cs"/>
      </a:defRPr>
    </a:lvl4pPr>
    <a:lvl5pPr marL="1828800" algn="l" rtl="0" fontAlgn="base">
      <a:spcBef>
        <a:spcPct val="0"/>
      </a:spcBef>
      <a:spcAft>
        <a:spcPct val="0"/>
      </a:spcAft>
      <a:defRPr kumimoji="1" sz="2800" kern="1200">
        <a:solidFill>
          <a:schemeClr val="tx1"/>
        </a:solidFill>
        <a:latin typeface="Marlett" pitchFamily="2" charset="2"/>
        <a:ea typeface="宋体" charset="-122"/>
        <a:cs typeface="+mn-cs"/>
      </a:defRPr>
    </a:lvl5pPr>
    <a:lvl6pPr marL="2286000" algn="l" defTabSz="914400" rtl="0" eaLnBrk="1" latinLnBrk="0" hangingPunct="1">
      <a:defRPr kumimoji="1" sz="2800" kern="1200">
        <a:solidFill>
          <a:schemeClr val="tx1"/>
        </a:solidFill>
        <a:latin typeface="Marlett" pitchFamily="2" charset="2"/>
        <a:ea typeface="宋体" charset="-122"/>
        <a:cs typeface="+mn-cs"/>
      </a:defRPr>
    </a:lvl6pPr>
    <a:lvl7pPr marL="2743200" algn="l" defTabSz="914400" rtl="0" eaLnBrk="1" latinLnBrk="0" hangingPunct="1">
      <a:defRPr kumimoji="1" sz="2800" kern="1200">
        <a:solidFill>
          <a:schemeClr val="tx1"/>
        </a:solidFill>
        <a:latin typeface="Marlett" pitchFamily="2" charset="2"/>
        <a:ea typeface="宋体" charset="-122"/>
        <a:cs typeface="+mn-cs"/>
      </a:defRPr>
    </a:lvl7pPr>
    <a:lvl8pPr marL="3200400" algn="l" defTabSz="914400" rtl="0" eaLnBrk="1" latinLnBrk="0" hangingPunct="1">
      <a:defRPr kumimoji="1" sz="2800" kern="1200">
        <a:solidFill>
          <a:schemeClr val="tx1"/>
        </a:solidFill>
        <a:latin typeface="Marlett" pitchFamily="2" charset="2"/>
        <a:ea typeface="宋体" charset="-122"/>
        <a:cs typeface="+mn-cs"/>
      </a:defRPr>
    </a:lvl8pPr>
    <a:lvl9pPr marL="3657600" algn="l" defTabSz="914400" rtl="0" eaLnBrk="1" latinLnBrk="0" hangingPunct="1">
      <a:defRPr kumimoji="1" sz="2800" kern="1200">
        <a:solidFill>
          <a:schemeClr val="tx1"/>
        </a:solidFill>
        <a:latin typeface="Marlett" pitchFamily="2" charset="2"/>
        <a:ea typeface="宋体" charset="-122"/>
        <a:cs typeface="+mn-cs"/>
      </a:defRPr>
    </a:lvl9pPr>
  </p:defaultTextStyle>
  <p:extLst>
    <p:ext uri="{EFAFB233-063F-42B5-8137-9DF3F51BA10A}">
      <p15:sldGuideLst xmlns:p15="http://schemas.microsoft.com/office/powerpoint/2012/main">
        <p15:guide id="2" pos="2880" userDrawn="1">
          <p15:clr>
            <a:srgbClr val="A4A3A4"/>
          </p15:clr>
        </p15:guide>
        <p15:guide id="3" orient="horz" pos="432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F3F3F"/>
    <a:srgbClr val="2D2D2D"/>
    <a:srgbClr val="FF0000"/>
    <a:srgbClr val="0F6FC6"/>
    <a:srgbClr val="FFFFCC"/>
    <a:srgbClr val="FFFF66"/>
    <a:srgbClr val="CC0000"/>
    <a:srgbClr val="CCE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88" autoAdjust="0"/>
    <p:restoredTop sz="85503" autoAdjust="0"/>
  </p:normalViewPr>
  <p:slideViewPr>
    <p:cSldViewPr>
      <p:cViewPr varScale="1">
        <p:scale>
          <a:sx n="54" d="100"/>
          <a:sy n="54" d="100"/>
        </p:scale>
        <p:origin x="1704" y="48"/>
      </p:cViewPr>
      <p:guideLst>
        <p:guide pos="2880"/>
        <p:guide orient="horz" pos="4320"/>
      </p:guideLst>
    </p:cSldViewPr>
  </p:slideViewPr>
  <p:outlineViewPr>
    <p:cViewPr>
      <p:scale>
        <a:sx n="33" d="100"/>
        <a:sy n="33" d="100"/>
      </p:scale>
      <p:origin x="180" y="47166"/>
    </p:cViewPr>
    <p:sldLst>
      <p:sld r:id="rId1" collapse="1"/>
      <p:sld r:id="rId2" collapse="1"/>
      <p:sld r:id="rId3" collapse="1"/>
      <p:sld r:id="rId4" collapse="1"/>
    </p:sldLst>
  </p:outlineViewPr>
  <p:notesTextViewPr>
    <p:cViewPr>
      <p:scale>
        <a:sx n="100" d="100"/>
        <a:sy n="100" d="100"/>
      </p:scale>
      <p:origin x="0" y="0"/>
    </p:cViewPr>
  </p:notesTextViewPr>
  <p:sorterViewPr>
    <p:cViewPr>
      <p:scale>
        <a:sx n="25" d="100"/>
        <a:sy n="25" d="100"/>
      </p:scale>
      <p:origin x="0" y="924"/>
    </p:cViewPr>
  </p:sorterViewPr>
  <p:notesViewPr>
    <p:cSldViewPr>
      <p:cViewPr varScale="1">
        <p:scale>
          <a:sx n="43" d="100"/>
          <a:sy n="43" d="100"/>
        </p:scale>
        <p:origin x="-1416"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handoutMaster" Target="handoutMasters/handout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_rels/viewProps.xml.rels><?xml version="1.0" encoding="UTF-8" standalone="yes"?>
<Relationships xmlns="http://schemas.openxmlformats.org/package/2006/relationships"><Relationship Id="rId3" Type="http://schemas.openxmlformats.org/officeDocument/2006/relationships/slide" Target="slides/slide135.xml"/><Relationship Id="rId2" Type="http://schemas.openxmlformats.org/officeDocument/2006/relationships/slide" Target="slides/slide134.xml"/><Relationship Id="rId1" Type="http://schemas.openxmlformats.org/officeDocument/2006/relationships/slide" Target="slides/slide132.xml"/><Relationship Id="rId4" Type="http://schemas.openxmlformats.org/officeDocument/2006/relationships/slide" Target="slides/slide13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4"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5" Type="http://schemas.openxmlformats.org/officeDocument/2006/relationships/image" Target="../media/image101.wmf"/><Relationship Id="rId4" Type="http://schemas.openxmlformats.org/officeDocument/2006/relationships/image" Target="../media/image10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5" Type="http://schemas.openxmlformats.org/officeDocument/2006/relationships/image" Target="../media/image134.wmf"/><Relationship Id="rId4" Type="http://schemas.openxmlformats.org/officeDocument/2006/relationships/image" Target="../media/image13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image" Target="../media/image141.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4" Type="http://schemas.openxmlformats.org/officeDocument/2006/relationships/image" Target="../media/image147.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4" Type="http://schemas.openxmlformats.org/officeDocument/2006/relationships/image" Target="../media/image17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lvl1pPr eaLnBrk="1" hangingPunct="1">
              <a:defRPr sz="1200">
                <a:latin typeface="Times New Roman" pitchFamily="18" charset="0"/>
                <a:ea typeface="宋体" pitchFamily="2" charset="-122"/>
              </a:defRPr>
            </a:lvl1pPr>
          </a:lstStyle>
          <a:p>
            <a:pPr>
              <a:defRPr/>
            </a:pPr>
            <a:endParaRPr lang="zh-CN" altLang="en-US"/>
          </a:p>
        </p:txBody>
      </p:sp>
      <p:sp>
        <p:nvSpPr>
          <p:cNvPr id="34819" name="Rectangle 3"/>
          <p:cNvSpPr>
            <a:spLocks noGrp="1" noChangeArrowheads="1"/>
          </p:cNvSpPr>
          <p:nvPr>
            <p:ph type="dt" sz="quarter" idx="1"/>
          </p:nvPr>
        </p:nvSpPr>
        <p:spPr bwMode="auto">
          <a:xfrm>
            <a:off x="4024736" y="0"/>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lvl1pPr algn="r" eaLnBrk="1" hangingPunct="1">
              <a:defRPr sz="1200">
                <a:latin typeface="Times New Roman" pitchFamily="18" charset="0"/>
                <a:ea typeface="宋体" pitchFamily="2" charset="-122"/>
              </a:defRPr>
            </a:lvl1pPr>
          </a:lstStyle>
          <a:p>
            <a:pPr>
              <a:defRPr/>
            </a:pPr>
            <a:endParaRPr lang="en-US" altLang="zh-CN"/>
          </a:p>
        </p:txBody>
      </p:sp>
      <p:sp>
        <p:nvSpPr>
          <p:cNvPr id="34820" name="Rectangle 4"/>
          <p:cNvSpPr>
            <a:spLocks noGrp="1" noChangeArrowheads="1"/>
          </p:cNvSpPr>
          <p:nvPr>
            <p:ph type="ftr" sz="quarter" idx="2"/>
          </p:nvPr>
        </p:nvSpPr>
        <p:spPr bwMode="auto">
          <a:xfrm>
            <a:off x="0" y="9722882"/>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b" anchorCtr="0" compatLnSpc="1">
            <a:prstTxWarp prst="textNoShape">
              <a:avLst/>
            </a:prstTxWarp>
          </a:bodyPr>
          <a:lstStyle>
            <a:lvl1pPr eaLnBrk="1" hangingPunct="1">
              <a:defRPr sz="1200">
                <a:latin typeface="Times New Roman" pitchFamily="18" charset="0"/>
                <a:ea typeface="宋体" pitchFamily="2" charset="-122"/>
              </a:defRPr>
            </a:lvl1pPr>
          </a:lstStyle>
          <a:p>
            <a:pPr>
              <a:defRPr/>
            </a:pPr>
            <a:endParaRPr lang="en-US" altLang="zh-CN"/>
          </a:p>
        </p:txBody>
      </p:sp>
      <p:sp>
        <p:nvSpPr>
          <p:cNvPr id="34821" name="Rectangle 5"/>
          <p:cNvSpPr>
            <a:spLocks noGrp="1" noChangeArrowheads="1"/>
          </p:cNvSpPr>
          <p:nvPr>
            <p:ph type="sldNum" sz="quarter" idx="3"/>
          </p:nvPr>
        </p:nvSpPr>
        <p:spPr bwMode="auto">
          <a:xfrm>
            <a:off x="4024736" y="9722882"/>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b" anchorCtr="0" compatLnSpc="1">
            <a:prstTxWarp prst="textNoShape">
              <a:avLst/>
            </a:prstTxWarp>
          </a:bodyPr>
          <a:lstStyle>
            <a:lvl1pPr algn="r" eaLnBrk="1" hangingPunct="1">
              <a:defRPr sz="1200">
                <a:latin typeface="Times New Roman" pitchFamily="18" charset="0"/>
                <a:ea typeface="宋体" pitchFamily="2" charset="-122"/>
              </a:defRPr>
            </a:lvl1pPr>
          </a:lstStyle>
          <a:p>
            <a:pPr>
              <a:defRPr/>
            </a:pPr>
            <a:fld id="{737B1154-1803-4397-8864-1852CC7D4F7A}"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lvl1pPr eaLnBrk="1" hangingPunct="1">
              <a:defRPr kumimoji="0" sz="1200">
                <a:latin typeface="Times New Roman" pitchFamily="18" charset="0"/>
                <a:ea typeface="宋体" pitchFamily="2" charset="-122"/>
              </a:defRPr>
            </a:lvl1pPr>
          </a:lstStyle>
          <a:p>
            <a:pPr>
              <a:defRPr/>
            </a:pPr>
            <a:endParaRPr lang="zh-CN" altLang="en-US"/>
          </a:p>
        </p:txBody>
      </p:sp>
      <p:sp>
        <p:nvSpPr>
          <p:cNvPr id="13315" name="Rectangle 3"/>
          <p:cNvSpPr>
            <a:spLocks noGrp="1" noRot="1" noChangeAspect="1" noChangeArrowheads="1"/>
          </p:cNvSpPr>
          <p:nvPr>
            <p:ph type="sldImg" idx="2"/>
          </p:nvPr>
        </p:nvSpPr>
        <p:spPr bwMode="auto">
          <a:xfrm>
            <a:off x="993775" y="768350"/>
            <a:ext cx="5114925" cy="3836988"/>
          </a:xfrm>
          <a:prstGeom prst="rect">
            <a:avLst/>
          </a:prstGeom>
          <a:noFill/>
          <a:ln w="9525">
            <a:solidFill>
              <a:srgbClr val="000000"/>
            </a:solidFill>
            <a:miter lim="800000"/>
            <a:headEnd/>
            <a:tailEnd/>
          </a:ln>
        </p:spPr>
      </p:sp>
      <p:sp>
        <p:nvSpPr>
          <p:cNvPr id="2052" name="Rectangle 4"/>
          <p:cNvSpPr>
            <a:spLocks noGrp="1" noChangeArrowheads="1"/>
          </p:cNvSpPr>
          <p:nvPr>
            <p:ph type="body" sz="quarter" idx="3"/>
          </p:nvPr>
        </p:nvSpPr>
        <p:spPr bwMode="auto">
          <a:xfrm>
            <a:off x="946997" y="4861442"/>
            <a:ext cx="5208482" cy="4605576"/>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3" name="Rectangle 5"/>
          <p:cNvSpPr>
            <a:spLocks noGrp="1" noChangeArrowheads="1"/>
          </p:cNvSpPr>
          <p:nvPr>
            <p:ph type="dt" idx="1"/>
          </p:nvPr>
        </p:nvSpPr>
        <p:spPr bwMode="auto">
          <a:xfrm>
            <a:off x="4024736" y="0"/>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t" anchorCtr="0" compatLnSpc="1">
            <a:prstTxWarp prst="textNoShape">
              <a:avLst/>
            </a:prstTxWarp>
          </a:bodyPr>
          <a:lstStyle>
            <a:lvl1pPr algn="r" eaLnBrk="1" hangingPunct="1">
              <a:defRPr kumimoji="0" sz="1200">
                <a:latin typeface="Times New Roman" pitchFamily="18" charset="0"/>
                <a:ea typeface="宋体" pitchFamily="2" charset="-122"/>
              </a:defRPr>
            </a:lvl1pPr>
          </a:lstStyle>
          <a:p>
            <a:pPr>
              <a:defRPr/>
            </a:pPr>
            <a:endParaRPr lang="en-US" altLang="zh-CN"/>
          </a:p>
        </p:txBody>
      </p:sp>
      <p:sp>
        <p:nvSpPr>
          <p:cNvPr id="2054" name="Rectangle 6"/>
          <p:cNvSpPr>
            <a:spLocks noGrp="1" noChangeArrowheads="1"/>
          </p:cNvSpPr>
          <p:nvPr>
            <p:ph type="ftr" sz="quarter" idx="4"/>
          </p:nvPr>
        </p:nvSpPr>
        <p:spPr bwMode="auto">
          <a:xfrm>
            <a:off x="0" y="9722882"/>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b" anchorCtr="0" compatLnSpc="1">
            <a:prstTxWarp prst="textNoShape">
              <a:avLst/>
            </a:prstTxWarp>
          </a:bodyPr>
          <a:lstStyle>
            <a:lvl1pPr eaLnBrk="1" hangingPunct="1">
              <a:defRPr kumimoji="0" sz="1200">
                <a:latin typeface="Times New Roman" pitchFamily="18" charset="0"/>
                <a:ea typeface="宋体" pitchFamily="2" charset="-122"/>
              </a:defRPr>
            </a:lvl1pPr>
          </a:lstStyle>
          <a:p>
            <a:pPr>
              <a:defRPr/>
            </a:pPr>
            <a:endParaRPr lang="en-US" altLang="zh-CN"/>
          </a:p>
        </p:txBody>
      </p:sp>
      <p:sp>
        <p:nvSpPr>
          <p:cNvPr id="2055" name="Rectangle 7"/>
          <p:cNvSpPr>
            <a:spLocks noGrp="1" noChangeArrowheads="1"/>
          </p:cNvSpPr>
          <p:nvPr>
            <p:ph type="sldNum" sz="quarter" idx="5"/>
          </p:nvPr>
        </p:nvSpPr>
        <p:spPr bwMode="auto">
          <a:xfrm>
            <a:off x="4024736" y="9722882"/>
            <a:ext cx="3077739" cy="511731"/>
          </a:xfrm>
          <a:prstGeom prst="rect">
            <a:avLst/>
          </a:prstGeom>
          <a:noFill/>
          <a:ln w="12700" cap="sq">
            <a:noFill/>
            <a:miter lim="800000"/>
            <a:headEnd type="none" w="sm" len="sm"/>
            <a:tailEnd type="none" w="sm" len="sm"/>
          </a:ln>
          <a:effectLst/>
        </p:spPr>
        <p:txBody>
          <a:bodyPr vert="horz" wrap="square" lIns="94330" tIns="47165" rIns="94330" bIns="47165" numCol="1" anchor="b" anchorCtr="0" compatLnSpc="1">
            <a:prstTxWarp prst="textNoShape">
              <a:avLst/>
            </a:prstTxWarp>
          </a:bodyPr>
          <a:lstStyle>
            <a:lvl1pPr algn="r" eaLnBrk="1" hangingPunct="1">
              <a:defRPr kumimoji="0" sz="1200">
                <a:latin typeface="Times New Roman" pitchFamily="18" charset="0"/>
                <a:ea typeface="宋体" pitchFamily="2" charset="-122"/>
              </a:defRPr>
            </a:lvl1pPr>
          </a:lstStyle>
          <a:p>
            <a:pPr>
              <a:defRPr/>
            </a:pPr>
            <a:fld id="{14B04C15-013A-49CD-AD17-72C540B0CB47}"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a:t>
            </a:fld>
            <a:endParaRPr lang="en-US" altLang="zh-CN"/>
          </a:p>
        </p:txBody>
      </p:sp>
    </p:spTree>
    <p:extLst>
      <p:ext uri="{BB962C8B-B14F-4D97-AF65-F5344CB8AC3E}">
        <p14:creationId xmlns:p14="http://schemas.microsoft.com/office/powerpoint/2010/main" val="2631824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20</a:t>
            </a:fld>
            <a:endParaRPr lang="en-US" altLang="zh-CN"/>
          </a:p>
        </p:txBody>
      </p:sp>
    </p:spTree>
    <p:extLst>
      <p:ext uri="{BB962C8B-B14F-4D97-AF65-F5344CB8AC3E}">
        <p14:creationId xmlns:p14="http://schemas.microsoft.com/office/powerpoint/2010/main" val="1696292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21</a:t>
            </a:fld>
            <a:endParaRPr lang="en-US" altLang="zh-CN"/>
          </a:p>
        </p:txBody>
      </p:sp>
    </p:spTree>
    <p:extLst>
      <p:ext uri="{BB962C8B-B14F-4D97-AF65-F5344CB8AC3E}">
        <p14:creationId xmlns:p14="http://schemas.microsoft.com/office/powerpoint/2010/main" val="3803678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22</a:t>
            </a:fld>
            <a:endParaRPr lang="en-US" altLang="zh-CN"/>
          </a:p>
        </p:txBody>
      </p:sp>
    </p:spTree>
    <p:extLst>
      <p:ext uri="{BB962C8B-B14F-4D97-AF65-F5344CB8AC3E}">
        <p14:creationId xmlns:p14="http://schemas.microsoft.com/office/powerpoint/2010/main" val="1788371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23</a:t>
            </a:fld>
            <a:endParaRPr lang="en-US" altLang="zh-CN"/>
          </a:p>
        </p:txBody>
      </p:sp>
    </p:spTree>
    <p:extLst>
      <p:ext uri="{BB962C8B-B14F-4D97-AF65-F5344CB8AC3E}">
        <p14:creationId xmlns:p14="http://schemas.microsoft.com/office/powerpoint/2010/main" val="455885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27</a:t>
            </a:fld>
            <a:endParaRPr lang="en-US" altLang="zh-CN"/>
          </a:p>
        </p:txBody>
      </p:sp>
    </p:spTree>
    <p:extLst>
      <p:ext uri="{BB962C8B-B14F-4D97-AF65-F5344CB8AC3E}">
        <p14:creationId xmlns:p14="http://schemas.microsoft.com/office/powerpoint/2010/main" val="220599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28</a:t>
            </a:fld>
            <a:endParaRPr lang="en-US" altLang="zh-CN"/>
          </a:p>
        </p:txBody>
      </p:sp>
    </p:spTree>
    <p:extLst>
      <p:ext uri="{BB962C8B-B14F-4D97-AF65-F5344CB8AC3E}">
        <p14:creationId xmlns:p14="http://schemas.microsoft.com/office/powerpoint/2010/main" val="2884610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29</a:t>
            </a:fld>
            <a:endParaRPr lang="en-US" altLang="zh-CN"/>
          </a:p>
        </p:txBody>
      </p:sp>
    </p:spTree>
    <p:extLst>
      <p:ext uri="{BB962C8B-B14F-4D97-AF65-F5344CB8AC3E}">
        <p14:creationId xmlns:p14="http://schemas.microsoft.com/office/powerpoint/2010/main" val="1459277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30</a:t>
            </a:fld>
            <a:endParaRPr lang="en-US" altLang="zh-CN"/>
          </a:p>
        </p:txBody>
      </p:sp>
    </p:spTree>
    <p:extLst>
      <p:ext uri="{BB962C8B-B14F-4D97-AF65-F5344CB8AC3E}">
        <p14:creationId xmlns:p14="http://schemas.microsoft.com/office/powerpoint/2010/main" val="3207605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32</a:t>
            </a:fld>
            <a:endParaRPr lang="en-US" altLang="zh-CN"/>
          </a:p>
        </p:txBody>
      </p:sp>
    </p:spTree>
    <p:extLst>
      <p:ext uri="{BB962C8B-B14F-4D97-AF65-F5344CB8AC3E}">
        <p14:creationId xmlns:p14="http://schemas.microsoft.com/office/powerpoint/2010/main" val="292239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33</a:t>
            </a:fld>
            <a:endParaRPr lang="en-US" altLang="zh-CN"/>
          </a:p>
        </p:txBody>
      </p:sp>
    </p:spTree>
    <p:extLst>
      <p:ext uri="{BB962C8B-B14F-4D97-AF65-F5344CB8AC3E}">
        <p14:creationId xmlns:p14="http://schemas.microsoft.com/office/powerpoint/2010/main" val="108112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8879A131-E2DA-4648-85D6-A6DCA67923B8}" type="slidenum">
              <a:rPr lang="zh-CN" altLang="en-US" smtClean="0">
                <a:ea typeface="宋体" charset="-122"/>
              </a:rPr>
              <a:pPr/>
              <a:t>3</a:t>
            </a:fld>
            <a:endParaRPr lang="en-US" altLang="zh-CN">
              <a:ea typeface="宋体" charset="-122"/>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xfrm>
            <a:off x="710248" y="4861442"/>
            <a:ext cx="5681980" cy="4605576"/>
          </a:xfrm>
          <a:noFill/>
          <a:ln w="9525"/>
        </p:spPr>
        <p:txBody>
          <a:bodyPr/>
          <a:lstStyle/>
          <a:p>
            <a:pPr eaLnBrk="1" hangingPunct="1"/>
            <a:endParaRPr lang="zh-CN" altLang="en-US" dirty="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42</a:t>
            </a:fld>
            <a:endParaRPr lang="en-US" altLang="zh-CN"/>
          </a:p>
        </p:txBody>
      </p:sp>
    </p:spTree>
    <p:extLst>
      <p:ext uri="{BB962C8B-B14F-4D97-AF65-F5344CB8AC3E}">
        <p14:creationId xmlns:p14="http://schemas.microsoft.com/office/powerpoint/2010/main" val="3264233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p:spPr>
        <p:txBody>
          <a:bodyPr/>
          <a:lstStyle/>
          <a:p>
            <a:fld id="{A79C7C2E-7A26-477B-9794-964E3075619D}" type="slidenum">
              <a:rPr lang="zh-CN" altLang="en-US" smtClean="0">
                <a:ea typeface="宋体" charset="-122"/>
              </a:rPr>
              <a:pPr/>
              <a:t>44</a:t>
            </a:fld>
            <a:endParaRPr lang="en-US" altLang="zh-CN">
              <a:ea typeface="宋体" charset="-122"/>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w="9525"/>
        </p:spPr>
        <p:txBody>
          <a:bodyPr/>
          <a:lstStyle/>
          <a:p>
            <a:pPr eaLnBrk="1" hangingPunct="1"/>
            <a:endParaRPr lang="zh-CN" altLang="en-US" dirty="0">
              <a:solidFill>
                <a:schemeClr val="tx1"/>
              </a:solidFill>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45</a:t>
            </a:fld>
            <a:endParaRPr lang="en-US" altLang="zh-CN"/>
          </a:p>
        </p:txBody>
      </p:sp>
    </p:spTree>
    <p:extLst>
      <p:ext uri="{BB962C8B-B14F-4D97-AF65-F5344CB8AC3E}">
        <p14:creationId xmlns:p14="http://schemas.microsoft.com/office/powerpoint/2010/main" val="2965038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sldNum" sz="quarter" idx="5"/>
          </p:nvPr>
        </p:nvSpPr>
        <p:spPr>
          <a:noFill/>
        </p:spPr>
        <p:txBody>
          <a:bodyPr/>
          <a:lstStyle/>
          <a:p>
            <a:fld id="{32709ED0-E17D-4AB3-AB09-625FB646F932}" type="slidenum">
              <a:rPr lang="en-US" altLang="zh-CN" smtClean="0">
                <a:ea typeface="宋体" charset="-122"/>
              </a:rPr>
              <a:pPr/>
              <a:t>46</a:t>
            </a:fld>
            <a:endParaRPr lang="en-US" altLang="zh-CN">
              <a:ea typeface="宋体" charset="-122"/>
            </a:endParaRPr>
          </a:p>
        </p:txBody>
      </p:sp>
      <p:sp>
        <p:nvSpPr>
          <p:cNvPr id="74754" name="Rectangle 2"/>
          <p:cNvSpPr>
            <a:spLocks noGrp="1" noRot="1" noChangeAspect="1" noChangeArrowheads="1" noTextEdit="1"/>
          </p:cNvSpPr>
          <p:nvPr>
            <p:ph type="sldImg"/>
          </p:nvPr>
        </p:nvSpPr>
        <p:spPr>
          <a:solidFill>
            <a:srgbClr val="FFFFFF"/>
          </a:solidFill>
          <a:ln/>
        </p:spPr>
      </p:sp>
      <p:sp>
        <p:nvSpPr>
          <p:cNvPr id="74755" name="Rectangle 3"/>
          <p:cNvSpPr>
            <a:spLocks noGrp="1" noChangeArrowheads="1"/>
          </p:cNvSpPr>
          <p:nvPr>
            <p:ph type="body" idx="1"/>
          </p:nvPr>
        </p:nvSpPr>
        <p:spPr>
          <a:xfrm>
            <a:off x="710248" y="4861442"/>
            <a:ext cx="5681980" cy="4605576"/>
          </a:xfrm>
          <a:solidFill>
            <a:srgbClr val="FFFFFF"/>
          </a:solidFill>
          <a:ln>
            <a:solidFill>
              <a:srgbClr val="000000"/>
            </a:solidFill>
          </a:ln>
        </p:spPr>
        <p:txBody>
          <a:bodyPr/>
          <a:lstStyle/>
          <a:p>
            <a:endParaRPr lang="zh-CN" altLang="en-US" dirty="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48</a:t>
            </a:fld>
            <a:endParaRPr lang="en-US" altLang="zh-CN"/>
          </a:p>
        </p:txBody>
      </p:sp>
    </p:spTree>
    <p:extLst>
      <p:ext uri="{BB962C8B-B14F-4D97-AF65-F5344CB8AC3E}">
        <p14:creationId xmlns:p14="http://schemas.microsoft.com/office/powerpoint/2010/main" val="2317490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49</a:t>
            </a:fld>
            <a:endParaRPr lang="en-US" altLang="zh-CN"/>
          </a:p>
        </p:txBody>
      </p:sp>
    </p:spTree>
    <p:extLst>
      <p:ext uri="{BB962C8B-B14F-4D97-AF65-F5344CB8AC3E}">
        <p14:creationId xmlns:p14="http://schemas.microsoft.com/office/powerpoint/2010/main" val="2973950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50</a:t>
            </a:fld>
            <a:endParaRPr lang="en-US" altLang="zh-CN"/>
          </a:p>
        </p:txBody>
      </p:sp>
    </p:spTree>
    <p:extLst>
      <p:ext uri="{BB962C8B-B14F-4D97-AF65-F5344CB8AC3E}">
        <p14:creationId xmlns:p14="http://schemas.microsoft.com/office/powerpoint/2010/main" val="3178204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52</a:t>
            </a:fld>
            <a:endParaRPr lang="en-US" altLang="zh-CN"/>
          </a:p>
        </p:txBody>
      </p:sp>
    </p:spTree>
    <p:extLst>
      <p:ext uri="{BB962C8B-B14F-4D97-AF65-F5344CB8AC3E}">
        <p14:creationId xmlns:p14="http://schemas.microsoft.com/office/powerpoint/2010/main" val="1923964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56</a:t>
            </a:fld>
            <a:endParaRPr lang="en-US" altLang="zh-CN"/>
          </a:p>
        </p:txBody>
      </p:sp>
    </p:spTree>
    <p:extLst>
      <p:ext uri="{BB962C8B-B14F-4D97-AF65-F5344CB8AC3E}">
        <p14:creationId xmlns:p14="http://schemas.microsoft.com/office/powerpoint/2010/main" val="3340751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57</a:t>
            </a:fld>
            <a:endParaRPr lang="en-US" altLang="zh-CN"/>
          </a:p>
        </p:txBody>
      </p:sp>
    </p:spTree>
    <p:extLst>
      <p:ext uri="{BB962C8B-B14F-4D97-AF65-F5344CB8AC3E}">
        <p14:creationId xmlns:p14="http://schemas.microsoft.com/office/powerpoint/2010/main" val="363281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4</a:t>
            </a:fld>
            <a:endParaRPr lang="en-US" altLang="zh-CN"/>
          </a:p>
        </p:txBody>
      </p:sp>
    </p:spTree>
    <p:extLst>
      <p:ext uri="{BB962C8B-B14F-4D97-AF65-F5344CB8AC3E}">
        <p14:creationId xmlns:p14="http://schemas.microsoft.com/office/powerpoint/2010/main" val="2611858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62</a:t>
            </a:fld>
            <a:endParaRPr lang="en-US" altLang="zh-CN"/>
          </a:p>
        </p:txBody>
      </p:sp>
    </p:spTree>
    <p:extLst>
      <p:ext uri="{BB962C8B-B14F-4D97-AF65-F5344CB8AC3E}">
        <p14:creationId xmlns:p14="http://schemas.microsoft.com/office/powerpoint/2010/main" val="218143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64</a:t>
            </a:fld>
            <a:endParaRPr lang="en-US" altLang="zh-CN"/>
          </a:p>
        </p:txBody>
      </p:sp>
    </p:spTree>
    <p:extLst>
      <p:ext uri="{BB962C8B-B14F-4D97-AF65-F5344CB8AC3E}">
        <p14:creationId xmlns:p14="http://schemas.microsoft.com/office/powerpoint/2010/main" val="157884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67</a:t>
            </a:fld>
            <a:endParaRPr lang="en-US" altLang="zh-CN"/>
          </a:p>
        </p:txBody>
      </p:sp>
    </p:spTree>
    <p:extLst>
      <p:ext uri="{BB962C8B-B14F-4D97-AF65-F5344CB8AC3E}">
        <p14:creationId xmlns:p14="http://schemas.microsoft.com/office/powerpoint/2010/main" val="112023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70</a:t>
            </a:fld>
            <a:endParaRPr lang="en-US" altLang="zh-CN"/>
          </a:p>
        </p:txBody>
      </p:sp>
    </p:spTree>
    <p:extLst>
      <p:ext uri="{BB962C8B-B14F-4D97-AF65-F5344CB8AC3E}">
        <p14:creationId xmlns:p14="http://schemas.microsoft.com/office/powerpoint/2010/main" val="3367168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74</a:t>
            </a:fld>
            <a:endParaRPr lang="en-US" altLang="zh-CN"/>
          </a:p>
        </p:txBody>
      </p:sp>
    </p:spTree>
    <p:extLst>
      <p:ext uri="{BB962C8B-B14F-4D97-AF65-F5344CB8AC3E}">
        <p14:creationId xmlns:p14="http://schemas.microsoft.com/office/powerpoint/2010/main" val="4260030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76</a:t>
            </a:fld>
            <a:endParaRPr lang="en-US" altLang="zh-CN"/>
          </a:p>
        </p:txBody>
      </p:sp>
    </p:spTree>
    <p:extLst>
      <p:ext uri="{BB962C8B-B14F-4D97-AF65-F5344CB8AC3E}">
        <p14:creationId xmlns:p14="http://schemas.microsoft.com/office/powerpoint/2010/main" val="1486939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78</a:t>
            </a:fld>
            <a:endParaRPr lang="en-US" altLang="zh-CN"/>
          </a:p>
        </p:txBody>
      </p:sp>
    </p:spTree>
    <p:extLst>
      <p:ext uri="{BB962C8B-B14F-4D97-AF65-F5344CB8AC3E}">
        <p14:creationId xmlns:p14="http://schemas.microsoft.com/office/powerpoint/2010/main" val="2856018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82</a:t>
            </a:fld>
            <a:endParaRPr lang="en-US" altLang="zh-CN"/>
          </a:p>
        </p:txBody>
      </p:sp>
    </p:spTree>
    <p:extLst>
      <p:ext uri="{BB962C8B-B14F-4D97-AF65-F5344CB8AC3E}">
        <p14:creationId xmlns:p14="http://schemas.microsoft.com/office/powerpoint/2010/main" val="4039368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86</a:t>
            </a:fld>
            <a:endParaRPr lang="en-US" altLang="zh-CN"/>
          </a:p>
        </p:txBody>
      </p:sp>
    </p:spTree>
    <p:extLst>
      <p:ext uri="{BB962C8B-B14F-4D97-AF65-F5344CB8AC3E}">
        <p14:creationId xmlns:p14="http://schemas.microsoft.com/office/powerpoint/2010/main" val="1096571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98</a:t>
            </a:fld>
            <a:endParaRPr lang="en-US" altLang="zh-CN"/>
          </a:p>
        </p:txBody>
      </p:sp>
    </p:spTree>
    <p:extLst>
      <p:ext uri="{BB962C8B-B14F-4D97-AF65-F5344CB8AC3E}">
        <p14:creationId xmlns:p14="http://schemas.microsoft.com/office/powerpoint/2010/main" val="102922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5</a:t>
            </a:fld>
            <a:endParaRPr lang="en-US" altLang="zh-CN"/>
          </a:p>
        </p:txBody>
      </p:sp>
    </p:spTree>
    <p:extLst>
      <p:ext uri="{BB962C8B-B14F-4D97-AF65-F5344CB8AC3E}">
        <p14:creationId xmlns:p14="http://schemas.microsoft.com/office/powerpoint/2010/main" val="3403531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104</a:t>
            </a:fld>
            <a:endParaRPr lang="en-US" altLang="zh-CN"/>
          </a:p>
        </p:txBody>
      </p:sp>
    </p:spTree>
    <p:extLst>
      <p:ext uri="{BB962C8B-B14F-4D97-AF65-F5344CB8AC3E}">
        <p14:creationId xmlns:p14="http://schemas.microsoft.com/office/powerpoint/2010/main" val="883109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112</a:t>
            </a:fld>
            <a:endParaRPr lang="en-US" altLang="zh-CN"/>
          </a:p>
        </p:txBody>
      </p:sp>
    </p:spTree>
    <p:extLst>
      <p:ext uri="{BB962C8B-B14F-4D97-AF65-F5344CB8AC3E}">
        <p14:creationId xmlns:p14="http://schemas.microsoft.com/office/powerpoint/2010/main" val="2643290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114</a:t>
            </a:fld>
            <a:endParaRPr lang="en-US" altLang="zh-CN"/>
          </a:p>
        </p:txBody>
      </p:sp>
    </p:spTree>
    <p:extLst>
      <p:ext uri="{BB962C8B-B14F-4D97-AF65-F5344CB8AC3E}">
        <p14:creationId xmlns:p14="http://schemas.microsoft.com/office/powerpoint/2010/main" val="273160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116</a:t>
            </a:fld>
            <a:endParaRPr lang="en-US" altLang="zh-CN"/>
          </a:p>
        </p:txBody>
      </p:sp>
    </p:spTree>
    <p:extLst>
      <p:ext uri="{BB962C8B-B14F-4D97-AF65-F5344CB8AC3E}">
        <p14:creationId xmlns:p14="http://schemas.microsoft.com/office/powerpoint/2010/main" val="67558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122</a:t>
            </a:fld>
            <a:endParaRPr lang="en-US" altLang="zh-CN"/>
          </a:p>
        </p:txBody>
      </p:sp>
    </p:spTree>
    <p:extLst>
      <p:ext uri="{BB962C8B-B14F-4D97-AF65-F5344CB8AC3E}">
        <p14:creationId xmlns:p14="http://schemas.microsoft.com/office/powerpoint/2010/main" val="647639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128</a:t>
            </a:fld>
            <a:endParaRPr lang="en-US" altLang="zh-CN"/>
          </a:p>
        </p:txBody>
      </p:sp>
    </p:spTree>
    <p:extLst>
      <p:ext uri="{BB962C8B-B14F-4D97-AF65-F5344CB8AC3E}">
        <p14:creationId xmlns:p14="http://schemas.microsoft.com/office/powerpoint/2010/main" val="1391372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132</a:t>
            </a:fld>
            <a:endParaRPr lang="en-US" altLang="zh-CN"/>
          </a:p>
        </p:txBody>
      </p:sp>
    </p:spTree>
    <p:extLst>
      <p:ext uri="{BB962C8B-B14F-4D97-AF65-F5344CB8AC3E}">
        <p14:creationId xmlns:p14="http://schemas.microsoft.com/office/powerpoint/2010/main" val="2644540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135</a:t>
            </a:fld>
            <a:endParaRPr lang="en-US" altLang="zh-CN"/>
          </a:p>
        </p:txBody>
      </p:sp>
    </p:spTree>
    <p:extLst>
      <p:ext uri="{BB962C8B-B14F-4D97-AF65-F5344CB8AC3E}">
        <p14:creationId xmlns:p14="http://schemas.microsoft.com/office/powerpoint/2010/main" val="848538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136</a:t>
            </a:fld>
            <a:endParaRPr lang="en-US" altLang="zh-CN"/>
          </a:p>
        </p:txBody>
      </p:sp>
    </p:spTree>
    <p:extLst>
      <p:ext uri="{BB962C8B-B14F-4D97-AF65-F5344CB8AC3E}">
        <p14:creationId xmlns:p14="http://schemas.microsoft.com/office/powerpoint/2010/main" val="4033153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142</a:t>
            </a:fld>
            <a:endParaRPr lang="en-US" altLang="zh-CN"/>
          </a:p>
        </p:txBody>
      </p:sp>
    </p:spTree>
    <p:extLst>
      <p:ext uri="{BB962C8B-B14F-4D97-AF65-F5344CB8AC3E}">
        <p14:creationId xmlns:p14="http://schemas.microsoft.com/office/powerpoint/2010/main" val="1720376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7</a:t>
            </a:fld>
            <a:endParaRPr lang="en-US" altLang="zh-CN"/>
          </a:p>
        </p:txBody>
      </p:sp>
    </p:spTree>
    <p:extLst>
      <p:ext uri="{BB962C8B-B14F-4D97-AF65-F5344CB8AC3E}">
        <p14:creationId xmlns:p14="http://schemas.microsoft.com/office/powerpoint/2010/main" val="15274318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149</a:t>
            </a:fld>
            <a:endParaRPr lang="en-US" altLang="zh-CN"/>
          </a:p>
        </p:txBody>
      </p:sp>
    </p:spTree>
    <p:extLst>
      <p:ext uri="{BB962C8B-B14F-4D97-AF65-F5344CB8AC3E}">
        <p14:creationId xmlns:p14="http://schemas.microsoft.com/office/powerpoint/2010/main" val="37834765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151</a:t>
            </a:fld>
            <a:endParaRPr lang="en-US" altLang="zh-CN"/>
          </a:p>
        </p:txBody>
      </p:sp>
    </p:spTree>
    <p:extLst>
      <p:ext uri="{BB962C8B-B14F-4D97-AF65-F5344CB8AC3E}">
        <p14:creationId xmlns:p14="http://schemas.microsoft.com/office/powerpoint/2010/main" val="78680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14</a:t>
            </a:fld>
            <a:endParaRPr lang="en-US" altLang="zh-CN"/>
          </a:p>
        </p:txBody>
      </p:sp>
    </p:spTree>
    <p:extLst>
      <p:ext uri="{BB962C8B-B14F-4D97-AF65-F5344CB8AC3E}">
        <p14:creationId xmlns:p14="http://schemas.microsoft.com/office/powerpoint/2010/main" val="1692994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16</a:t>
            </a:fld>
            <a:endParaRPr lang="en-US" altLang="zh-CN"/>
          </a:p>
        </p:txBody>
      </p:sp>
    </p:spTree>
    <p:extLst>
      <p:ext uri="{BB962C8B-B14F-4D97-AF65-F5344CB8AC3E}">
        <p14:creationId xmlns:p14="http://schemas.microsoft.com/office/powerpoint/2010/main" val="128488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17</a:t>
            </a:fld>
            <a:endParaRPr lang="en-US" altLang="zh-CN"/>
          </a:p>
        </p:txBody>
      </p:sp>
    </p:spTree>
    <p:extLst>
      <p:ext uri="{BB962C8B-B14F-4D97-AF65-F5344CB8AC3E}">
        <p14:creationId xmlns:p14="http://schemas.microsoft.com/office/powerpoint/2010/main" val="376275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4B04C15-013A-49CD-AD17-72C540B0CB47}" type="slidenum">
              <a:rPr lang="zh-CN" altLang="en-US" smtClean="0"/>
              <a:pPr>
                <a:defRPr/>
              </a:pPr>
              <a:t>18</a:t>
            </a:fld>
            <a:endParaRPr lang="en-US" altLang="zh-CN"/>
          </a:p>
        </p:txBody>
      </p:sp>
    </p:spTree>
    <p:extLst>
      <p:ext uri="{BB962C8B-B14F-4D97-AF65-F5344CB8AC3E}">
        <p14:creationId xmlns:p14="http://schemas.microsoft.com/office/powerpoint/2010/main" val="171270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524750" cy="762000"/>
          </a:xfrm>
        </p:spPr>
        <p:txBody>
          <a:bodyPr/>
          <a:lstStyle/>
          <a:p>
            <a:r>
              <a:rPr lang="zh-CN" altLang="en-US"/>
              <a:t>单击此处编辑母版标题样式</a:t>
            </a:r>
            <a:endParaRPr lang="en-GB"/>
          </a:p>
        </p:txBody>
      </p:sp>
      <p:sp>
        <p:nvSpPr>
          <p:cNvPr id="3" name="表格占位符 2"/>
          <p:cNvSpPr>
            <a:spLocks noGrp="1"/>
          </p:cNvSpPr>
          <p:nvPr>
            <p:ph type="tbl" idx="1"/>
          </p:nvPr>
        </p:nvSpPr>
        <p:spPr>
          <a:xfrm>
            <a:off x="611188" y="1052513"/>
            <a:ext cx="8204200" cy="5111750"/>
          </a:xfrm>
        </p:spPr>
        <p:txBody>
          <a:bodyPr/>
          <a:lstStyle/>
          <a:p>
            <a:pPr lvl="0"/>
            <a:r>
              <a:rPr lang="zh-CN" altLang="en-US" noProof="0"/>
              <a:t>单击图标添加表格</a:t>
            </a:r>
            <a:endParaRPr lang="en-GB" noProof="0"/>
          </a:p>
        </p:txBody>
      </p:sp>
    </p:spTree>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cSld name="两栏内容">
    <p:spTree>
      <p:nvGrpSpPr>
        <p:cNvPr id="1" name=""/>
        <p:cNvGrpSpPr/>
        <p:nvPr/>
      </p:nvGrpSpPr>
      <p:grpSpPr>
        <a:xfrm>
          <a:off x="0" y="0"/>
          <a:ext cx="0" cy="0"/>
          <a:chOff x="0" y="0"/>
          <a:chExt cx="0" cy="0"/>
        </a:xfrm>
      </p:grpSpPr>
      <p:sp>
        <p:nvSpPr>
          <p:cNvPr id="5" name="Rectangle 33"/>
          <p:cNvSpPr>
            <a:spLocks noChangeArrowheads="1"/>
          </p:cNvSpPr>
          <p:nvPr/>
        </p:nvSpPr>
        <p:spPr bwMode="auto">
          <a:xfrm>
            <a:off x="0" y="320675"/>
            <a:ext cx="6858000" cy="587375"/>
          </a:xfrm>
          <a:prstGeom prst="rect">
            <a:avLst/>
          </a:prstGeom>
          <a:solidFill>
            <a:schemeClr val="tx1"/>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 name="Rectangle 34"/>
          <p:cNvSpPr>
            <a:spLocks noChangeArrowheads="1"/>
          </p:cNvSpPr>
          <p:nvPr/>
        </p:nvSpPr>
        <p:spPr bwMode="gray">
          <a:xfrm>
            <a:off x="0" y="0"/>
            <a:ext cx="9144000" cy="333375"/>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 name="Group 35"/>
          <p:cNvGrpSpPr>
            <a:grpSpLocks/>
          </p:cNvGrpSpPr>
          <p:nvPr/>
        </p:nvGrpSpPr>
        <p:grpSpPr bwMode="auto">
          <a:xfrm>
            <a:off x="0" y="152400"/>
            <a:ext cx="6629400" cy="152400"/>
            <a:chOff x="144" y="384"/>
            <a:chExt cx="3888" cy="144"/>
          </a:xfrm>
        </p:grpSpPr>
        <p:grpSp>
          <p:nvGrpSpPr>
            <p:cNvPr id="8" name="Group 36"/>
            <p:cNvGrpSpPr>
              <a:grpSpLocks/>
            </p:cNvGrpSpPr>
            <p:nvPr userDrawn="1"/>
          </p:nvGrpSpPr>
          <p:grpSpPr bwMode="auto">
            <a:xfrm>
              <a:off x="144" y="384"/>
              <a:ext cx="1924" cy="144"/>
              <a:chOff x="144" y="384"/>
              <a:chExt cx="2250" cy="144"/>
            </a:xfrm>
          </p:grpSpPr>
          <p:sp>
            <p:nvSpPr>
              <p:cNvPr id="26"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5"/>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0"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1" name="Rectangle 52"/>
              <p:cNvSpPr>
                <a:spLocks noChangeArrowheads="1"/>
              </p:cNvSpPr>
              <p:nvPr userDrawn="1"/>
            </p:nvSpPr>
            <p:spPr bwMode="auto">
              <a:xfrm>
                <a:off x="2302"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9" name="Group 53"/>
            <p:cNvGrpSpPr>
              <a:grpSpLocks/>
            </p:cNvGrpSpPr>
            <p:nvPr userDrawn="1"/>
          </p:nvGrpSpPr>
          <p:grpSpPr bwMode="auto">
            <a:xfrm>
              <a:off x="2112" y="384"/>
              <a:ext cx="1927" cy="144"/>
              <a:chOff x="144" y="384"/>
              <a:chExt cx="2256" cy="144"/>
            </a:xfrm>
          </p:grpSpPr>
          <p:sp>
            <p:nvSpPr>
              <p:cNvPr id="10"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6"/>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58"/>
              <p:cNvSpPr>
                <a:spLocks noChangeArrowheads="1"/>
              </p:cNvSpPr>
              <p:nvPr userDrawn="1"/>
            </p:nvSpPr>
            <p:spPr bwMode="auto">
              <a:xfrm>
                <a:off x="721"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59"/>
              <p:cNvSpPr>
                <a:spLocks noChangeArrowheads="1"/>
              </p:cNvSpPr>
              <p:nvPr userDrawn="1"/>
            </p:nvSpPr>
            <p:spPr bwMode="auto">
              <a:xfrm>
                <a:off x="865"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0"/>
              <p:cNvSpPr>
                <a:spLocks noChangeArrowheads="1"/>
              </p:cNvSpPr>
              <p:nvPr userDrawn="1"/>
            </p:nvSpPr>
            <p:spPr bwMode="auto">
              <a:xfrm>
                <a:off x="1009"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5"/>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6"/>
              <p:cNvSpPr>
                <a:spLocks noChangeArrowheads="1"/>
              </p:cNvSpPr>
              <p:nvPr userDrawn="1"/>
            </p:nvSpPr>
            <p:spPr bwMode="auto">
              <a:xfrm>
                <a:off x="1873"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7"/>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4" name="Rectangle 68"/>
              <p:cNvSpPr>
                <a:spLocks noChangeArrowheads="1"/>
              </p:cNvSpPr>
              <p:nvPr userDrawn="1"/>
            </p:nvSpPr>
            <p:spPr bwMode="auto">
              <a:xfrm>
                <a:off x="2161"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5" name="Rectangle 69"/>
              <p:cNvSpPr>
                <a:spLocks noChangeArrowheads="1"/>
              </p:cNvSpPr>
              <p:nvPr userDrawn="1"/>
            </p:nvSpPr>
            <p:spPr bwMode="auto">
              <a:xfrm>
                <a:off x="2305"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2" name="Group 70"/>
          <p:cNvGrpSpPr>
            <a:grpSpLocks/>
          </p:cNvGrpSpPr>
          <p:nvPr/>
        </p:nvGrpSpPr>
        <p:grpSpPr bwMode="auto">
          <a:xfrm>
            <a:off x="0" y="152400"/>
            <a:ext cx="6629400" cy="152400"/>
            <a:chOff x="144" y="384"/>
            <a:chExt cx="3888" cy="144"/>
          </a:xfrm>
        </p:grpSpPr>
        <p:grpSp>
          <p:nvGrpSpPr>
            <p:cNvPr id="43" name="Group 71"/>
            <p:cNvGrpSpPr>
              <a:grpSpLocks/>
            </p:cNvGrpSpPr>
            <p:nvPr userDrawn="1"/>
          </p:nvGrpSpPr>
          <p:grpSpPr bwMode="auto">
            <a:xfrm>
              <a:off x="144" y="384"/>
              <a:ext cx="1924" cy="144"/>
              <a:chOff x="144" y="384"/>
              <a:chExt cx="2250" cy="144"/>
            </a:xfrm>
          </p:grpSpPr>
          <p:sp>
            <p:nvSpPr>
              <p:cNvPr id="61"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0"/>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5"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6" name="Rectangle 87"/>
              <p:cNvSpPr>
                <a:spLocks noChangeArrowheads="1"/>
              </p:cNvSpPr>
              <p:nvPr userDrawn="1"/>
            </p:nvSpPr>
            <p:spPr bwMode="auto">
              <a:xfrm>
                <a:off x="2302"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4" name="Group 88"/>
            <p:cNvGrpSpPr>
              <a:grpSpLocks/>
            </p:cNvGrpSpPr>
            <p:nvPr userDrawn="1"/>
          </p:nvGrpSpPr>
          <p:grpSpPr bwMode="auto">
            <a:xfrm>
              <a:off x="2112" y="384"/>
              <a:ext cx="1927" cy="144"/>
              <a:chOff x="144" y="384"/>
              <a:chExt cx="2256" cy="144"/>
            </a:xfrm>
          </p:grpSpPr>
          <p:sp>
            <p:nvSpPr>
              <p:cNvPr id="45"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1"/>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3"/>
              <p:cNvSpPr>
                <a:spLocks noChangeArrowheads="1"/>
              </p:cNvSpPr>
              <p:nvPr userDrawn="1"/>
            </p:nvSpPr>
            <p:spPr bwMode="auto">
              <a:xfrm>
                <a:off x="721"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4"/>
              <p:cNvSpPr>
                <a:spLocks noChangeArrowheads="1"/>
              </p:cNvSpPr>
              <p:nvPr userDrawn="1"/>
            </p:nvSpPr>
            <p:spPr bwMode="auto">
              <a:xfrm>
                <a:off x="865"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5"/>
              <p:cNvSpPr>
                <a:spLocks noChangeArrowheads="1"/>
              </p:cNvSpPr>
              <p:nvPr userDrawn="1"/>
            </p:nvSpPr>
            <p:spPr bwMode="auto">
              <a:xfrm>
                <a:off x="1009"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0"/>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1"/>
              <p:cNvSpPr>
                <a:spLocks noChangeArrowheads="1"/>
              </p:cNvSpPr>
              <p:nvPr userDrawn="1"/>
            </p:nvSpPr>
            <p:spPr bwMode="auto">
              <a:xfrm>
                <a:off x="187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2"/>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9" name="Rectangle 103"/>
              <p:cNvSpPr>
                <a:spLocks noChangeArrowheads="1"/>
              </p:cNvSpPr>
              <p:nvPr userDrawn="1"/>
            </p:nvSpPr>
            <p:spPr bwMode="auto">
              <a:xfrm>
                <a:off x="2161"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0" name="Rectangle 104"/>
              <p:cNvSpPr>
                <a:spLocks noChangeArrowheads="1"/>
              </p:cNvSpPr>
              <p:nvPr userDrawn="1"/>
            </p:nvSpPr>
            <p:spPr bwMode="auto">
              <a:xfrm>
                <a:off x="2305"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77"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8" name="Group 106"/>
          <p:cNvGrpSpPr>
            <a:grpSpLocks/>
          </p:cNvGrpSpPr>
          <p:nvPr/>
        </p:nvGrpSpPr>
        <p:grpSpPr bwMode="auto">
          <a:xfrm>
            <a:off x="6873875" y="25400"/>
            <a:ext cx="2266950" cy="863600"/>
            <a:chOff x="3648" y="624"/>
            <a:chExt cx="1728" cy="384"/>
          </a:xfrm>
        </p:grpSpPr>
        <p:sp>
          <p:nvSpPr>
            <p:cNvPr id="79"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80"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81" name="Rectangle 110"/>
          <p:cNvSpPr>
            <a:spLocks noChangeArrowheads="1"/>
          </p:cNvSpPr>
          <p:nvPr/>
        </p:nvSpPr>
        <p:spPr bwMode="gray">
          <a:xfrm>
            <a:off x="0" y="836613"/>
            <a:ext cx="250825" cy="6021387"/>
          </a:xfrm>
          <a:prstGeom prst="rect">
            <a:avLst/>
          </a:prstGeom>
          <a:solidFill>
            <a:schemeClr val="accent1"/>
          </a:solidFill>
          <a:ln w="9525">
            <a:noFill/>
            <a:miter lim="800000"/>
            <a:headEnd/>
            <a:tailEnd/>
          </a:ln>
          <a:effectLst/>
        </p:spPr>
        <p:txBody>
          <a:bodyPr wrap="none" anchor="ctr"/>
          <a:lstStyle/>
          <a:p>
            <a:pPr algn="ctr" eaLnBrk="0" latinLnBrk="1" hangingPunct="0">
              <a:spcBef>
                <a:spcPct val="20000"/>
              </a:spcBef>
              <a:buClr>
                <a:schemeClr val="hlink"/>
              </a:buClr>
              <a:defRPr/>
            </a:pPr>
            <a:r>
              <a:rPr lang="ko-KR" altLang="en-US" sz="2400">
                <a:effectLst>
                  <a:outerShdw blurRad="38100" dist="38100" dir="2700000" algn="tl">
                    <a:srgbClr val="FFFFFF"/>
                  </a:outerShdw>
                </a:effectLst>
                <a:latin typeface="Arial" pitchFamily="34" charset="0"/>
                <a:ea typeface="Gulim" pitchFamily="34" charset="-127"/>
              </a:rPr>
              <a:t> </a:t>
            </a:r>
          </a:p>
        </p:txBody>
      </p:sp>
      <p:sp>
        <p:nvSpPr>
          <p:cNvPr id="82" name="Rectangle 111"/>
          <p:cNvSpPr>
            <a:spLocks noChangeArrowheads="1"/>
          </p:cNvSpPr>
          <p:nvPr/>
        </p:nvSpPr>
        <p:spPr bwMode="gray">
          <a:xfrm>
            <a:off x="14288" y="333375"/>
            <a:ext cx="6875462" cy="647700"/>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84" name="Rectangle 109"/>
          <p:cNvSpPr>
            <a:spLocks noChangeArrowheads="1"/>
          </p:cNvSpPr>
          <p:nvPr/>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0000FF"/>
                </a:solidFill>
                <a:effectLst/>
                <a:latin typeface="+mj-ea"/>
                <a:ea typeface="+mj-ea"/>
              </a:rPr>
              <a:t>工科基础化学</a:t>
            </a:r>
            <a:endParaRPr lang="en-US" altLang="ko-KR" sz="1600" b="1" dirty="0">
              <a:solidFill>
                <a:srgbClr val="0000FF"/>
              </a:solidFill>
              <a:effectLst/>
              <a:latin typeface="+mj-ea"/>
              <a:ea typeface="+mj-ea"/>
            </a:endParaRPr>
          </a:p>
        </p:txBody>
      </p:sp>
      <p:pic>
        <p:nvPicPr>
          <p:cNvPr id="85" name="Picture 88" descr="http://www.jianlimuban.com/xiaohui_images/down.asp?url=2008101213235391159.gif"/>
          <p:cNvPicPr>
            <a:picLocks noChangeAspect="1" noChangeArrowheads="1"/>
          </p:cNvPicPr>
          <p:nvPr/>
        </p:nvPicPr>
        <p:blipFill>
          <a:blip r:embed="rId2"/>
          <a:srcRect/>
          <a:stretch>
            <a:fillRect/>
          </a:stretch>
        </p:blipFill>
        <p:spPr bwMode="auto">
          <a:xfrm>
            <a:off x="8277225" y="26988"/>
            <a:ext cx="863600" cy="509587"/>
          </a:xfrm>
          <a:prstGeom prst="rect">
            <a:avLst/>
          </a:prstGeom>
          <a:noFill/>
          <a:ln w="9525">
            <a:noFill/>
            <a:miter lim="800000"/>
            <a:headEnd/>
            <a:tailEnd/>
          </a:ln>
        </p:spPr>
      </p:pic>
      <p:sp>
        <p:nvSpPr>
          <p:cNvPr id="86" name="Rectangle 109"/>
          <p:cNvSpPr>
            <a:spLocks noChangeArrowheads="1"/>
          </p:cNvSpPr>
          <p:nvPr/>
        </p:nvSpPr>
        <p:spPr bwMode="white">
          <a:xfrm>
            <a:off x="6880225" y="404813"/>
            <a:ext cx="1436688" cy="492125"/>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FF0000"/>
                </a:solidFill>
                <a:effectLst/>
                <a:latin typeface="+mj-ea"/>
                <a:ea typeface="+mj-ea"/>
              </a:rPr>
              <a:t>第四章</a:t>
            </a:r>
            <a:r>
              <a:rPr lang="en-US" altLang="zh-CN" sz="1600" b="1" dirty="0">
                <a:solidFill>
                  <a:srgbClr val="FF0000"/>
                </a:solidFill>
                <a:effectLst/>
                <a:latin typeface="+mj-ea"/>
                <a:ea typeface="+mj-ea"/>
              </a:rPr>
              <a:t> </a:t>
            </a:r>
            <a:r>
              <a:rPr lang="zh-CN" altLang="en-US" sz="1600" b="1" dirty="0">
                <a:solidFill>
                  <a:srgbClr val="FF0000"/>
                </a:solidFill>
                <a:effectLst/>
                <a:latin typeface="+mj-ea"/>
                <a:ea typeface="+mj-ea"/>
              </a:rPr>
              <a:t>溶液化学与离子平衡</a:t>
            </a:r>
            <a:endParaRPr lang="en-US" altLang="ko-KR" sz="1600" b="1" dirty="0">
              <a:solidFill>
                <a:srgbClr val="FF0000"/>
              </a:solidFill>
              <a:effectLst/>
              <a:latin typeface="+mj-ea"/>
              <a:ea typeface="+mj-ea"/>
            </a:endParaRPr>
          </a:p>
        </p:txBody>
      </p:sp>
      <p:sp>
        <p:nvSpPr>
          <p:cNvPr id="2" name="标题 1"/>
          <p:cNvSpPr>
            <a:spLocks noGrp="1"/>
          </p:cNvSpPr>
          <p:nvPr>
            <p:ph type="title"/>
          </p:nvPr>
        </p:nvSpPr>
        <p:spPr/>
        <p:txBody>
          <a:bodyPr/>
          <a:lstStyle/>
          <a:p>
            <a:r>
              <a:rPr lang="zh-CN" altLang="en-US"/>
              <a:t>单击此处编辑母版标题样式</a:t>
            </a:r>
            <a:endParaRPr lang="en-GB"/>
          </a:p>
        </p:txBody>
      </p:sp>
      <p:sp>
        <p:nvSpPr>
          <p:cNvPr id="3" name="内容占位符 2"/>
          <p:cNvSpPr>
            <a:spLocks noGrp="1"/>
          </p:cNvSpPr>
          <p:nvPr>
            <p:ph sz="half" idx="1"/>
          </p:nvPr>
        </p:nvSpPr>
        <p:spPr>
          <a:xfrm>
            <a:off x="6858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half" idx="2"/>
          </p:nvPr>
        </p:nvSpPr>
        <p:spPr>
          <a:xfrm>
            <a:off x="464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87" name="Rectangle 109">
            <a:extLst>
              <a:ext uri="{FF2B5EF4-FFF2-40B4-BE49-F238E27FC236}">
                <a16:creationId xmlns:a16="http://schemas.microsoft.com/office/drawing/2014/main" id="{5420DC65-573D-45E0-A7B1-422EDB5C6FD9}"/>
              </a:ext>
            </a:extLst>
          </p:cNvPr>
          <p:cNvSpPr>
            <a:spLocks noChangeArrowheads="1"/>
          </p:cNvSpPr>
          <p:nvPr userDrawn="1"/>
        </p:nvSpPr>
        <p:spPr bwMode="white">
          <a:xfrm>
            <a:off x="6948264" y="6381328"/>
            <a:ext cx="2124075" cy="276225"/>
          </a:xfrm>
          <a:prstGeom prst="rect">
            <a:avLst/>
          </a:prstGeom>
          <a:noFill/>
          <a:ln w="9525">
            <a:noFill/>
            <a:miter lim="800000"/>
            <a:headEnd/>
            <a:tailEnd/>
          </a:ln>
          <a:effectLst/>
        </p:spPr>
        <p:txBody>
          <a:bodyPr anchor="b">
            <a:spAutoFit/>
          </a:bodyPr>
          <a:lstStyle/>
          <a:p>
            <a:pPr algn="r" eaLnBrk="0" latinLnBrk="1" hangingPunct="0">
              <a:spcBef>
                <a:spcPct val="20000"/>
              </a:spcBef>
              <a:buClr>
                <a:schemeClr val="hlink"/>
              </a:buClr>
              <a:defRPr/>
            </a:pPr>
            <a:fld id="{544AEE51-7A6F-44CC-A1AB-27ED08D6718C}" type="slidenum">
              <a:rPr lang="en-US" altLang="zh-CN" sz="1200" b="0">
                <a:solidFill>
                  <a:schemeClr val="tx1"/>
                </a:solidFill>
                <a:effectLst/>
                <a:latin typeface="Arial" panose="020B0604020202020204" pitchFamily="34" charset="0"/>
                <a:ea typeface="+mj-ea"/>
                <a:cs typeface="Arial" panose="020B0604020202020204" pitchFamily="34" charset="0"/>
              </a:rPr>
              <a:pPr algn="r" eaLnBrk="0" latinLnBrk="1" hangingPunct="0">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/158</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304800"/>
            <a:ext cx="6804025" cy="747713"/>
          </a:xfrm>
        </p:spPr>
        <p:txBody>
          <a:bodyPr/>
          <a:lstStyle>
            <a:lvl1pPr>
              <a:defRPr sz="3200"/>
            </a:lvl1pPr>
          </a:lstStyle>
          <a:p>
            <a:r>
              <a:rPr lang="zh-CN" altLang="en-US" dirty="0"/>
              <a:t>单击此处编辑母版标题样式</a:t>
            </a:r>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OverObj">
  <p:cSld name="标题和文本在内容之上">
    <p:spTree>
      <p:nvGrpSpPr>
        <p:cNvPr id="1" name=""/>
        <p:cNvGrpSpPr/>
        <p:nvPr/>
      </p:nvGrpSpPr>
      <p:grpSpPr>
        <a:xfrm>
          <a:off x="0" y="0"/>
          <a:ext cx="0" cy="0"/>
          <a:chOff x="0" y="0"/>
          <a:chExt cx="0" cy="0"/>
        </a:xfrm>
      </p:grpSpPr>
      <p:sp>
        <p:nvSpPr>
          <p:cNvPr id="5" name="Rectangle 33"/>
          <p:cNvSpPr>
            <a:spLocks noChangeArrowheads="1"/>
          </p:cNvSpPr>
          <p:nvPr/>
        </p:nvSpPr>
        <p:spPr bwMode="auto">
          <a:xfrm>
            <a:off x="0" y="320675"/>
            <a:ext cx="6858000" cy="731838"/>
          </a:xfrm>
          <a:prstGeom prst="rect">
            <a:avLst/>
          </a:prstGeom>
          <a:solidFill>
            <a:schemeClr val="tx1"/>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 name="Rectangle 34"/>
          <p:cNvSpPr>
            <a:spLocks noChangeArrowheads="1"/>
          </p:cNvSpPr>
          <p:nvPr/>
        </p:nvSpPr>
        <p:spPr bwMode="gray">
          <a:xfrm>
            <a:off x="0" y="0"/>
            <a:ext cx="9144000" cy="385763"/>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 name="Group 35"/>
          <p:cNvGrpSpPr>
            <a:grpSpLocks/>
          </p:cNvGrpSpPr>
          <p:nvPr/>
        </p:nvGrpSpPr>
        <p:grpSpPr bwMode="auto">
          <a:xfrm>
            <a:off x="0" y="152400"/>
            <a:ext cx="6629400" cy="152400"/>
            <a:chOff x="144" y="384"/>
            <a:chExt cx="3888" cy="144"/>
          </a:xfrm>
        </p:grpSpPr>
        <p:grpSp>
          <p:nvGrpSpPr>
            <p:cNvPr id="8" name="Group 36"/>
            <p:cNvGrpSpPr>
              <a:grpSpLocks/>
            </p:cNvGrpSpPr>
            <p:nvPr userDrawn="1"/>
          </p:nvGrpSpPr>
          <p:grpSpPr bwMode="auto">
            <a:xfrm>
              <a:off x="144" y="384"/>
              <a:ext cx="1922" cy="144"/>
              <a:chOff x="144" y="384"/>
              <a:chExt cx="2252" cy="144"/>
            </a:xfrm>
          </p:grpSpPr>
          <p:sp>
            <p:nvSpPr>
              <p:cNvPr id="26"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5"/>
              <p:cNvSpPr>
                <a:spLocks noChangeArrowheads="1"/>
              </p:cNvSpPr>
              <p:nvPr userDrawn="1"/>
            </p:nvSpPr>
            <p:spPr bwMode="auto">
              <a:xfrm>
                <a:off x="1296"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0"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1" name="Rectangle 52"/>
              <p:cNvSpPr>
                <a:spLocks noChangeArrowheads="1"/>
              </p:cNvSpPr>
              <p:nvPr userDrawn="1"/>
            </p:nvSpPr>
            <p:spPr bwMode="auto">
              <a:xfrm>
                <a:off x="2302"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9" name="Group 53"/>
            <p:cNvGrpSpPr>
              <a:grpSpLocks/>
            </p:cNvGrpSpPr>
            <p:nvPr userDrawn="1"/>
          </p:nvGrpSpPr>
          <p:grpSpPr bwMode="auto">
            <a:xfrm>
              <a:off x="2112" y="384"/>
              <a:ext cx="1936" cy="144"/>
              <a:chOff x="144" y="384"/>
              <a:chExt cx="2264" cy="144"/>
            </a:xfrm>
          </p:grpSpPr>
          <p:sp>
            <p:nvSpPr>
              <p:cNvPr id="10"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6"/>
              <p:cNvSpPr>
                <a:spLocks noChangeArrowheads="1"/>
              </p:cNvSpPr>
              <p:nvPr userDrawn="1"/>
            </p:nvSpPr>
            <p:spPr bwMode="auto">
              <a:xfrm>
                <a:off x="432"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58"/>
              <p:cNvSpPr>
                <a:spLocks noChangeArrowheads="1"/>
              </p:cNvSpPr>
              <p:nvPr userDrawn="1"/>
            </p:nvSpPr>
            <p:spPr bwMode="auto">
              <a:xfrm>
                <a:off x="721"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59"/>
              <p:cNvSpPr>
                <a:spLocks noChangeArrowheads="1"/>
              </p:cNvSpPr>
              <p:nvPr userDrawn="1"/>
            </p:nvSpPr>
            <p:spPr bwMode="auto">
              <a:xfrm>
                <a:off x="866" y="384"/>
                <a:ext cx="98"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0"/>
              <p:cNvSpPr>
                <a:spLocks noChangeArrowheads="1"/>
              </p:cNvSpPr>
              <p:nvPr userDrawn="1"/>
            </p:nvSpPr>
            <p:spPr bwMode="auto">
              <a:xfrm>
                <a:off x="1012"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5"/>
              <p:cNvSpPr>
                <a:spLocks noChangeArrowheads="1"/>
              </p:cNvSpPr>
              <p:nvPr userDrawn="1"/>
            </p:nvSpPr>
            <p:spPr bwMode="auto">
              <a:xfrm>
                <a:off x="1728"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6"/>
              <p:cNvSpPr>
                <a:spLocks noChangeArrowheads="1"/>
              </p:cNvSpPr>
              <p:nvPr userDrawn="1"/>
            </p:nvSpPr>
            <p:spPr bwMode="auto">
              <a:xfrm>
                <a:off x="187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7"/>
              <p:cNvSpPr>
                <a:spLocks noChangeArrowheads="1"/>
              </p:cNvSpPr>
              <p:nvPr userDrawn="1"/>
            </p:nvSpPr>
            <p:spPr bwMode="auto">
              <a:xfrm>
                <a:off x="2019"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4" name="Rectangle 68"/>
              <p:cNvSpPr>
                <a:spLocks noChangeArrowheads="1"/>
              </p:cNvSpPr>
              <p:nvPr userDrawn="1"/>
            </p:nvSpPr>
            <p:spPr bwMode="auto">
              <a:xfrm>
                <a:off x="2165"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5" name="Rectangle 69"/>
              <p:cNvSpPr>
                <a:spLocks noChangeArrowheads="1"/>
              </p:cNvSpPr>
              <p:nvPr userDrawn="1"/>
            </p:nvSpPr>
            <p:spPr bwMode="auto">
              <a:xfrm>
                <a:off x="2310" y="384"/>
                <a:ext cx="98"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2" name="Group 70"/>
          <p:cNvGrpSpPr>
            <a:grpSpLocks/>
          </p:cNvGrpSpPr>
          <p:nvPr/>
        </p:nvGrpSpPr>
        <p:grpSpPr bwMode="auto">
          <a:xfrm>
            <a:off x="0" y="152400"/>
            <a:ext cx="6629400" cy="152400"/>
            <a:chOff x="144" y="384"/>
            <a:chExt cx="3888" cy="144"/>
          </a:xfrm>
        </p:grpSpPr>
        <p:grpSp>
          <p:nvGrpSpPr>
            <p:cNvPr id="43" name="Group 71"/>
            <p:cNvGrpSpPr>
              <a:grpSpLocks/>
            </p:cNvGrpSpPr>
            <p:nvPr userDrawn="1"/>
          </p:nvGrpSpPr>
          <p:grpSpPr bwMode="auto">
            <a:xfrm>
              <a:off x="144" y="384"/>
              <a:ext cx="1922" cy="144"/>
              <a:chOff x="144" y="384"/>
              <a:chExt cx="2252" cy="144"/>
            </a:xfrm>
          </p:grpSpPr>
          <p:sp>
            <p:nvSpPr>
              <p:cNvPr id="61"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0"/>
              <p:cNvSpPr>
                <a:spLocks noChangeArrowheads="1"/>
              </p:cNvSpPr>
              <p:nvPr userDrawn="1"/>
            </p:nvSpPr>
            <p:spPr bwMode="auto">
              <a:xfrm>
                <a:off x="1296"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5"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6" name="Rectangle 87"/>
              <p:cNvSpPr>
                <a:spLocks noChangeArrowheads="1"/>
              </p:cNvSpPr>
              <p:nvPr userDrawn="1"/>
            </p:nvSpPr>
            <p:spPr bwMode="auto">
              <a:xfrm>
                <a:off x="2302"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4" name="Group 88"/>
            <p:cNvGrpSpPr>
              <a:grpSpLocks/>
            </p:cNvGrpSpPr>
            <p:nvPr userDrawn="1"/>
          </p:nvGrpSpPr>
          <p:grpSpPr bwMode="auto">
            <a:xfrm>
              <a:off x="2112" y="384"/>
              <a:ext cx="1936" cy="144"/>
              <a:chOff x="144" y="384"/>
              <a:chExt cx="2264" cy="144"/>
            </a:xfrm>
          </p:grpSpPr>
          <p:sp>
            <p:nvSpPr>
              <p:cNvPr id="45"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1"/>
              <p:cNvSpPr>
                <a:spLocks noChangeArrowheads="1"/>
              </p:cNvSpPr>
              <p:nvPr userDrawn="1"/>
            </p:nvSpPr>
            <p:spPr bwMode="auto">
              <a:xfrm>
                <a:off x="43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3"/>
              <p:cNvSpPr>
                <a:spLocks noChangeArrowheads="1"/>
              </p:cNvSpPr>
              <p:nvPr userDrawn="1"/>
            </p:nvSpPr>
            <p:spPr bwMode="auto">
              <a:xfrm>
                <a:off x="721"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4"/>
              <p:cNvSpPr>
                <a:spLocks noChangeArrowheads="1"/>
              </p:cNvSpPr>
              <p:nvPr userDrawn="1"/>
            </p:nvSpPr>
            <p:spPr bwMode="auto">
              <a:xfrm>
                <a:off x="866"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5"/>
              <p:cNvSpPr>
                <a:spLocks noChangeArrowheads="1"/>
              </p:cNvSpPr>
              <p:nvPr userDrawn="1"/>
            </p:nvSpPr>
            <p:spPr bwMode="auto">
              <a:xfrm>
                <a:off x="101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0"/>
              <p:cNvSpPr>
                <a:spLocks noChangeArrowheads="1"/>
              </p:cNvSpPr>
              <p:nvPr userDrawn="1"/>
            </p:nvSpPr>
            <p:spPr bwMode="auto">
              <a:xfrm>
                <a:off x="1728"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1"/>
              <p:cNvSpPr>
                <a:spLocks noChangeArrowheads="1"/>
              </p:cNvSpPr>
              <p:nvPr userDrawn="1"/>
            </p:nvSpPr>
            <p:spPr bwMode="auto">
              <a:xfrm>
                <a:off x="187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2"/>
              <p:cNvSpPr>
                <a:spLocks noChangeArrowheads="1"/>
              </p:cNvSpPr>
              <p:nvPr userDrawn="1"/>
            </p:nvSpPr>
            <p:spPr bwMode="auto">
              <a:xfrm>
                <a:off x="2019"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9" name="Rectangle 103"/>
              <p:cNvSpPr>
                <a:spLocks noChangeArrowheads="1"/>
              </p:cNvSpPr>
              <p:nvPr userDrawn="1"/>
            </p:nvSpPr>
            <p:spPr bwMode="auto">
              <a:xfrm>
                <a:off x="2165"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0" name="Rectangle 104"/>
              <p:cNvSpPr>
                <a:spLocks noChangeArrowheads="1"/>
              </p:cNvSpPr>
              <p:nvPr userDrawn="1"/>
            </p:nvSpPr>
            <p:spPr bwMode="auto">
              <a:xfrm>
                <a:off x="2310"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77"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8" name="Group 106"/>
          <p:cNvGrpSpPr>
            <a:grpSpLocks/>
          </p:cNvGrpSpPr>
          <p:nvPr/>
        </p:nvGrpSpPr>
        <p:grpSpPr bwMode="auto">
          <a:xfrm>
            <a:off x="6875463" y="79375"/>
            <a:ext cx="2268537" cy="609600"/>
            <a:chOff x="3648" y="624"/>
            <a:chExt cx="1728" cy="384"/>
          </a:xfrm>
        </p:grpSpPr>
        <p:sp>
          <p:nvSpPr>
            <p:cNvPr id="79"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80"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82" name="Rectangle 110"/>
          <p:cNvSpPr>
            <a:spLocks noChangeArrowheads="1"/>
          </p:cNvSpPr>
          <p:nvPr/>
        </p:nvSpPr>
        <p:spPr bwMode="gray">
          <a:xfrm>
            <a:off x="0" y="1052513"/>
            <a:ext cx="228600" cy="5805487"/>
          </a:xfrm>
          <a:prstGeom prst="rect">
            <a:avLst/>
          </a:prstGeom>
          <a:solidFill>
            <a:schemeClr val="accent1"/>
          </a:solidFill>
          <a:ln w="9525">
            <a:noFill/>
            <a:miter lim="800000"/>
            <a:headEnd/>
            <a:tailEnd/>
          </a:ln>
          <a:effectLst/>
        </p:spPr>
        <p:txBody>
          <a:bodyPr wrap="none" anchor="ctr"/>
          <a:lstStyle/>
          <a:p>
            <a:pPr algn="ctr" eaLnBrk="0" latinLnBrk="1" hangingPunct="0">
              <a:spcBef>
                <a:spcPct val="20000"/>
              </a:spcBef>
              <a:buClr>
                <a:schemeClr val="hlink"/>
              </a:buClr>
              <a:defRPr/>
            </a:pPr>
            <a:r>
              <a:rPr lang="ko-KR" altLang="en-US" sz="2400">
                <a:effectLst>
                  <a:outerShdw blurRad="38100" dist="38100" dir="2700000" algn="tl">
                    <a:srgbClr val="FFFFFF"/>
                  </a:outerShdw>
                </a:effectLst>
                <a:latin typeface="Arial" pitchFamily="34" charset="0"/>
                <a:ea typeface="Gulim" pitchFamily="34" charset="-127"/>
              </a:rPr>
              <a:t> </a:t>
            </a:r>
          </a:p>
        </p:txBody>
      </p:sp>
      <p:sp>
        <p:nvSpPr>
          <p:cNvPr id="83" name="Rectangle 111"/>
          <p:cNvSpPr>
            <a:spLocks noChangeArrowheads="1"/>
          </p:cNvSpPr>
          <p:nvPr/>
        </p:nvSpPr>
        <p:spPr bwMode="gray">
          <a:xfrm>
            <a:off x="0" y="381000"/>
            <a:ext cx="6875463" cy="671513"/>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 name="标题 1"/>
          <p:cNvSpPr>
            <a:spLocks noGrp="1"/>
          </p:cNvSpPr>
          <p:nvPr>
            <p:ph type="title"/>
          </p:nvPr>
        </p:nvSpPr>
        <p:spPr>
          <a:xfrm>
            <a:off x="685800" y="152400"/>
            <a:ext cx="7772400" cy="609600"/>
          </a:xfrm>
        </p:spPr>
        <p:txBody>
          <a:bodyPr/>
          <a:lstStyle/>
          <a:p>
            <a:r>
              <a:rPr lang="zh-CN" altLang="en-US"/>
              <a:t>单击此处编辑母版标题样式</a:t>
            </a:r>
            <a:endParaRPr lang="en-GB"/>
          </a:p>
        </p:txBody>
      </p:sp>
      <p:sp>
        <p:nvSpPr>
          <p:cNvPr id="3" name="文本占位符 2"/>
          <p:cNvSpPr>
            <a:spLocks noGrp="1"/>
          </p:cNvSpPr>
          <p:nvPr>
            <p:ph type="body" sz="half" idx="1"/>
          </p:nvPr>
        </p:nvSpPr>
        <p:spPr>
          <a:xfrm>
            <a:off x="685800" y="19050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half" idx="2"/>
          </p:nvPr>
        </p:nvSpPr>
        <p:spPr>
          <a:xfrm>
            <a:off x="685800" y="4038600"/>
            <a:ext cx="77724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88" name="Rectangle 109">
            <a:extLst>
              <a:ext uri="{FF2B5EF4-FFF2-40B4-BE49-F238E27FC236}">
                <a16:creationId xmlns:a16="http://schemas.microsoft.com/office/drawing/2014/main" id="{386B8D8E-C9F3-4F40-9675-74BFBAC3D84C}"/>
              </a:ext>
            </a:extLst>
          </p:cNvPr>
          <p:cNvSpPr>
            <a:spLocks noChangeArrowheads="1"/>
          </p:cNvSpPr>
          <p:nvPr userDrawn="1"/>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0000FF"/>
                </a:solidFill>
                <a:effectLst/>
                <a:latin typeface="+mj-ea"/>
                <a:ea typeface="+mj-ea"/>
              </a:rPr>
              <a:t>工科基础化学</a:t>
            </a:r>
            <a:endParaRPr lang="en-US" altLang="ko-KR" sz="1600" b="1" dirty="0">
              <a:solidFill>
                <a:srgbClr val="0000FF"/>
              </a:solidFill>
              <a:effectLst/>
              <a:latin typeface="+mj-ea"/>
              <a:ea typeface="+mj-ea"/>
            </a:endParaRPr>
          </a:p>
        </p:txBody>
      </p:sp>
      <p:pic>
        <p:nvPicPr>
          <p:cNvPr id="89" name="Picture 88" descr="http://www.jianlimuban.com/xiaohui_images/down.asp?url=2008101213235391159.gif">
            <a:extLst>
              <a:ext uri="{FF2B5EF4-FFF2-40B4-BE49-F238E27FC236}">
                <a16:creationId xmlns:a16="http://schemas.microsoft.com/office/drawing/2014/main" id="{37EBCF39-FF1F-4358-BE2F-D8E618578055}"/>
              </a:ext>
            </a:extLst>
          </p:cNvPr>
          <p:cNvPicPr>
            <a:picLocks noChangeAspect="1" noChangeArrowheads="1"/>
          </p:cNvPicPr>
          <p:nvPr userDrawn="1"/>
        </p:nvPicPr>
        <p:blipFill>
          <a:blip r:embed="rId2"/>
          <a:srcRect/>
          <a:stretch>
            <a:fillRect/>
          </a:stretch>
        </p:blipFill>
        <p:spPr bwMode="auto">
          <a:xfrm>
            <a:off x="8277225" y="111101"/>
            <a:ext cx="863600" cy="509587"/>
          </a:xfrm>
          <a:prstGeom prst="rect">
            <a:avLst/>
          </a:prstGeom>
          <a:noFill/>
          <a:ln w="9525">
            <a:noFill/>
            <a:miter lim="800000"/>
            <a:headEnd/>
            <a:tailEnd/>
          </a:ln>
        </p:spPr>
      </p:pic>
      <p:sp>
        <p:nvSpPr>
          <p:cNvPr id="90" name="Rectangle 109">
            <a:extLst>
              <a:ext uri="{FF2B5EF4-FFF2-40B4-BE49-F238E27FC236}">
                <a16:creationId xmlns:a16="http://schemas.microsoft.com/office/drawing/2014/main" id="{13B269A9-EE95-4726-BDC5-B162D3C3E39E}"/>
              </a:ext>
            </a:extLst>
          </p:cNvPr>
          <p:cNvSpPr>
            <a:spLocks noChangeArrowheads="1"/>
          </p:cNvSpPr>
          <p:nvPr userDrawn="1"/>
        </p:nvSpPr>
        <p:spPr bwMode="white">
          <a:xfrm>
            <a:off x="6880225" y="404813"/>
            <a:ext cx="1436688" cy="492125"/>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FF0000"/>
                </a:solidFill>
                <a:effectLst/>
                <a:latin typeface="+mj-ea"/>
                <a:ea typeface="+mj-ea"/>
              </a:rPr>
              <a:t>第四章</a:t>
            </a:r>
            <a:r>
              <a:rPr lang="en-US" altLang="zh-CN" sz="1600" b="1" dirty="0">
                <a:solidFill>
                  <a:srgbClr val="FF0000"/>
                </a:solidFill>
                <a:effectLst/>
                <a:latin typeface="+mj-ea"/>
                <a:ea typeface="+mj-ea"/>
              </a:rPr>
              <a:t> </a:t>
            </a:r>
            <a:r>
              <a:rPr lang="zh-CN" altLang="en-US" sz="1600" b="1" dirty="0">
                <a:solidFill>
                  <a:srgbClr val="FF0000"/>
                </a:solidFill>
                <a:effectLst/>
                <a:latin typeface="+mj-ea"/>
                <a:ea typeface="+mj-ea"/>
              </a:rPr>
              <a:t>溶液化学与离子平衡</a:t>
            </a:r>
            <a:endParaRPr lang="en-US" altLang="ko-KR" sz="1600" b="1" dirty="0">
              <a:solidFill>
                <a:srgbClr val="FF0000"/>
              </a:solidFill>
              <a:effectLst/>
              <a:latin typeface="+mj-ea"/>
              <a:ea typeface="+mj-ea"/>
            </a:endParaRPr>
          </a:p>
        </p:txBody>
      </p:sp>
      <p:sp>
        <p:nvSpPr>
          <p:cNvPr id="87" name="Rectangle 109">
            <a:extLst>
              <a:ext uri="{FF2B5EF4-FFF2-40B4-BE49-F238E27FC236}">
                <a16:creationId xmlns:a16="http://schemas.microsoft.com/office/drawing/2014/main" id="{03DD6ECF-D302-488A-BF16-F1081106BECC}"/>
              </a:ext>
            </a:extLst>
          </p:cNvPr>
          <p:cNvSpPr>
            <a:spLocks noChangeArrowheads="1"/>
          </p:cNvSpPr>
          <p:nvPr userDrawn="1"/>
        </p:nvSpPr>
        <p:spPr bwMode="white">
          <a:xfrm>
            <a:off x="6948264" y="6381328"/>
            <a:ext cx="2124075" cy="276225"/>
          </a:xfrm>
          <a:prstGeom prst="rect">
            <a:avLst/>
          </a:prstGeom>
          <a:noFill/>
          <a:ln w="9525">
            <a:noFill/>
            <a:miter lim="800000"/>
            <a:headEnd/>
            <a:tailEnd/>
          </a:ln>
          <a:effectLst/>
        </p:spPr>
        <p:txBody>
          <a:bodyPr anchor="b">
            <a:spAutoFit/>
          </a:bodyPr>
          <a:lstStyle/>
          <a:p>
            <a:pPr algn="r" eaLnBrk="0" latinLnBrk="1" hangingPunct="0">
              <a:spcBef>
                <a:spcPct val="20000"/>
              </a:spcBef>
              <a:buClr>
                <a:schemeClr val="hlink"/>
              </a:buClr>
              <a:defRPr/>
            </a:pPr>
            <a:fld id="{544AEE51-7A6F-44CC-A1AB-27ED08D6718C}" type="slidenum">
              <a:rPr lang="en-US" altLang="zh-CN" sz="1200" b="0">
                <a:solidFill>
                  <a:schemeClr val="tx1"/>
                </a:solidFill>
                <a:effectLst/>
                <a:latin typeface="Arial" panose="020B0604020202020204" pitchFamily="34" charset="0"/>
                <a:ea typeface="+mj-ea"/>
                <a:cs typeface="Arial" panose="020B0604020202020204" pitchFamily="34" charset="0"/>
              </a:rPr>
              <a:pPr algn="r" eaLnBrk="0" latinLnBrk="1" hangingPunct="0">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/158</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标题和竖排文字">
    <p:spTree>
      <p:nvGrpSpPr>
        <p:cNvPr id="1" name=""/>
        <p:cNvGrpSpPr/>
        <p:nvPr/>
      </p:nvGrpSpPr>
      <p:grpSpPr>
        <a:xfrm>
          <a:off x="0" y="0"/>
          <a:ext cx="0" cy="0"/>
          <a:chOff x="0" y="0"/>
          <a:chExt cx="0" cy="0"/>
        </a:xfrm>
      </p:grpSpPr>
      <p:sp>
        <p:nvSpPr>
          <p:cNvPr id="4" name="Rectangle 33"/>
          <p:cNvSpPr>
            <a:spLocks noChangeArrowheads="1"/>
          </p:cNvSpPr>
          <p:nvPr/>
        </p:nvSpPr>
        <p:spPr bwMode="auto">
          <a:xfrm>
            <a:off x="0" y="320675"/>
            <a:ext cx="6858000" cy="731838"/>
          </a:xfrm>
          <a:prstGeom prst="rect">
            <a:avLst/>
          </a:prstGeom>
          <a:solidFill>
            <a:schemeClr val="tx1"/>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 name="Rectangle 34"/>
          <p:cNvSpPr>
            <a:spLocks noChangeArrowheads="1"/>
          </p:cNvSpPr>
          <p:nvPr/>
        </p:nvSpPr>
        <p:spPr bwMode="gray">
          <a:xfrm>
            <a:off x="0" y="0"/>
            <a:ext cx="9144000" cy="385763"/>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6" name="Group 35"/>
          <p:cNvGrpSpPr>
            <a:grpSpLocks/>
          </p:cNvGrpSpPr>
          <p:nvPr/>
        </p:nvGrpSpPr>
        <p:grpSpPr bwMode="auto">
          <a:xfrm>
            <a:off x="0" y="152400"/>
            <a:ext cx="6629400" cy="152400"/>
            <a:chOff x="144" y="384"/>
            <a:chExt cx="3888" cy="144"/>
          </a:xfrm>
        </p:grpSpPr>
        <p:grpSp>
          <p:nvGrpSpPr>
            <p:cNvPr id="7" name="Group 36"/>
            <p:cNvGrpSpPr>
              <a:grpSpLocks/>
            </p:cNvGrpSpPr>
            <p:nvPr userDrawn="1"/>
          </p:nvGrpSpPr>
          <p:grpSpPr bwMode="auto">
            <a:xfrm>
              <a:off x="144" y="384"/>
              <a:ext cx="1922" cy="144"/>
              <a:chOff x="144" y="384"/>
              <a:chExt cx="2252" cy="144"/>
            </a:xfrm>
          </p:grpSpPr>
          <p:sp>
            <p:nvSpPr>
              <p:cNvPr id="25"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6"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5"/>
              <p:cNvSpPr>
                <a:spLocks noChangeArrowheads="1"/>
              </p:cNvSpPr>
              <p:nvPr userDrawn="1"/>
            </p:nvSpPr>
            <p:spPr bwMode="auto">
              <a:xfrm>
                <a:off x="1296"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0" name="Rectangle 52"/>
              <p:cNvSpPr>
                <a:spLocks noChangeArrowheads="1"/>
              </p:cNvSpPr>
              <p:nvPr userDrawn="1"/>
            </p:nvSpPr>
            <p:spPr bwMode="auto">
              <a:xfrm>
                <a:off x="2302"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8" name="Group 53"/>
            <p:cNvGrpSpPr>
              <a:grpSpLocks/>
            </p:cNvGrpSpPr>
            <p:nvPr userDrawn="1"/>
          </p:nvGrpSpPr>
          <p:grpSpPr bwMode="auto">
            <a:xfrm>
              <a:off x="2112" y="384"/>
              <a:ext cx="1936" cy="144"/>
              <a:chOff x="144" y="384"/>
              <a:chExt cx="2264" cy="144"/>
            </a:xfrm>
          </p:grpSpPr>
          <p:sp>
            <p:nvSpPr>
              <p:cNvPr id="9"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0"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6"/>
              <p:cNvSpPr>
                <a:spLocks noChangeArrowheads="1"/>
              </p:cNvSpPr>
              <p:nvPr userDrawn="1"/>
            </p:nvSpPr>
            <p:spPr bwMode="auto">
              <a:xfrm>
                <a:off x="432"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8"/>
              <p:cNvSpPr>
                <a:spLocks noChangeArrowheads="1"/>
              </p:cNvSpPr>
              <p:nvPr userDrawn="1"/>
            </p:nvSpPr>
            <p:spPr bwMode="auto">
              <a:xfrm>
                <a:off x="721"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59"/>
              <p:cNvSpPr>
                <a:spLocks noChangeArrowheads="1"/>
              </p:cNvSpPr>
              <p:nvPr userDrawn="1"/>
            </p:nvSpPr>
            <p:spPr bwMode="auto">
              <a:xfrm>
                <a:off x="866" y="384"/>
                <a:ext cx="98"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60"/>
              <p:cNvSpPr>
                <a:spLocks noChangeArrowheads="1"/>
              </p:cNvSpPr>
              <p:nvPr userDrawn="1"/>
            </p:nvSpPr>
            <p:spPr bwMode="auto">
              <a:xfrm>
                <a:off x="1012"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5"/>
              <p:cNvSpPr>
                <a:spLocks noChangeArrowheads="1"/>
              </p:cNvSpPr>
              <p:nvPr userDrawn="1"/>
            </p:nvSpPr>
            <p:spPr bwMode="auto">
              <a:xfrm>
                <a:off x="1728"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6"/>
              <p:cNvSpPr>
                <a:spLocks noChangeArrowheads="1"/>
              </p:cNvSpPr>
              <p:nvPr userDrawn="1"/>
            </p:nvSpPr>
            <p:spPr bwMode="auto">
              <a:xfrm>
                <a:off x="187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7"/>
              <p:cNvSpPr>
                <a:spLocks noChangeArrowheads="1"/>
              </p:cNvSpPr>
              <p:nvPr userDrawn="1"/>
            </p:nvSpPr>
            <p:spPr bwMode="auto">
              <a:xfrm>
                <a:off x="2019"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8"/>
              <p:cNvSpPr>
                <a:spLocks noChangeArrowheads="1"/>
              </p:cNvSpPr>
              <p:nvPr userDrawn="1"/>
            </p:nvSpPr>
            <p:spPr bwMode="auto">
              <a:xfrm>
                <a:off x="2165"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4" name="Rectangle 69"/>
              <p:cNvSpPr>
                <a:spLocks noChangeArrowheads="1"/>
              </p:cNvSpPr>
              <p:nvPr userDrawn="1"/>
            </p:nvSpPr>
            <p:spPr bwMode="auto">
              <a:xfrm>
                <a:off x="2310" y="384"/>
                <a:ext cx="98"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1" name="Group 70"/>
          <p:cNvGrpSpPr>
            <a:grpSpLocks/>
          </p:cNvGrpSpPr>
          <p:nvPr/>
        </p:nvGrpSpPr>
        <p:grpSpPr bwMode="auto">
          <a:xfrm>
            <a:off x="0" y="152400"/>
            <a:ext cx="6629400" cy="152400"/>
            <a:chOff x="144" y="384"/>
            <a:chExt cx="3888" cy="144"/>
          </a:xfrm>
        </p:grpSpPr>
        <p:grpSp>
          <p:nvGrpSpPr>
            <p:cNvPr id="42" name="Group 71"/>
            <p:cNvGrpSpPr>
              <a:grpSpLocks/>
            </p:cNvGrpSpPr>
            <p:nvPr userDrawn="1"/>
          </p:nvGrpSpPr>
          <p:grpSpPr bwMode="auto">
            <a:xfrm>
              <a:off x="144" y="384"/>
              <a:ext cx="1922" cy="144"/>
              <a:chOff x="144" y="384"/>
              <a:chExt cx="2252" cy="144"/>
            </a:xfrm>
          </p:grpSpPr>
          <p:sp>
            <p:nvSpPr>
              <p:cNvPr id="60"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1"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80"/>
              <p:cNvSpPr>
                <a:spLocks noChangeArrowheads="1"/>
              </p:cNvSpPr>
              <p:nvPr userDrawn="1"/>
            </p:nvSpPr>
            <p:spPr bwMode="auto">
              <a:xfrm>
                <a:off x="1296"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5" name="Rectangle 87"/>
              <p:cNvSpPr>
                <a:spLocks noChangeArrowheads="1"/>
              </p:cNvSpPr>
              <p:nvPr userDrawn="1"/>
            </p:nvSpPr>
            <p:spPr bwMode="auto">
              <a:xfrm>
                <a:off x="2302"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3" name="Group 88"/>
            <p:cNvGrpSpPr>
              <a:grpSpLocks/>
            </p:cNvGrpSpPr>
            <p:nvPr userDrawn="1"/>
          </p:nvGrpSpPr>
          <p:grpSpPr bwMode="auto">
            <a:xfrm>
              <a:off x="2112" y="384"/>
              <a:ext cx="1936" cy="144"/>
              <a:chOff x="144" y="384"/>
              <a:chExt cx="2264" cy="144"/>
            </a:xfrm>
          </p:grpSpPr>
          <p:sp>
            <p:nvSpPr>
              <p:cNvPr id="44"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5"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1"/>
              <p:cNvSpPr>
                <a:spLocks noChangeArrowheads="1"/>
              </p:cNvSpPr>
              <p:nvPr userDrawn="1"/>
            </p:nvSpPr>
            <p:spPr bwMode="auto">
              <a:xfrm>
                <a:off x="43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3"/>
              <p:cNvSpPr>
                <a:spLocks noChangeArrowheads="1"/>
              </p:cNvSpPr>
              <p:nvPr userDrawn="1"/>
            </p:nvSpPr>
            <p:spPr bwMode="auto">
              <a:xfrm>
                <a:off x="721"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4"/>
              <p:cNvSpPr>
                <a:spLocks noChangeArrowheads="1"/>
              </p:cNvSpPr>
              <p:nvPr userDrawn="1"/>
            </p:nvSpPr>
            <p:spPr bwMode="auto">
              <a:xfrm>
                <a:off x="866"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5"/>
              <p:cNvSpPr>
                <a:spLocks noChangeArrowheads="1"/>
              </p:cNvSpPr>
              <p:nvPr userDrawn="1"/>
            </p:nvSpPr>
            <p:spPr bwMode="auto">
              <a:xfrm>
                <a:off x="101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100"/>
              <p:cNvSpPr>
                <a:spLocks noChangeArrowheads="1"/>
              </p:cNvSpPr>
              <p:nvPr userDrawn="1"/>
            </p:nvSpPr>
            <p:spPr bwMode="auto">
              <a:xfrm>
                <a:off x="1728"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1"/>
              <p:cNvSpPr>
                <a:spLocks noChangeArrowheads="1"/>
              </p:cNvSpPr>
              <p:nvPr userDrawn="1"/>
            </p:nvSpPr>
            <p:spPr bwMode="auto">
              <a:xfrm>
                <a:off x="187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2"/>
              <p:cNvSpPr>
                <a:spLocks noChangeArrowheads="1"/>
              </p:cNvSpPr>
              <p:nvPr userDrawn="1"/>
            </p:nvSpPr>
            <p:spPr bwMode="auto">
              <a:xfrm>
                <a:off x="2019"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3"/>
              <p:cNvSpPr>
                <a:spLocks noChangeArrowheads="1"/>
              </p:cNvSpPr>
              <p:nvPr userDrawn="1"/>
            </p:nvSpPr>
            <p:spPr bwMode="auto">
              <a:xfrm>
                <a:off x="2165"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9" name="Rectangle 104"/>
              <p:cNvSpPr>
                <a:spLocks noChangeArrowheads="1"/>
              </p:cNvSpPr>
              <p:nvPr userDrawn="1"/>
            </p:nvSpPr>
            <p:spPr bwMode="auto">
              <a:xfrm>
                <a:off x="2310"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76"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7" name="Group 106"/>
          <p:cNvGrpSpPr>
            <a:grpSpLocks/>
          </p:cNvGrpSpPr>
          <p:nvPr/>
        </p:nvGrpSpPr>
        <p:grpSpPr bwMode="auto">
          <a:xfrm>
            <a:off x="6875463" y="79375"/>
            <a:ext cx="2268537" cy="609600"/>
            <a:chOff x="3648" y="624"/>
            <a:chExt cx="1728" cy="384"/>
          </a:xfrm>
        </p:grpSpPr>
        <p:sp>
          <p:nvSpPr>
            <p:cNvPr id="78"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9"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81" name="Rectangle 110"/>
          <p:cNvSpPr>
            <a:spLocks noChangeArrowheads="1"/>
          </p:cNvSpPr>
          <p:nvPr/>
        </p:nvSpPr>
        <p:spPr bwMode="gray">
          <a:xfrm>
            <a:off x="0" y="1052513"/>
            <a:ext cx="228600" cy="5805487"/>
          </a:xfrm>
          <a:prstGeom prst="rect">
            <a:avLst/>
          </a:prstGeom>
          <a:solidFill>
            <a:schemeClr val="accent1"/>
          </a:solidFill>
          <a:ln w="9525">
            <a:noFill/>
            <a:miter lim="800000"/>
            <a:headEnd/>
            <a:tailEnd/>
          </a:ln>
          <a:effectLst/>
        </p:spPr>
        <p:txBody>
          <a:bodyPr wrap="none" anchor="ctr"/>
          <a:lstStyle/>
          <a:p>
            <a:pPr algn="ctr" eaLnBrk="0" latinLnBrk="1" hangingPunct="0">
              <a:spcBef>
                <a:spcPct val="20000"/>
              </a:spcBef>
              <a:buClr>
                <a:schemeClr val="hlink"/>
              </a:buClr>
              <a:defRPr/>
            </a:pPr>
            <a:r>
              <a:rPr lang="ko-KR" altLang="en-US" sz="2400">
                <a:effectLst>
                  <a:outerShdw blurRad="38100" dist="38100" dir="2700000" algn="tl">
                    <a:srgbClr val="FFFFFF"/>
                  </a:outerShdw>
                </a:effectLst>
                <a:latin typeface="Arial" pitchFamily="34" charset="0"/>
                <a:ea typeface="Gulim" pitchFamily="34" charset="-127"/>
              </a:rPr>
              <a:t> </a:t>
            </a:r>
          </a:p>
        </p:txBody>
      </p:sp>
      <p:sp>
        <p:nvSpPr>
          <p:cNvPr id="82" name="Rectangle 111"/>
          <p:cNvSpPr>
            <a:spLocks noChangeArrowheads="1"/>
          </p:cNvSpPr>
          <p:nvPr/>
        </p:nvSpPr>
        <p:spPr bwMode="gray">
          <a:xfrm>
            <a:off x="0" y="381000"/>
            <a:ext cx="6875463" cy="671513"/>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89" name="Rectangle 109">
            <a:extLst>
              <a:ext uri="{FF2B5EF4-FFF2-40B4-BE49-F238E27FC236}">
                <a16:creationId xmlns:a16="http://schemas.microsoft.com/office/drawing/2014/main" id="{4EF90324-3746-41DB-8B83-176D7438C249}"/>
              </a:ext>
            </a:extLst>
          </p:cNvPr>
          <p:cNvSpPr>
            <a:spLocks noChangeArrowheads="1"/>
          </p:cNvSpPr>
          <p:nvPr userDrawn="1"/>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0000FF"/>
                </a:solidFill>
                <a:effectLst/>
                <a:latin typeface="+mj-ea"/>
                <a:ea typeface="+mj-ea"/>
              </a:rPr>
              <a:t>工科基础化学</a:t>
            </a:r>
            <a:endParaRPr lang="en-US" altLang="ko-KR" sz="1600" b="1" dirty="0">
              <a:solidFill>
                <a:srgbClr val="0000FF"/>
              </a:solidFill>
              <a:effectLst/>
              <a:latin typeface="+mj-ea"/>
              <a:ea typeface="+mj-ea"/>
            </a:endParaRPr>
          </a:p>
        </p:txBody>
      </p:sp>
      <p:pic>
        <p:nvPicPr>
          <p:cNvPr id="90" name="Picture 88" descr="http://www.jianlimuban.com/xiaohui_images/down.asp?url=2008101213235391159.gif">
            <a:extLst>
              <a:ext uri="{FF2B5EF4-FFF2-40B4-BE49-F238E27FC236}">
                <a16:creationId xmlns:a16="http://schemas.microsoft.com/office/drawing/2014/main" id="{A5FBCE8B-4E69-4A81-BA7A-1BA092730F69}"/>
              </a:ext>
            </a:extLst>
          </p:cNvPr>
          <p:cNvPicPr>
            <a:picLocks noChangeAspect="1" noChangeArrowheads="1"/>
          </p:cNvPicPr>
          <p:nvPr userDrawn="1"/>
        </p:nvPicPr>
        <p:blipFill>
          <a:blip r:embed="rId2"/>
          <a:srcRect/>
          <a:stretch>
            <a:fillRect/>
          </a:stretch>
        </p:blipFill>
        <p:spPr bwMode="auto">
          <a:xfrm>
            <a:off x="8277225" y="111101"/>
            <a:ext cx="863600" cy="509587"/>
          </a:xfrm>
          <a:prstGeom prst="rect">
            <a:avLst/>
          </a:prstGeom>
          <a:noFill/>
          <a:ln w="9525">
            <a:noFill/>
            <a:miter lim="800000"/>
            <a:headEnd/>
            <a:tailEnd/>
          </a:ln>
        </p:spPr>
      </p:pic>
      <p:sp>
        <p:nvSpPr>
          <p:cNvPr id="91" name="Rectangle 109">
            <a:extLst>
              <a:ext uri="{FF2B5EF4-FFF2-40B4-BE49-F238E27FC236}">
                <a16:creationId xmlns:a16="http://schemas.microsoft.com/office/drawing/2014/main" id="{B03804EE-14EB-477A-87AD-79E0CC6C2802}"/>
              </a:ext>
            </a:extLst>
          </p:cNvPr>
          <p:cNvSpPr>
            <a:spLocks noChangeArrowheads="1"/>
          </p:cNvSpPr>
          <p:nvPr userDrawn="1"/>
        </p:nvSpPr>
        <p:spPr bwMode="white">
          <a:xfrm>
            <a:off x="6880225" y="404813"/>
            <a:ext cx="1436688" cy="492125"/>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FF0000"/>
                </a:solidFill>
                <a:effectLst/>
                <a:latin typeface="+mj-ea"/>
                <a:ea typeface="+mj-ea"/>
              </a:rPr>
              <a:t>第四章</a:t>
            </a:r>
            <a:r>
              <a:rPr lang="en-US" altLang="zh-CN" sz="1600" b="1" dirty="0">
                <a:solidFill>
                  <a:srgbClr val="FF0000"/>
                </a:solidFill>
                <a:effectLst/>
                <a:latin typeface="+mj-ea"/>
                <a:ea typeface="+mj-ea"/>
              </a:rPr>
              <a:t> </a:t>
            </a:r>
            <a:r>
              <a:rPr lang="zh-CN" altLang="en-US" sz="1600" b="1" dirty="0">
                <a:solidFill>
                  <a:srgbClr val="FF0000"/>
                </a:solidFill>
                <a:effectLst/>
                <a:latin typeface="+mj-ea"/>
                <a:ea typeface="+mj-ea"/>
              </a:rPr>
              <a:t>溶液化学与离子平衡</a:t>
            </a:r>
            <a:endParaRPr lang="en-US" altLang="ko-KR" sz="1600" b="1" dirty="0">
              <a:solidFill>
                <a:srgbClr val="FF0000"/>
              </a:solidFill>
              <a:effectLst/>
              <a:latin typeface="+mj-ea"/>
              <a:ea typeface="+mj-ea"/>
            </a:endParaRPr>
          </a:p>
        </p:txBody>
      </p:sp>
      <p:sp>
        <p:nvSpPr>
          <p:cNvPr id="86" name="Rectangle 109">
            <a:extLst>
              <a:ext uri="{FF2B5EF4-FFF2-40B4-BE49-F238E27FC236}">
                <a16:creationId xmlns:a16="http://schemas.microsoft.com/office/drawing/2014/main" id="{D92BB159-AD48-4418-8B27-17E02DA98173}"/>
              </a:ext>
            </a:extLst>
          </p:cNvPr>
          <p:cNvSpPr>
            <a:spLocks noChangeArrowheads="1"/>
          </p:cNvSpPr>
          <p:nvPr userDrawn="1"/>
        </p:nvSpPr>
        <p:spPr bwMode="white">
          <a:xfrm>
            <a:off x="6948264" y="6381328"/>
            <a:ext cx="2124075" cy="276225"/>
          </a:xfrm>
          <a:prstGeom prst="rect">
            <a:avLst/>
          </a:prstGeom>
          <a:noFill/>
          <a:ln w="9525">
            <a:noFill/>
            <a:miter lim="800000"/>
            <a:headEnd/>
            <a:tailEnd/>
          </a:ln>
          <a:effectLst/>
        </p:spPr>
        <p:txBody>
          <a:bodyPr anchor="b">
            <a:spAutoFit/>
          </a:bodyPr>
          <a:lstStyle/>
          <a:p>
            <a:pPr algn="r" eaLnBrk="0" latinLnBrk="1" hangingPunct="0">
              <a:spcBef>
                <a:spcPct val="20000"/>
              </a:spcBef>
              <a:buClr>
                <a:schemeClr val="hlink"/>
              </a:buClr>
              <a:defRPr/>
            </a:pPr>
            <a:fld id="{544AEE51-7A6F-44CC-A1AB-27ED08D6718C}" type="slidenum">
              <a:rPr lang="en-US" altLang="zh-CN" sz="1200" b="0">
                <a:solidFill>
                  <a:schemeClr val="tx1"/>
                </a:solidFill>
                <a:effectLst/>
                <a:latin typeface="Arial" panose="020B0604020202020204" pitchFamily="34" charset="0"/>
                <a:ea typeface="+mj-ea"/>
                <a:cs typeface="Arial" panose="020B0604020202020204" pitchFamily="34" charset="0"/>
              </a:rPr>
              <a:pPr algn="r" eaLnBrk="0" latinLnBrk="1" hangingPunct="0">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/158</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4" name="标题 13"/>
          <p:cNvSpPr>
            <a:spLocks noGrp="1"/>
          </p:cNvSpPr>
          <p:nvPr>
            <p:ph type="ctrTitle"/>
          </p:nvPr>
        </p:nvSpPr>
        <p:spPr>
          <a:xfrm>
            <a:off x="1432560" y="359898"/>
            <a:ext cx="7406640" cy="1472184"/>
          </a:xfrm>
        </p:spPr>
        <p:txBody>
          <a:bodyPr anchor="b"/>
          <a:lstStyle>
            <a:lvl1pPr algn="l">
              <a:defRPr/>
            </a:lvl1pPr>
            <a:extLst/>
          </a:lstStyle>
          <a:p>
            <a:r>
              <a:rPr lang="zh-CN" altLang="en-US"/>
              <a:t>单击此处编辑母版标题样式</a:t>
            </a:r>
            <a:endParaRPr lang="en-US"/>
          </a:p>
        </p:txBody>
      </p:sp>
      <p:sp>
        <p:nvSpPr>
          <p:cNvPr id="22" name="副标题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a:t>单击此处编辑母版副标题样式</a:t>
            </a:r>
            <a:endParaRPr lang="en-US"/>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内容">
    <p:spTree>
      <p:nvGrpSpPr>
        <p:cNvPr id="1" name=""/>
        <p:cNvGrpSpPr/>
        <p:nvPr/>
      </p:nvGrpSpPr>
      <p:grpSpPr>
        <a:xfrm>
          <a:off x="0" y="0"/>
          <a:ext cx="0" cy="0"/>
          <a:chOff x="0" y="0"/>
          <a:chExt cx="0" cy="0"/>
        </a:xfrm>
      </p:grpSpPr>
      <p:sp>
        <p:nvSpPr>
          <p:cNvPr id="3" name="Rectangle 33"/>
          <p:cNvSpPr>
            <a:spLocks noChangeArrowheads="1"/>
          </p:cNvSpPr>
          <p:nvPr/>
        </p:nvSpPr>
        <p:spPr bwMode="auto">
          <a:xfrm>
            <a:off x="0" y="320675"/>
            <a:ext cx="6858000" cy="731838"/>
          </a:xfrm>
          <a:prstGeom prst="rect">
            <a:avLst/>
          </a:prstGeom>
          <a:solidFill>
            <a:schemeClr val="tx1"/>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 name="Rectangle 34"/>
          <p:cNvSpPr>
            <a:spLocks noChangeArrowheads="1"/>
          </p:cNvSpPr>
          <p:nvPr/>
        </p:nvSpPr>
        <p:spPr bwMode="gray">
          <a:xfrm>
            <a:off x="0" y="0"/>
            <a:ext cx="9144000" cy="385763"/>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5" name="Group 35"/>
          <p:cNvGrpSpPr>
            <a:grpSpLocks/>
          </p:cNvGrpSpPr>
          <p:nvPr/>
        </p:nvGrpSpPr>
        <p:grpSpPr bwMode="auto">
          <a:xfrm>
            <a:off x="0" y="152400"/>
            <a:ext cx="6629400" cy="152400"/>
            <a:chOff x="144" y="384"/>
            <a:chExt cx="3888" cy="144"/>
          </a:xfrm>
        </p:grpSpPr>
        <p:grpSp>
          <p:nvGrpSpPr>
            <p:cNvPr id="6" name="Group 36"/>
            <p:cNvGrpSpPr>
              <a:grpSpLocks/>
            </p:cNvGrpSpPr>
            <p:nvPr userDrawn="1"/>
          </p:nvGrpSpPr>
          <p:grpSpPr bwMode="auto">
            <a:xfrm>
              <a:off x="144" y="384"/>
              <a:ext cx="1922" cy="144"/>
              <a:chOff x="144" y="384"/>
              <a:chExt cx="2252" cy="144"/>
            </a:xfrm>
          </p:grpSpPr>
          <p:sp>
            <p:nvSpPr>
              <p:cNvPr id="24"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5" name="Rectangle 38"/>
              <p:cNvSpPr>
                <a:spLocks noChangeArrowheads="1"/>
              </p:cNvSpPr>
              <p:nvPr userDrawn="1"/>
            </p:nvSpPr>
            <p:spPr bwMode="auto">
              <a:xfrm>
                <a:off x="28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6" name="Rectangle 39"/>
              <p:cNvSpPr>
                <a:spLocks noChangeArrowheads="1"/>
              </p:cNvSpPr>
              <p:nvPr userDrawn="1"/>
            </p:nvSpPr>
            <p:spPr bwMode="auto">
              <a:xfrm>
                <a:off x="433"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7"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8" name="Rectangle 41"/>
              <p:cNvSpPr>
                <a:spLocks noChangeArrowheads="1"/>
              </p:cNvSpPr>
              <p:nvPr userDrawn="1"/>
            </p:nvSpPr>
            <p:spPr bwMode="auto">
              <a:xfrm>
                <a:off x="719"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9" name="Rectangle 42"/>
              <p:cNvSpPr>
                <a:spLocks noChangeArrowheads="1"/>
              </p:cNvSpPr>
              <p:nvPr userDrawn="1"/>
            </p:nvSpPr>
            <p:spPr bwMode="auto">
              <a:xfrm>
                <a:off x="86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0"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1"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2" name="Rectangle 45"/>
              <p:cNvSpPr>
                <a:spLocks noChangeArrowheads="1"/>
              </p:cNvSpPr>
              <p:nvPr userDrawn="1"/>
            </p:nvSpPr>
            <p:spPr bwMode="auto">
              <a:xfrm>
                <a:off x="1296"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3" name="Rectangle 46"/>
              <p:cNvSpPr>
                <a:spLocks noChangeArrowheads="1"/>
              </p:cNvSpPr>
              <p:nvPr userDrawn="1"/>
            </p:nvSpPr>
            <p:spPr bwMode="auto">
              <a:xfrm>
                <a:off x="144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4"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5"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6" name="Rectangle 49"/>
              <p:cNvSpPr>
                <a:spLocks noChangeArrowheads="1"/>
              </p:cNvSpPr>
              <p:nvPr userDrawn="1"/>
            </p:nvSpPr>
            <p:spPr bwMode="auto">
              <a:xfrm>
                <a:off x="187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7" name="Rectangle 50"/>
              <p:cNvSpPr>
                <a:spLocks noChangeArrowheads="1"/>
              </p:cNvSpPr>
              <p:nvPr userDrawn="1"/>
            </p:nvSpPr>
            <p:spPr bwMode="auto">
              <a:xfrm>
                <a:off x="2017"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8"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39" name="Rectangle 52"/>
              <p:cNvSpPr>
                <a:spLocks noChangeArrowheads="1"/>
              </p:cNvSpPr>
              <p:nvPr userDrawn="1"/>
            </p:nvSpPr>
            <p:spPr bwMode="auto">
              <a:xfrm>
                <a:off x="2302"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7" name="Group 53"/>
            <p:cNvGrpSpPr>
              <a:grpSpLocks/>
            </p:cNvGrpSpPr>
            <p:nvPr userDrawn="1"/>
          </p:nvGrpSpPr>
          <p:grpSpPr bwMode="auto">
            <a:xfrm>
              <a:off x="2112" y="384"/>
              <a:ext cx="1936" cy="144"/>
              <a:chOff x="144" y="384"/>
              <a:chExt cx="2264" cy="144"/>
            </a:xfrm>
          </p:grpSpPr>
          <p:sp>
            <p:nvSpPr>
              <p:cNvPr id="8"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9"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0" name="Rectangle 56"/>
              <p:cNvSpPr>
                <a:spLocks noChangeArrowheads="1"/>
              </p:cNvSpPr>
              <p:nvPr userDrawn="1"/>
            </p:nvSpPr>
            <p:spPr bwMode="auto">
              <a:xfrm>
                <a:off x="432"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1"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 name="Rectangle 58"/>
              <p:cNvSpPr>
                <a:spLocks noChangeArrowheads="1"/>
              </p:cNvSpPr>
              <p:nvPr userDrawn="1"/>
            </p:nvSpPr>
            <p:spPr bwMode="auto">
              <a:xfrm>
                <a:off x="721"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3" name="Rectangle 59"/>
              <p:cNvSpPr>
                <a:spLocks noChangeArrowheads="1"/>
              </p:cNvSpPr>
              <p:nvPr userDrawn="1"/>
            </p:nvSpPr>
            <p:spPr bwMode="auto">
              <a:xfrm>
                <a:off x="866" y="384"/>
                <a:ext cx="98"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4" name="Rectangle 60"/>
              <p:cNvSpPr>
                <a:spLocks noChangeArrowheads="1"/>
              </p:cNvSpPr>
              <p:nvPr userDrawn="1"/>
            </p:nvSpPr>
            <p:spPr bwMode="auto">
              <a:xfrm>
                <a:off x="1012"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5"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6"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7"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8"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9" name="Rectangle 65"/>
              <p:cNvSpPr>
                <a:spLocks noChangeArrowheads="1"/>
              </p:cNvSpPr>
              <p:nvPr userDrawn="1"/>
            </p:nvSpPr>
            <p:spPr bwMode="auto">
              <a:xfrm>
                <a:off x="1728"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0" name="Rectangle 66"/>
              <p:cNvSpPr>
                <a:spLocks noChangeArrowheads="1"/>
              </p:cNvSpPr>
              <p:nvPr userDrawn="1"/>
            </p:nvSpPr>
            <p:spPr bwMode="auto">
              <a:xfrm>
                <a:off x="1874"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1" name="Rectangle 67"/>
              <p:cNvSpPr>
                <a:spLocks noChangeArrowheads="1"/>
              </p:cNvSpPr>
              <p:nvPr userDrawn="1"/>
            </p:nvSpPr>
            <p:spPr bwMode="auto">
              <a:xfrm>
                <a:off x="2019"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2" name="Rectangle 68"/>
              <p:cNvSpPr>
                <a:spLocks noChangeArrowheads="1"/>
              </p:cNvSpPr>
              <p:nvPr userDrawn="1"/>
            </p:nvSpPr>
            <p:spPr bwMode="auto">
              <a:xfrm>
                <a:off x="2165" y="384"/>
                <a:ext cx="97"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23" name="Rectangle 69"/>
              <p:cNvSpPr>
                <a:spLocks noChangeArrowheads="1"/>
              </p:cNvSpPr>
              <p:nvPr userDrawn="1"/>
            </p:nvSpPr>
            <p:spPr bwMode="auto">
              <a:xfrm>
                <a:off x="2310" y="384"/>
                <a:ext cx="98"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40" name="Group 70"/>
          <p:cNvGrpSpPr>
            <a:grpSpLocks/>
          </p:cNvGrpSpPr>
          <p:nvPr/>
        </p:nvGrpSpPr>
        <p:grpSpPr bwMode="auto">
          <a:xfrm>
            <a:off x="0" y="152400"/>
            <a:ext cx="6629400" cy="152400"/>
            <a:chOff x="144" y="384"/>
            <a:chExt cx="3888" cy="144"/>
          </a:xfrm>
        </p:grpSpPr>
        <p:grpSp>
          <p:nvGrpSpPr>
            <p:cNvPr id="41" name="Group 71"/>
            <p:cNvGrpSpPr>
              <a:grpSpLocks/>
            </p:cNvGrpSpPr>
            <p:nvPr userDrawn="1"/>
          </p:nvGrpSpPr>
          <p:grpSpPr bwMode="auto">
            <a:xfrm>
              <a:off x="144" y="384"/>
              <a:ext cx="1922" cy="144"/>
              <a:chOff x="144" y="384"/>
              <a:chExt cx="2252" cy="144"/>
            </a:xfrm>
          </p:grpSpPr>
          <p:sp>
            <p:nvSpPr>
              <p:cNvPr id="59"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0" name="Rectangle 73"/>
              <p:cNvSpPr>
                <a:spLocks noChangeArrowheads="1"/>
              </p:cNvSpPr>
              <p:nvPr userDrawn="1"/>
            </p:nvSpPr>
            <p:spPr bwMode="auto">
              <a:xfrm>
                <a:off x="28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1" name="Rectangle 74"/>
              <p:cNvSpPr>
                <a:spLocks noChangeArrowheads="1"/>
              </p:cNvSpPr>
              <p:nvPr userDrawn="1"/>
            </p:nvSpPr>
            <p:spPr bwMode="auto">
              <a:xfrm>
                <a:off x="433"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2"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3" name="Rectangle 76"/>
              <p:cNvSpPr>
                <a:spLocks noChangeArrowheads="1"/>
              </p:cNvSpPr>
              <p:nvPr userDrawn="1"/>
            </p:nvSpPr>
            <p:spPr bwMode="auto">
              <a:xfrm>
                <a:off x="719"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4" name="Rectangle 77"/>
              <p:cNvSpPr>
                <a:spLocks noChangeArrowheads="1"/>
              </p:cNvSpPr>
              <p:nvPr userDrawn="1"/>
            </p:nvSpPr>
            <p:spPr bwMode="auto">
              <a:xfrm>
                <a:off x="86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5"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6"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7" name="Rectangle 80"/>
              <p:cNvSpPr>
                <a:spLocks noChangeArrowheads="1"/>
              </p:cNvSpPr>
              <p:nvPr userDrawn="1"/>
            </p:nvSpPr>
            <p:spPr bwMode="auto">
              <a:xfrm>
                <a:off x="1296"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8" name="Rectangle 81"/>
              <p:cNvSpPr>
                <a:spLocks noChangeArrowheads="1"/>
              </p:cNvSpPr>
              <p:nvPr userDrawn="1"/>
            </p:nvSpPr>
            <p:spPr bwMode="auto">
              <a:xfrm>
                <a:off x="144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69"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0"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1" name="Rectangle 84"/>
              <p:cNvSpPr>
                <a:spLocks noChangeArrowheads="1"/>
              </p:cNvSpPr>
              <p:nvPr userDrawn="1"/>
            </p:nvSpPr>
            <p:spPr bwMode="auto">
              <a:xfrm>
                <a:off x="187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2" name="Rectangle 85"/>
              <p:cNvSpPr>
                <a:spLocks noChangeArrowheads="1"/>
              </p:cNvSpPr>
              <p:nvPr userDrawn="1"/>
            </p:nvSpPr>
            <p:spPr bwMode="auto">
              <a:xfrm>
                <a:off x="2017"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3"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4" name="Rectangle 87"/>
              <p:cNvSpPr>
                <a:spLocks noChangeArrowheads="1"/>
              </p:cNvSpPr>
              <p:nvPr userDrawn="1"/>
            </p:nvSpPr>
            <p:spPr bwMode="auto">
              <a:xfrm>
                <a:off x="2302"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42" name="Group 88"/>
            <p:cNvGrpSpPr>
              <a:grpSpLocks/>
            </p:cNvGrpSpPr>
            <p:nvPr userDrawn="1"/>
          </p:nvGrpSpPr>
          <p:grpSpPr bwMode="auto">
            <a:xfrm>
              <a:off x="2112" y="384"/>
              <a:ext cx="1936" cy="144"/>
              <a:chOff x="144" y="384"/>
              <a:chExt cx="2264" cy="144"/>
            </a:xfrm>
          </p:grpSpPr>
          <p:sp>
            <p:nvSpPr>
              <p:cNvPr id="43"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4"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5" name="Rectangle 91"/>
              <p:cNvSpPr>
                <a:spLocks noChangeArrowheads="1"/>
              </p:cNvSpPr>
              <p:nvPr userDrawn="1"/>
            </p:nvSpPr>
            <p:spPr bwMode="auto">
              <a:xfrm>
                <a:off x="43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6"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7" name="Rectangle 93"/>
              <p:cNvSpPr>
                <a:spLocks noChangeArrowheads="1"/>
              </p:cNvSpPr>
              <p:nvPr userDrawn="1"/>
            </p:nvSpPr>
            <p:spPr bwMode="auto">
              <a:xfrm>
                <a:off x="721"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8" name="Rectangle 94"/>
              <p:cNvSpPr>
                <a:spLocks noChangeArrowheads="1"/>
              </p:cNvSpPr>
              <p:nvPr userDrawn="1"/>
            </p:nvSpPr>
            <p:spPr bwMode="auto">
              <a:xfrm>
                <a:off x="866"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49" name="Rectangle 95"/>
              <p:cNvSpPr>
                <a:spLocks noChangeArrowheads="1"/>
              </p:cNvSpPr>
              <p:nvPr userDrawn="1"/>
            </p:nvSpPr>
            <p:spPr bwMode="auto">
              <a:xfrm>
                <a:off x="1012"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0"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1"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2"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3"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4" name="Rectangle 100"/>
              <p:cNvSpPr>
                <a:spLocks noChangeArrowheads="1"/>
              </p:cNvSpPr>
              <p:nvPr userDrawn="1"/>
            </p:nvSpPr>
            <p:spPr bwMode="auto">
              <a:xfrm>
                <a:off x="1728"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5" name="Rectangle 101"/>
              <p:cNvSpPr>
                <a:spLocks noChangeArrowheads="1"/>
              </p:cNvSpPr>
              <p:nvPr userDrawn="1"/>
            </p:nvSpPr>
            <p:spPr bwMode="auto">
              <a:xfrm>
                <a:off x="1874"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6" name="Rectangle 102"/>
              <p:cNvSpPr>
                <a:spLocks noChangeArrowheads="1"/>
              </p:cNvSpPr>
              <p:nvPr userDrawn="1"/>
            </p:nvSpPr>
            <p:spPr bwMode="auto">
              <a:xfrm>
                <a:off x="2019"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7" name="Rectangle 103"/>
              <p:cNvSpPr>
                <a:spLocks noChangeArrowheads="1"/>
              </p:cNvSpPr>
              <p:nvPr userDrawn="1"/>
            </p:nvSpPr>
            <p:spPr bwMode="auto">
              <a:xfrm>
                <a:off x="2165" y="384"/>
                <a:ext cx="97"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58" name="Rectangle 104"/>
              <p:cNvSpPr>
                <a:spLocks noChangeArrowheads="1"/>
              </p:cNvSpPr>
              <p:nvPr userDrawn="1"/>
            </p:nvSpPr>
            <p:spPr bwMode="auto">
              <a:xfrm>
                <a:off x="2310" y="384"/>
                <a:ext cx="98"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75"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76" name="Group 106"/>
          <p:cNvGrpSpPr>
            <a:grpSpLocks/>
          </p:cNvGrpSpPr>
          <p:nvPr/>
        </p:nvGrpSpPr>
        <p:grpSpPr bwMode="auto">
          <a:xfrm>
            <a:off x="6875463" y="79375"/>
            <a:ext cx="2268537" cy="609600"/>
            <a:chOff x="3648" y="624"/>
            <a:chExt cx="1728" cy="384"/>
          </a:xfrm>
        </p:grpSpPr>
        <p:sp>
          <p:nvSpPr>
            <p:cNvPr id="77"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78"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80" name="Rectangle 110"/>
          <p:cNvSpPr>
            <a:spLocks noChangeArrowheads="1"/>
          </p:cNvSpPr>
          <p:nvPr/>
        </p:nvSpPr>
        <p:spPr bwMode="gray">
          <a:xfrm>
            <a:off x="0" y="1052513"/>
            <a:ext cx="228600" cy="5805487"/>
          </a:xfrm>
          <a:prstGeom prst="rect">
            <a:avLst/>
          </a:prstGeom>
          <a:solidFill>
            <a:schemeClr val="accent1"/>
          </a:solidFill>
          <a:ln w="9525">
            <a:noFill/>
            <a:miter lim="800000"/>
            <a:headEnd/>
            <a:tailEnd/>
          </a:ln>
          <a:effectLst/>
        </p:spPr>
        <p:txBody>
          <a:bodyPr wrap="none" anchor="ctr"/>
          <a:lstStyle/>
          <a:p>
            <a:pPr algn="ctr" eaLnBrk="0" latinLnBrk="1" hangingPunct="0">
              <a:spcBef>
                <a:spcPct val="20000"/>
              </a:spcBef>
              <a:buClr>
                <a:schemeClr val="hlink"/>
              </a:buClr>
              <a:defRPr/>
            </a:pPr>
            <a:r>
              <a:rPr lang="ko-KR" altLang="en-US" sz="2400">
                <a:effectLst>
                  <a:outerShdw blurRad="38100" dist="38100" dir="2700000" algn="tl">
                    <a:srgbClr val="FFFFFF"/>
                  </a:outerShdw>
                </a:effectLst>
                <a:latin typeface="Arial" pitchFamily="34" charset="0"/>
                <a:ea typeface="Gulim" pitchFamily="34" charset="-127"/>
              </a:rPr>
              <a:t> </a:t>
            </a:r>
          </a:p>
        </p:txBody>
      </p:sp>
      <p:sp>
        <p:nvSpPr>
          <p:cNvPr id="81" name="Rectangle 111"/>
          <p:cNvSpPr>
            <a:spLocks noChangeArrowheads="1"/>
          </p:cNvSpPr>
          <p:nvPr/>
        </p:nvSpPr>
        <p:spPr bwMode="gray">
          <a:xfrm>
            <a:off x="0" y="381000"/>
            <a:ext cx="6875463" cy="671513"/>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91" name="Rectangle 109">
            <a:extLst>
              <a:ext uri="{FF2B5EF4-FFF2-40B4-BE49-F238E27FC236}">
                <a16:creationId xmlns:a16="http://schemas.microsoft.com/office/drawing/2014/main" id="{CBC61F24-319F-4F0C-AED1-312A590B86E3}"/>
              </a:ext>
            </a:extLst>
          </p:cNvPr>
          <p:cNvSpPr>
            <a:spLocks noChangeArrowheads="1"/>
          </p:cNvSpPr>
          <p:nvPr userDrawn="1"/>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0000FF"/>
                </a:solidFill>
                <a:effectLst/>
                <a:latin typeface="+mj-ea"/>
                <a:ea typeface="+mj-ea"/>
              </a:rPr>
              <a:t>工科基础化学</a:t>
            </a:r>
            <a:endParaRPr lang="en-US" altLang="ko-KR" sz="1600" b="1" dirty="0">
              <a:solidFill>
                <a:srgbClr val="0000FF"/>
              </a:solidFill>
              <a:effectLst/>
              <a:latin typeface="+mj-ea"/>
              <a:ea typeface="+mj-ea"/>
            </a:endParaRPr>
          </a:p>
        </p:txBody>
      </p:sp>
      <p:pic>
        <p:nvPicPr>
          <p:cNvPr id="92" name="Picture 88" descr="http://www.jianlimuban.com/xiaohui_images/down.asp?url=2008101213235391159.gif">
            <a:extLst>
              <a:ext uri="{FF2B5EF4-FFF2-40B4-BE49-F238E27FC236}">
                <a16:creationId xmlns:a16="http://schemas.microsoft.com/office/drawing/2014/main" id="{11283E8C-B72D-4BB6-AC1D-A100B2B8F84B}"/>
              </a:ext>
            </a:extLst>
          </p:cNvPr>
          <p:cNvPicPr>
            <a:picLocks noChangeAspect="1" noChangeArrowheads="1"/>
          </p:cNvPicPr>
          <p:nvPr userDrawn="1"/>
        </p:nvPicPr>
        <p:blipFill>
          <a:blip r:embed="rId2"/>
          <a:srcRect/>
          <a:stretch>
            <a:fillRect/>
          </a:stretch>
        </p:blipFill>
        <p:spPr bwMode="auto">
          <a:xfrm>
            <a:off x="8277225" y="111101"/>
            <a:ext cx="863600" cy="509587"/>
          </a:xfrm>
          <a:prstGeom prst="rect">
            <a:avLst/>
          </a:prstGeom>
          <a:noFill/>
          <a:ln w="9525">
            <a:noFill/>
            <a:miter lim="800000"/>
            <a:headEnd/>
            <a:tailEnd/>
          </a:ln>
        </p:spPr>
      </p:pic>
      <p:sp>
        <p:nvSpPr>
          <p:cNvPr id="93" name="Rectangle 109">
            <a:extLst>
              <a:ext uri="{FF2B5EF4-FFF2-40B4-BE49-F238E27FC236}">
                <a16:creationId xmlns:a16="http://schemas.microsoft.com/office/drawing/2014/main" id="{744351E0-CAAF-4683-9F47-A2910ED67E99}"/>
              </a:ext>
            </a:extLst>
          </p:cNvPr>
          <p:cNvSpPr>
            <a:spLocks noChangeArrowheads="1"/>
          </p:cNvSpPr>
          <p:nvPr userDrawn="1"/>
        </p:nvSpPr>
        <p:spPr bwMode="white">
          <a:xfrm>
            <a:off x="6880225" y="404813"/>
            <a:ext cx="1436688" cy="492125"/>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FF0000"/>
                </a:solidFill>
                <a:effectLst/>
                <a:latin typeface="+mj-ea"/>
                <a:ea typeface="+mj-ea"/>
              </a:rPr>
              <a:t>第四章</a:t>
            </a:r>
            <a:r>
              <a:rPr lang="en-US" altLang="zh-CN" sz="1600" b="1" dirty="0">
                <a:solidFill>
                  <a:srgbClr val="FF0000"/>
                </a:solidFill>
                <a:effectLst/>
                <a:latin typeface="+mj-ea"/>
                <a:ea typeface="+mj-ea"/>
              </a:rPr>
              <a:t> </a:t>
            </a:r>
            <a:r>
              <a:rPr lang="zh-CN" altLang="en-US" sz="1600" b="1" dirty="0">
                <a:solidFill>
                  <a:srgbClr val="FF0000"/>
                </a:solidFill>
                <a:effectLst/>
                <a:latin typeface="+mj-ea"/>
                <a:ea typeface="+mj-ea"/>
              </a:rPr>
              <a:t>溶液化学与离子平衡</a:t>
            </a:r>
            <a:endParaRPr lang="en-US" altLang="ko-KR" sz="1600" b="1" dirty="0">
              <a:solidFill>
                <a:srgbClr val="FF0000"/>
              </a:solidFill>
              <a:effectLst/>
              <a:latin typeface="+mj-ea"/>
              <a:ea typeface="+mj-ea"/>
            </a:endParaRPr>
          </a:p>
        </p:txBody>
      </p:sp>
      <p:sp>
        <p:nvSpPr>
          <p:cNvPr id="84" name="Rectangle 109">
            <a:extLst>
              <a:ext uri="{FF2B5EF4-FFF2-40B4-BE49-F238E27FC236}">
                <a16:creationId xmlns:a16="http://schemas.microsoft.com/office/drawing/2014/main" id="{9DB37AAC-DD8C-4FC3-85D4-B44C8099620D}"/>
              </a:ext>
            </a:extLst>
          </p:cNvPr>
          <p:cNvSpPr>
            <a:spLocks noChangeArrowheads="1"/>
          </p:cNvSpPr>
          <p:nvPr userDrawn="1"/>
        </p:nvSpPr>
        <p:spPr bwMode="white">
          <a:xfrm>
            <a:off x="6948264" y="6381328"/>
            <a:ext cx="2124075" cy="276225"/>
          </a:xfrm>
          <a:prstGeom prst="rect">
            <a:avLst/>
          </a:prstGeom>
          <a:noFill/>
          <a:ln w="9525">
            <a:noFill/>
            <a:miter lim="800000"/>
            <a:headEnd/>
            <a:tailEnd/>
          </a:ln>
          <a:effectLst/>
        </p:spPr>
        <p:txBody>
          <a:bodyPr anchor="b">
            <a:spAutoFit/>
          </a:bodyPr>
          <a:lstStyle/>
          <a:p>
            <a:pPr algn="r" eaLnBrk="0" latinLnBrk="1" hangingPunct="0">
              <a:spcBef>
                <a:spcPct val="20000"/>
              </a:spcBef>
              <a:buClr>
                <a:schemeClr val="hlink"/>
              </a:buClr>
              <a:defRPr/>
            </a:pPr>
            <a:fld id="{544AEE51-7A6F-44CC-A1AB-27ED08D6718C}" type="slidenum">
              <a:rPr lang="en-US" altLang="zh-CN" sz="1200" b="0">
                <a:solidFill>
                  <a:schemeClr val="tx1"/>
                </a:solidFill>
                <a:effectLst/>
                <a:latin typeface="Arial" panose="020B0604020202020204" pitchFamily="34" charset="0"/>
                <a:ea typeface="+mj-ea"/>
                <a:cs typeface="Arial" panose="020B0604020202020204" pitchFamily="34" charset="0"/>
              </a:rPr>
              <a:pPr algn="r" eaLnBrk="0" latinLnBrk="1" hangingPunct="0">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/158</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524750" cy="762000"/>
          </a:xfrm>
        </p:spPr>
        <p:txBody>
          <a:bodyPr/>
          <a:lstStyle/>
          <a:p>
            <a:r>
              <a:rPr lang="zh-CN" altLang="en-US"/>
              <a:t>单击此处编辑母版标题样式</a:t>
            </a:r>
            <a:endParaRPr lang="en-GB"/>
          </a:p>
        </p:txBody>
      </p:sp>
      <p:sp>
        <p:nvSpPr>
          <p:cNvPr id="3" name="文本占位符 2"/>
          <p:cNvSpPr>
            <a:spLocks noGrp="1"/>
          </p:cNvSpPr>
          <p:nvPr>
            <p:ph type="body" sz="half" idx="1"/>
          </p:nvPr>
        </p:nvSpPr>
        <p:spPr>
          <a:xfrm>
            <a:off x="611188" y="1052513"/>
            <a:ext cx="4025900" cy="5111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4" name="内容占位符 3"/>
          <p:cNvSpPr>
            <a:spLocks noGrp="1"/>
          </p:cNvSpPr>
          <p:nvPr>
            <p:ph sz="quarter" idx="2"/>
          </p:nvPr>
        </p:nvSpPr>
        <p:spPr>
          <a:xfrm>
            <a:off x="4789488" y="1052513"/>
            <a:ext cx="4025900" cy="2479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5" name="内容占位符 4"/>
          <p:cNvSpPr>
            <a:spLocks noGrp="1"/>
          </p:cNvSpPr>
          <p:nvPr>
            <p:ph sz="quarter" idx="3"/>
          </p:nvPr>
        </p:nvSpPr>
        <p:spPr>
          <a:xfrm>
            <a:off x="4789488" y="3684588"/>
            <a:ext cx="4025900" cy="2479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524750" cy="762000"/>
          </a:xfrm>
        </p:spPr>
        <p:txBody>
          <a:bodyPr/>
          <a:lstStyle/>
          <a:p>
            <a:r>
              <a:rPr lang="zh-CN" altLang="en-US"/>
              <a:t>单击此处编辑母版标题样式</a:t>
            </a:r>
            <a:endParaRPr lang="en-GB"/>
          </a:p>
        </p:txBody>
      </p:sp>
      <p:sp>
        <p:nvSpPr>
          <p:cNvPr id="3" name="图表占位符 2"/>
          <p:cNvSpPr>
            <a:spLocks noGrp="1"/>
          </p:cNvSpPr>
          <p:nvPr>
            <p:ph type="chart" idx="1"/>
          </p:nvPr>
        </p:nvSpPr>
        <p:spPr>
          <a:xfrm>
            <a:off x="611188" y="1052513"/>
            <a:ext cx="8204200" cy="5111750"/>
          </a:xfrm>
        </p:spPr>
        <p:txBody>
          <a:bodyPr/>
          <a:lstStyle/>
          <a:p>
            <a:pPr lvl="0"/>
            <a:r>
              <a:rPr lang="zh-CN" altLang="en-US" noProof="0"/>
              <a:t>单击图标添加图表</a:t>
            </a:r>
            <a:endParaRPr lang="en-GB" noProof="0"/>
          </a:p>
        </p:txBody>
      </p:sp>
    </p:spTree>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2321" name="Rectangle 33"/>
          <p:cNvSpPr>
            <a:spLocks noChangeArrowheads="1"/>
          </p:cNvSpPr>
          <p:nvPr/>
        </p:nvSpPr>
        <p:spPr bwMode="auto">
          <a:xfrm>
            <a:off x="0" y="320675"/>
            <a:ext cx="6858000" cy="587375"/>
          </a:xfrm>
          <a:prstGeom prst="rect">
            <a:avLst/>
          </a:prstGeom>
          <a:solidFill>
            <a:schemeClr val="tx1"/>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2" name="Rectangle 34"/>
          <p:cNvSpPr>
            <a:spLocks noChangeArrowheads="1"/>
          </p:cNvSpPr>
          <p:nvPr/>
        </p:nvSpPr>
        <p:spPr bwMode="gray">
          <a:xfrm>
            <a:off x="0" y="0"/>
            <a:ext cx="9144000" cy="333375"/>
          </a:xfrm>
          <a:prstGeom prst="rect">
            <a:avLst/>
          </a:prstGeom>
          <a:gradFill rotWithShape="0">
            <a:gsLst>
              <a:gs pos="0">
                <a:schemeClr val="tx1"/>
              </a:gs>
              <a:gs pos="50000">
                <a:schemeClr val="tx1">
                  <a:gamma/>
                  <a:shade val="46275"/>
                  <a:invGamma/>
                </a:schemeClr>
              </a:gs>
              <a:gs pos="100000">
                <a:schemeClr val="tx1"/>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1030" name="Group 35"/>
          <p:cNvGrpSpPr>
            <a:grpSpLocks/>
          </p:cNvGrpSpPr>
          <p:nvPr/>
        </p:nvGrpSpPr>
        <p:grpSpPr bwMode="auto">
          <a:xfrm>
            <a:off x="0" y="152400"/>
            <a:ext cx="6629400" cy="152400"/>
            <a:chOff x="144" y="384"/>
            <a:chExt cx="3888" cy="144"/>
          </a:xfrm>
        </p:grpSpPr>
        <p:grpSp>
          <p:nvGrpSpPr>
            <p:cNvPr id="1078" name="Group 36"/>
            <p:cNvGrpSpPr>
              <a:grpSpLocks/>
            </p:cNvGrpSpPr>
            <p:nvPr userDrawn="1"/>
          </p:nvGrpSpPr>
          <p:grpSpPr bwMode="auto">
            <a:xfrm>
              <a:off x="144" y="384"/>
              <a:ext cx="1920" cy="144"/>
              <a:chOff x="144" y="384"/>
              <a:chExt cx="2256" cy="144"/>
            </a:xfrm>
          </p:grpSpPr>
          <p:sp>
            <p:nvSpPr>
              <p:cNvPr id="12325" name="Rectangle 37"/>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6" name="Rectangle 38"/>
              <p:cNvSpPr>
                <a:spLocks noChangeArrowheads="1"/>
              </p:cNvSpPr>
              <p:nvPr userDrawn="1"/>
            </p:nvSpPr>
            <p:spPr bwMode="auto">
              <a:xfrm>
                <a:off x="288"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7" name="Rectangle 39"/>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8" name="Rectangle 40"/>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29" name="Rectangle 41"/>
              <p:cNvSpPr>
                <a:spLocks noChangeArrowheads="1"/>
              </p:cNvSpPr>
              <p:nvPr userDrawn="1"/>
            </p:nvSpPr>
            <p:spPr bwMode="auto">
              <a:xfrm>
                <a:off x="719"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0" name="Rectangle 42"/>
              <p:cNvSpPr>
                <a:spLocks noChangeArrowheads="1"/>
              </p:cNvSpPr>
              <p:nvPr userDrawn="1"/>
            </p:nvSpPr>
            <p:spPr bwMode="auto">
              <a:xfrm>
                <a:off x="86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1" name="Rectangle 43"/>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2" name="Rectangle 44"/>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3" name="Rectangle 45"/>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4" name="Rectangle 46"/>
              <p:cNvSpPr>
                <a:spLocks noChangeArrowheads="1"/>
              </p:cNvSpPr>
              <p:nvPr userDrawn="1"/>
            </p:nvSpPr>
            <p:spPr bwMode="auto">
              <a:xfrm>
                <a:off x="1440"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5" name="Rectangle 47"/>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6" name="Rectangle 48"/>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7" name="Rectangle 49"/>
              <p:cNvSpPr>
                <a:spLocks noChangeArrowheads="1"/>
              </p:cNvSpPr>
              <p:nvPr userDrawn="1"/>
            </p:nvSpPr>
            <p:spPr bwMode="auto">
              <a:xfrm>
                <a:off x="1870"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8" name="Rectangle 50"/>
              <p:cNvSpPr>
                <a:spLocks noChangeArrowheads="1"/>
              </p:cNvSpPr>
              <p:nvPr userDrawn="1"/>
            </p:nvSpPr>
            <p:spPr bwMode="auto">
              <a:xfrm>
                <a:off x="201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39" name="Rectangle 51"/>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0" name="Rectangle 52"/>
              <p:cNvSpPr>
                <a:spLocks noChangeArrowheads="1"/>
              </p:cNvSpPr>
              <p:nvPr userDrawn="1"/>
            </p:nvSpPr>
            <p:spPr bwMode="auto">
              <a:xfrm>
                <a:off x="2301" y="384"/>
                <a:ext cx="93"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1079" name="Group 53"/>
            <p:cNvGrpSpPr>
              <a:grpSpLocks/>
            </p:cNvGrpSpPr>
            <p:nvPr userDrawn="1"/>
          </p:nvGrpSpPr>
          <p:grpSpPr bwMode="auto">
            <a:xfrm>
              <a:off x="2112" y="384"/>
              <a:ext cx="1920" cy="144"/>
              <a:chOff x="144" y="384"/>
              <a:chExt cx="2256" cy="144"/>
            </a:xfrm>
          </p:grpSpPr>
          <p:sp>
            <p:nvSpPr>
              <p:cNvPr id="12342" name="Rectangle 54"/>
              <p:cNvSpPr>
                <a:spLocks noChangeArrowheads="1"/>
              </p:cNvSpPr>
              <p:nvPr userDrawn="1"/>
            </p:nvSpPr>
            <p:spPr bwMode="auto">
              <a:xfrm>
                <a:off x="14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3" name="Rectangle 55"/>
              <p:cNvSpPr>
                <a:spLocks noChangeArrowheads="1"/>
              </p:cNvSpPr>
              <p:nvPr userDrawn="1"/>
            </p:nvSpPr>
            <p:spPr bwMode="auto">
              <a:xfrm>
                <a:off x="29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4" name="Rectangle 56"/>
              <p:cNvSpPr>
                <a:spLocks noChangeArrowheads="1"/>
              </p:cNvSpPr>
              <p:nvPr userDrawn="1"/>
            </p:nvSpPr>
            <p:spPr bwMode="auto">
              <a:xfrm>
                <a:off x="43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5" name="Rectangle 57"/>
              <p:cNvSpPr>
                <a:spLocks noChangeArrowheads="1"/>
              </p:cNvSpPr>
              <p:nvPr userDrawn="1"/>
            </p:nvSpPr>
            <p:spPr bwMode="auto">
              <a:xfrm>
                <a:off x="57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6" name="Rectangle 58"/>
              <p:cNvSpPr>
                <a:spLocks noChangeArrowheads="1"/>
              </p:cNvSpPr>
              <p:nvPr userDrawn="1"/>
            </p:nvSpPr>
            <p:spPr bwMode="auto">
              <a:xfrm>
                <a:off x="720"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7" name="Rectangle 59"/>
              <p:cNvSpPr>
                <a:spLocks noChangeArrowheads="1"/>
              </p:cNvSpPr>
              <p:nvPr userDrawn="1"/>
            </p:nvSpPr>
            <p:spPr bwMode="auto">
              <a:xfrm>
                <a:off x="86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8" name="Rectangle 60"/>
              <p:cNvSpPr>
                <a:spLocks noChangeArrowheads="1"/>
              </p:cNvSpPr>
              <p:nvPr userDrawn="1"/>
            </p:nvSpPr>
            <p:spPr bwMode="auto">
              <a:xfrm>
                <a:off x="1008"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49" name="Rectangle 61"/>
              <p:cNvSpPr>
                <a:spLocks noChangeArrowheads="1"/>
              </p:cNvSpPr>
              <p:nvPr userDrawn="1"/>
            </p:nvSpPr>
            <p:spPr bwMode="auto">
              <a:xfrm>
                <a:off x="115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0" name="Rectangle 62"/>
              <p:cNvSpPr>
                <a:spLocks noChangeArrowheads="1"/>
              </p:cNvSpPr>
              <p:nvPr userDrawn="1"/>
            </p:nvSpPr>
            <p:spPr bwMode="auto">
              <a:xfrm>
                <a:off x="129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1" name="Rectangle 63"/>
              <p:cNvSpPr>
                <a:spLocks noChangeArrowheads="1"/>
              </p:cNvSpPr>
              <p:nvPr userDrawn="1"/>
            </p:nvSpPr>
            <p:spPr bwMode="auto">
              <a:xfrm>
                <a:off x="1441" y="384"/>
                <a:ext cx="95"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2" name="Rectangle 64"/>
              <p:cNvSpPr>
                <a:spLocks noChangeArrowheads="1"/>
              </p:cNvSpPr>
              <p:nvPr userDrawn="1"/>
            </p:nvSpPr>
            <p:spPr bwMode="auto">
              <a:xfrm>
                <a:off x="158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3" name="Rectangle 65"/>
              <p:cNvSpPr>
                <a:spLocks noChangeArrowheads="1"/>
              </p:cNvSpPr>
              <p:nvPr userDrawn="1"/>
            </p:nvSpPr>
            <p:spPr bwMode="auto">
              <a:xfrm>
                <a:off x="1728"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4" name="Rectangle 66"/>
              <p:cNvSpPr>
                <a:spLocks noChangeArrowheads="1"/>
              </p:cNvSpPr>
              <p:nvPr userDrawn="1"/>
            </p:nvSpPr>
            <p:spPr bwMode="auto">
              <a:xfrm>
                <a:off x="1872"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5" name="Rectangle 67"/>
              <p:cNvSpPr>
                <a:spLocks noChangeArrowheads="1"/>
              </p:cNvSpPr>
              <p:nvPr userDrawn="1"/>
            </p:nvSpPr>
            <p:spPr bwMode="auto">
              <a:xfrm>
                <a:off x="2016"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6" name="Rectangle 68"/>
              <p:cNvSpPr>
                <a:spLocks noChangeArrowheads="1"/>
              </p:cNvSpPr>
              <p:nvPr userDrawn="1"/>
            </p:nvSpPr>
            <p:spPr bwMode="auto">
              <a:xfrm>
                <a:off x="2160" y="384"/>
                <a:ext cx="94"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57" name="Rectangle 69"/>
              <p:cNvSpPr>
                <a:spLocks noChangeArrowheads="1"/>
              </p:cNvSpPr>
              <p:nvPr userDrawn="1"/>
            </p:nvSpPr>
            <p:spPr bwMode="auto">
              <a:xfrm>
                <a:off x="2304" y="384"/>
                <a:ext cx="96" cy="144"/>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grpSp>
        <p:nvGrpSpPr>
          <p:cNvPr id="1031" name="Group 70"/>
          <p:cNvGrpSpPr>
            <a:grpSpLocks/>
          </p:cNvGrpSpPr>
          <p:nvPr/>
        </p:nvGrpSpPr>
        <p:grpSpPr bwMode="auto">
          <a:xfrm>
            <a:off x="0" y="152400"/>
            <a:ext cx="6629400" cy="152400"/>
            <a:chOff x="144" y="384"/>
            <a:chExt cx="3888" cy="144"/>
          </a:xfrm>
        </p:grpSpPr>
        <p:grpSp>
          <p:nvGrpSpPr>
            <p:cNvPr id="1044" name="Group 71"/>
            <p:cNvGrpSpPr>
              <a:grpSpLocks/>
            </p:cNvGrpSpPr>
            <p:nvPr userDrawn="1"/>
          </p:nvGrpSpPr>
          <p:grpSpPr bwMode="auto">
            <a:xfrm>
              <a:off x="144" y="384"/>
              <a:ext cx="1920" cy="144"/>
              <a:chOff x="144" y="384"/>
              <a:chExt cx="2256" cy="144"/>
            </a:xfrm>
          </p:grpSpPr>
          <p:sp>
            <p:nvSpPr>
              <p:cNvPr id="12360" name="Rectangle 72"/>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1" name="Rectangle 73"/>
              <p:cNvSpPr>
                <a:spLocks noChangeArrowheads="1"/>
              </p:cNvSpPr>
              <p:nvPr userDrawn="1"/>
            </p:nvSpPr>
            <p:spPr bwMode="auto">
              <a:xfrm>
                <a:off x="288"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2" name="Rectangle 74"/>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3" name="Rectangle 75"/>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4" name="Rectangle 76"/>
              <p:cNvSpPr>
                <a:spLocks noChangeArrowheads="1"/>
              </p:cNvSpPr>
              <p:nvPr userDrawn="1"/>
            </p:nvSpPr>
            <p:spPr bwMode="auto">
              <a:xfrm>
                <a:off x="719"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5" name="Rectangle 77"/>
              <p:cNvSpPr>
                <a:spLocks noChangeArrowheads="1"/>
              </p:cNvSpPr>
              <p:nvPr userDrawn="1"/>
            </p:nvSpPr>
            <p:spPr bwMode="auto">
              <a:xfrm>
                <a:off x="86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6" name="Rectangle 78"/>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7" name="Rectangle 79"/>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8" name="Rectangle 80"/>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69" name="Rectangle 81"/>
              <p:cNvSpPr>
                <a:spLocks noChangeArrowheads="1"/>
              </p:cNvSpPr>
              <p:nvPr userDrawn="1"/>
            </p:nvSpPr>
            <p:spPr bwMode="auto">
              <a:xfrm>
                <a:off x="1440"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0" name="Rectangle 82"/>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1" name="Rectangle 83"/>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2" name="Rectangle 84"/>
              <p:cNvSpPr>
                <a:spLocks noChangeArrowheads="1"/>
              </p:cNvSpPr>
              <p:nvPr userDrawn="1"/>
            </p:nvSpPr>
            <p:spPr bwMode="auto">
              <a:xfrm>
                <a:off x="1870"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3" name="Rectangle 85"/>
              <p:cNvSpPr>
                <a:spLocks noChangeArrowheads="1"/>
              </p:cNvSpPr>
              <p:nvPr userDrawn="1"/>
            </p:nvSpPr>
            <p:spPr bwMode="auto">
              <a:xfrm>
                <a:off x="201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4" name="Rectangle 86"/>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5" name="Rectangle 87"/>
              <p:cNvSpPr>
                <a:spLocks noChangeArrowheads="1"/>
              </p:cNvSpPr>
              <p:nvPr userDrawn="1"/>
            </p:nvSpPr>
            <p:spPr bwMode="auto">
              <a:xfrm>
                <a:off x="2301" y="384"/>
                <a:ext cx="93"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nvGrpSpPr>
            <p:cNvPr id="1045" name="Group 88"/>
            <p:cNvGrpSpPr>
              <a:grpSpLocks/>
            </p:cNvGrpSpPr>
            <p:nvPr userDrawn="1"/>
          </p:nvGrpSpPr>
          <p:grpSpPr bwMode="auto">
            <a:xfrm>
              <a:off x="2112" y="384"/>
              <a:ext cx="1920" cy="144"/>
              <a:chOff x="144" y="384"/>
              <a:chExt cx="2256" cy="144"/>
            </a:xfrm>
          </p:grpSpPr>
          <p:sp>
            <p:nvSpPr>
              <p:cNvPr id="12377" name="Rectangle 89"/>
              <p:cNvSpPr>
                <a:spLocks noChangeArrowheads="1"/>
              </p:cNvSpPr>
              <p:nvPr userDrawn="1"/>
            </p:nvSpPr>
            <p:spPr bwMode="auto">
              <a:xfrm>
                <a:off x="14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8" name="Rectangle 90"/>
              <p:cNvSpPr>
                <a:spLocks noChangeArrowheads="1"/>
              </p:cNvSpPr>
              <p:nvPr userDrawn="1"/>
            </p:nvSpPr>
            <p:spPr bwMode="auto">
              <a:xfrm>
                <a:off x="29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79" name="Rectangle 91"/>
              <p:cNvSpPr>
                <a:spLocks noChangeArrowheads="1"/>
              </p:cNvSpPr>
              <p:nvPr userDrawn="1"/>
            </p:nvSpPr>
            <p:spPr bwMode="auto">
              <a:xfrm>
                <a:off x="43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0" name="Rectangle 92"/>
              <p:cNvSpPr>
                <a:spLocks noChangeArrowheads="1"/>
              </p:cNvSpPr>
              <p:nvPr userDrawn="1"/>
            </p:nvSpPr>
            <p:spPr bwMode="auto">
              <a:xfrm>
                <a:off x="57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1" name="Rectangle 93"/>
              <p:cNvSpPr>
                <a:spLocks noChangeArrowheads="1"/>
              </p:cNvSpPr>
              <p:nvPr userDrawn="1"/>
            </p:nvSpPr>
            <p:spPr bwMode="auto">
              <a:xfrm>
                <a:off x="720"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2" name="Rectangle 94"/>
              <p:cNvSpPr>
                <a:spLocks noChangeArrowheads="1"/>
              </p:cNvSpPr>
              <p:nvPr userDrawn="1"/>
            </p:nvSpPr>
            <p:spPr bwMode="auto">
              <a:xfrm>
                <a:off x="86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3" name="Rectangle 95"/>
              <p:cNvSpPr>
                <a:spLocks noChangeArrowheads="1"/>
              </p:cNvSpPr>
              <p:nvPr userDrawn="1"/>
            </p:nvSpPr>
            <p:spPr bwMode="auto">
              <a:xfrm>
                <a:off x="1008"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4" name="Rectangle 96"/>
              <p:cNvSpPr>
                <a:spLocks noChangeArrowheads="1"/>
              </p:cNvSpPr>
              <p:nvPr userDrawn="1"/>
            </p:nvSpPr>
            <p:spPr bwMode="auto">
              <a:xfrm>
                <a:off x="115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5" name="Rectangle 97"/>
              <p:cNvSpPr>
                <a:spLocks noChangeArrowheads="1"/>
              </p:cNvSpPr>
              <p:nvPr userDrawn="1"/>
            </p:nvSpPr>
            <p:spPr bwMode="auto">
              <a:xfrm>
                <a:off x="129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6" name="Rectangle 98"/>
              <p:cNvSpPr>
                <a:spLocks noChangeArrowheads="1"/>
              </p:cNvSpPr>
              <p:nvPr userDrawn="1"/>
            </p:nvSpPr>
            <p:spPr bwMode="auto">
              <a:xfrm>
                <a:off x="1441" y="384"/>
                <a:ext cx="95"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7" name="Rectangle 99"/>
              <p:cNvSpPr>
                <a:spLocks noChangeArrowheads="1"/>
              </p:cNvSpPr>
              <p:nvPr userDrawn="1"/>
            </p:nvSpPr>
            <p:spPr bwMode="auto">
              <a:xfrm>
                <a:off x="158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8" name="Rectangle 100"/>
              <p:cNvSpPr>
                <a:spLocks noChangeArrowheads="1"/>
              </p:cNvSpPr>
              <p:nvPr userDrawn="1"/>
            </p:nvSpPr>
            <p:spPr bwMode="auto">
              <a:xfrm>
                <a:off x="1728"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89" name="Rectangle 101"/>
              <p:cNvSpPr>
                <a:spLocks noChangeArrowheads="1"/>
              </p:cNvSpPr>
              <p:nvPr userDrawn="1"/>
            </p:nvSpPr>
            <p:spPr bwMode="auto">
              <a:xfrm>
                <a:off x="1872"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0" name="Rectangle 102"/>
              <p:cNvSpPr>
                <a:spLocks noChangeArrowheads="1"/>
              </p:cNvSpPr>
              <p:nvPr userDrawn="1"/>
            </p:nvSpPr>
            <p:spPr bwMode="auto">
              <a:xfrm>
                <a:off x="2016"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1" name="Rectangle 103"/>
              <p:cNvSpPr>
                <a:spLocks noChangeArrowheads="1"/>
              </p:cNvSpPr>
              <p:nvPr userDrawn="1"/>
            </p:nvSpPr>
            <p:spPr bwMode="auto">
              <a:xfrm>
                <a:off x="2160" y="384"/>
                <a:ext cx="94"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2" name="Rectangle 104"/>
              <p:cNvSpPr>
                <a:spLocks noChangeArrowheads="1"/>
              </p:cNvSpPr>
              <p:nvPr userDrawn="1"/>
            </p:nvSpPr>
            <p:spPr bwMode="auto">
              <a:xfrm>
                <a:off x="2304" y="384"/>
                <a:ext cx="96" cy="144"/>
              </a:xfrm>
              <a:prstGeom prst="rect">
                <a:avLst/>
              </a:prstGeom>
              <a:gradFill rotWithShape="0">
                <a:gsLst>
                  <a:gs pos="0">
                    <a:schemeClr val="bg2"/>
                  </a:gs>
                  <a:gs pos="100000">
                    <a:schemeClr val="bg2">
                      <a:gamma/>
                      <a:tint val="40000"/>
                      <a:invGamma/>
                    </a:schemeClr>
                  </a:gs>
                </a:gsLst>
                <a:lin ang="540000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grpSp>
      <p:sp>
        <p:nvSpPr>
          <p:cNvPr id="12393" name="Rectangle 105" descr="Light vertical"/>
          <p:cNvSpPr>
            <a:spLocks noChangeArrowheads="1"/>
          </p:cNvSpPr>
          <p:nvPr/>
        </p:nvSpPr>
        <p:spPr bwMode="gray">
          <a:xfrm flipV="1">
            <a:off x="209550" y="6705600"/>
            <a:ext cx="8915400" cy="152400"/>
          </a:xfrm>
          <a:prstGeom prst="rect">
            <a:avLst/>
          </a:prstGeom>
          <a:pattFill prst="ltVert">
            <a:fgClr>
              <a:schemeClr val="bg2"/>
            </a:fgClr>
            <a:bgClr>
              <a:srgbClr val="FFFFFF"/>
            </a:bgClr>
          </a:patt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nvGrpSpPr>
          <p:cNvPr id="1033" name="Group 106"/>
          <p:cNvGrpSpPr>
            <a:grpSpLocks/>
          </p:cNvGrpSpPr>
          <p:nvPr/>
        </p:nvGrpSpPr>
        <p:grpSpPr bwMode="auto">
          <a:xfrm>
            <a:off x="6873875" y="25400"/>
            <a:ext cx="2266950" cy="863600"/>
            <a:chOff x="3648" y="624"/>
            <a:chExt cx="1728" cy="384"/>
          </a:xfrm>
        </p:grpSpPr>
        <p:sp>
          <p:nvSpPr>
            <p:cNvPr id="12395" name="Rectangle 107"/>
            <p:cNvSpPr>
              <a:spLocks noChangeArrowheads="1"/>
            </p:cNvSpPr>
            <p:nvPr userDrawn="1"/>
          </p:nvSpPr>
          <p:spPr bwMode="gray">
            <a:xfrm>
              <a:off x="3840" y="624"/>
              <a:ext cx="1536" cy="192"/>
            </a:xfrm>
            <a:prstGeom prst="rect">
              <a:avLst/>
            </a:pr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2396" name="AutoShape 108"/>
            <p:cNvSpPr>
              <a:spLocks noChangeArrowheads="1"/>
            </p:cNvSpPr>
            <p:nvPr userDrawn="1"/>
          </p:nvSpPr>
          <p:spPr bwMode="gray">
            <a:xfrm>
              <a:off x="3648" y="624"/>
              <a:ext cx="385" cy="384"/>
            </a:xfrm>
            <a:custGeom>
              <a:avLst/>
              <a:gdLst>
                <a:gd name="G0" fmla="+- 337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337"/>
                <a:gd name="G18" fmla="*/ 337 1 2"/>
                <a:gd name="G19" fmla="+- G18 5400 0"/>
                <a:gd name="G20" fmla="cos G19 11796480"/>
                <a:gd name="G21" fmla="sin G19 11796480"/>
                <a:gd name="G22" fmla="+- G20 10800 0"/>
                <a:gd name="G23" fmla="+- G21 10800 0"/>
                <a:gd name="G24" fmla="+- 10800 0 G20"/>
                <a:gd name="G25" fmla="+- 337 10800 0"/>
                <a:gd name="G26" fmla="?: G9 G17 G25"/>
                <a:gd name="G27" fmla="?: G9 0 21600"/>
                <a:gd name="G28" fmla="cos 10800 11796480"/>
                <a:gd name="G29" fmla="sin 10800 11796480"/>
                <a:gd name="G30" fmla="sin 337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231 w 21600"/>
                <a:gd name="T15" fmla="*/ 10800 h 21600"/>
                <a:gd name="T16" fmla="*/ 10800 w 21600"/>
                <a:gd name="T17" fmla="*/ 10463 h 21600"/>
                <a:gd name="T18" fmla="*/ 16369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463" y="10800"/>
                  </a:moveTo>
                  <a:cubicBezTo>
                    <a:pt x="10463" y="10613"/>
                    <a:pt x="10613" y="10463"/>
                    <a:pt x="10800" y="10463"/>
                  </a:cubicBezTo>
                  <a:cubicBezTo>
                    <a:pt x="10986" y="10462"/>
                    <a:pt x="11136" y="10613"/>
                    <a:pt x="11137" y="10799"/>
                  </a:cubicBezTo>
                  <a:lnTo>
                    <a:pt x="21600" y="10800"/>
                  </a:lnTo>
                  <a:cubicBezTo>
                    <a:pt x="21600" y="4835"/>
                    <a:pt x="16764" y="0"/>
                    <a:pt x="10800" y="0"/>
                  </a:cubicBezTo>
                  <a:cubicBezTo>
                    <a:pt x="4835" y="0"/>
                    <a:pt x="0" y="4835"/>
                    <a:pt x="0" y="10800"/>
                  </a:cubicBezTo>
                  <a:close/>
                </a:path>
              </a:pathLst>
            </a:custGeom>
            <a:solidFill>
              <a:schemeClr val="bg2"/>
            </a:soli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grpSp>
      <p:sp>
        <p:nvSpPr>
          <p:cNvPr id="12398" name="Rectangle 110"/>
          <p:cNvSpPr>
            <a:spLocks noChangeArrowheads="1"/>
          </p:cNvSpPr>
          <p:nvPr/>
        </p:nvSpPr>
        <p:spPr bwMode="gray">
          <a:xfrm>
            <a:off x="0" y="836613"/>
            <a:ext cx="250825" cy="6021387"/>
          </a:xfrm>
          <a:prstGeom prst="rect">
            <a:avLst/>
          </a:prstGeom>
          <a:solidFill>
            <a:schemeClr val="accent1"/>
          </a:solidFill>
          <a:ln w="9525">
            <a:noFill/>
            <a:miter lim="800000"/>
            <a:headEnd/>
            <a:tailEnd/>
          </a:ln>
          <a:effectLst/>
        </p:spPr>
        <p:txBody>
          <a:bodyPr wrap="none" anchor="ctr"/>
          <a:lstStyle/>
          <a:p>
            <a:pPr algn="ctr" eaLnBrk="0" latinLnBrk="1" hangingPunct="0">
              <a:spcBef>
                <a:spcPct val="20000"/>
              </a:spcBef>
              <a:buClr>
                <a:schemeClr val="hlink"/>
              </a:buClr>
              <a:defRPr/>
            </a:pPr>
            <a:r>
              <a:rPr lang="ko-KR" altLang="en-US" sz="2400">
                <a:effectLst>
                  <a:outerShdw blurRad="38100" dist="38100" dir="2700000" algn="tl">
                    <a:srgbClr val="FFFFFF"/>
                  </a:outerShdw>
                </a:effectLst>
                <a:latin typeface="Arial" pitchFamily="34" charset="0"/>
                <a:ea typeface="Gulim" pitchFamily="34" charset="-127"/>
              </a:rPr>
              <a:t> </a:t>
            </a:r>
          </a:p>
        </p:txBody>
      </p:sp>
      <p:sp>
        <p:nvSpPr>
          <p:cNvPr id="12399" name="Rectangle 111"/>
          <p:cNvSpPr>
            <a:spLocks noChangeArrowheads="1"/>
          </p:cNvSpPr>
          <p:nvPr/>
        </p:nvSpPr>
        <p:spPr bwMode="gray">
          <a:xfrm>
            <a:off x="14288" y="333375"/>
            <a:ext cx="6875462" cy="647700"/>
          </a:xfrm>
          <a:prstGeom prst="rect">
            <a:avLst/>
          </a:prstGeom>
          <a:gradFill rotWithShape="0">
            <a:gsLst>
              <a:gs pos="0">
                <a:schemeClr val="accent1"/>
              </a:gs>
              <a:gs pos="100000">
                <a:schemeClr val="accent1">
                  <a:gamma/>
                  <a:shade val="6275"/>
                  <a:invGamma/>
                </a:schemeClr>
              </a:gs>
            </a:gsLst>
            <a:lin ang="0" scaled="1"/>
          </a:gradFill>
          <a:ln w="9525">
            <a:noFill/>
            <a:miter lim="800000"/>
            <a:headEnd/>
            <a:tailEnd/>
          </a:ln>
          <a:effectLst/>
        </p:spPr>
        <p:txBody>
          <a:bodyPr wrap="none" anchor="ctr"/>
          <a:lstStyle/>
          <a:p>
            <a:pPr eaLnBrk="0" hangingPunct="0">
              <a:spcBef>
                <a:spcPct val="20000"/>
              </a:spcBef>
              <a:buClr>
                <a:schemeClr val="hlink"/>
              </a:buClr>
              <a:defRPr/>
            </a:pPr>
            <a:endParaRPr lang="zh-CN" altLang="en-US">
              <a:effectLst>
                <a:outerShdw blurRad="38100" dist="38100" dir="2700000" algn="tl">
                  <a:srgbClr val="000000">
                    <a:alpha val="43137"/>
                  </a:srgbClr>
                </a:outerShdw>
              </a:effectLst>
              <a:latin typeface="Arial" charset="0"/>
              <a:ea typeface="黑体" pitchFamily="2" charset="-122"/>
            </a:endParaRPr>
          </a:p>
        </p:txBody>
      </p:sp>
      <p:sp>
        <p:nvSpPr>
          <p:cNvPr id="1036" name="Rectangle 21"/>
          <p:cNvSpPr>
            <a:spLocks noGrp="1" noChangeArrowheads="1"/>
          </p:cNvSpPr>
          <p:nvPr>
            <p:ph type="title"/>
          </p:nvPr>
        </p:nvSpPr>
        <p:spPr bwMode="white">
          <a:xfrm>
            <a:off x="0" y="333375"/>
            <a:ext cx="6804025" cy="6762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ko-KR"/>
          </a:p>
        </p:txBody>
      </p:sp>
      <p:sp>
        <p:nvSpPr>
          <p:cNvPr id="12310" name="Rectangle 22"/>
          <p:cNvSpPr>
            <a:spLocks noGrp="1" noChangeArrowheads="1"/>
          </p:cNvSpPr>
          <p:nvPr>
            <p:ph type="body" idx="1"/>
          </p:nvPr>
        </p:nvSpPr>
        <p:spPr bwMode="auto">
          <a:xfrm>
            <a:off x="395288" y="1052513"/>
            <a:ext cx="8569325" cy="5545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1"/>
            <a:r>
              <a:rPr lang="zh-CN" altLang="en-US" dirty="0"/>
              <a:t>第三级</a:t>
            </a:r>
          </a:p>
          <a:p>
            <a:pPr lvl="3"/>
            <a:r>
              <a:rPr lang="zh-CN" altLang="en-US" dirty="0"/>
              <a:t>第四级</a:t>
            </a:r>
          </a:p>
          <a:p>
            <a:pPr lvl="4"/>
            <a:r>
              <a:rPr lang="zh-CN" altLang="en-US" dirty="0"/>
              <a:t>第五级</a:t>
            </a:r>
            <a:endParaRPr lang="en-US" altLang="ko-KR" dirty="0"/>
          </a:p>
        </p:txBody>
      </p:sp>
      <p:sp>
        <p:nvSpPr>
          <p:cNvPr id="86" name="Rectangle 109"/>
          <p:cNvSpPr>
            <a:spLocks noChangeArrowheads="1"/>
          </p:cNvSpPr>
          <p:nvPr/>
        </p:nvSpPr>
        <p:spPr bwMode="white">
          <a:xfrm>
            <a:off x="6948264" y="6381328"/>
            <a:ext cx="2124075" cy="276225"/>
          </a:xfrm>
          <a:prstGeom prst="rect">
            <a:avLst/>
          </a:prstGeom>
          <a:noFill/>
          <a:ln w="9525">
            <a:noFill/>
            <a:miter lim="800000"/>
            <a:headEnd/>
            <a:tailEnd/>
          </a:ln>
          <a:effectLst/>
        </p:spPr>
        <p:txBody>
          <a:bodyPr anchor="b">
            <a:spAutoFit/>
          </a:bodyPr>
          <a:lstStyle/>
          <a:p>
            <a:pPr algn="r" eaLnBrk="0" latinLnBrk="1" hangingPunct="0">
              <a:spcBef>
                <a:spcPct val="20000"/>
              </a:spcBef>
              <a:buClr>
                <a:schemeClr val="hlink"/>
              </a:buClr>
              <a:defRPr/>
            </a:pPr>
            <a:fld id="{544AEE51-7A6F-44CC-A1AB-27ED08D6718C}" type="slidenum">
              <a:rPr lang="en-US" altLang="zh-CN" sz="1200" b="0">
                <a:solidFill>
                  <a:schemeClr val="tx1"/>
                </a:solidFill>
                <a:effectLst/>
                <a:latin typeface="Arial" panose="020B0604020202020204" pitchFamily="34" charset="0"/>
                <a:ea typeface="+mj-ea"/>
                <a:cs typeface="Arial" panose="020B0604020202020204" pitchFamily="34" charset="0"/>
              </a:rPr>
              <a:pPr algn="r" eaLnBrk="0" latinLnBrk="1" hangingPunct="0">
                <a:spcBef>
                  <a:spcPct val="20000"/>
                </a:spcBef>
                <a:buClr>
                  <a:schemeClr val="hlink"/>
                </a:buClr>
                <a:defRPr/>
              </a:pPr>
              <a:t>‹#›</a:t>
            </a:fld>
            <a:r>
              <a:rPr lang="en-US" altLang="zh-CN" sz="1200" b="0" dirty="0">
                <a:solidFill>
                  <a:schemeClr val="tx1"/>
                </a:solidFill>
                <a:effectLst/>
                <a:latin typeface="Arial" panose="020B0604020202020204" pitchFamily="34" charset="0"/>
                <a:ea typeface="+mj-ea"/>
                <a:cs typeface="Arial" panose="020B0604020202020204" pitchFamily="34" charset="0"/>
              </a:rPr>
              <a:t>/158</a:t>
            </a:r>
            <a:endParaRPr lang="en-US" altLang="ko-KR" sz="1200" b="0" dirty="0">
              <a:solidFill>
                <a:schemeClr val="tx1"/>
              </a:solidFill>
              <a:effectLst/>
              <a:latin typeface="Arial" panose="020B0604020202020204" pitchFamily="34" charset="0"/>
              <a:ea typeface="+mj-ea"/>
              <a:cs typeface="Arial" panose="020B0604020202020204" pitchFamily="34" charset="0"/>
            </a:endParaRPr>
          </a:p>
        </p:txBody>
      </p:sp>
      <p:sp>
        <p:nvSpPr>
          <p:cNvPr id="84" name="Rectangle 109"/>
          <p:cNvSpPr>
            <a:spLocks noChangeArrowheads="1"/>
          </p:cNvSpPr>
          <p:nvPr/>
        </p:nvSpPr>
        <p:spPr bwMode="white">
          <a:xfrm>
            <a:off x="6970713" y="115888"/>
            <a:ext cx="1292225" cy="247650"/>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0000FF"/>
                </a:solidFill>
                <a:effectLst/>
                <a:latin typeface="+mj-ea"/>
                <a:ea typeface="+mj-ea"/>
              </a:rPr>
              <a:t>工科基础化学</a:t>
            </a:r>
            <a:endParaRPr lang="en-US" altLang="ko-KR" sz="1600" b="1" dirty="0">
              <a:solidFill>
                <a:srgbClr val="0000FF"/>
              </a:solidFill>
              <a:effectLst/>
              <a:latin typeface="+mj-ea"/>
              <a:ea typeface="+mj-ea"/>
            </a:endParaRPr>
          </a:p>
        </p:txBody>
      </p:sp>
      <p:pic>
        <p:nvPicPr>
          <p:cNvPr id="1040" name="Picture 88" descr="http://www.jianlimuban.com/xiaohui_images/down.asp?url=2008101213235391159.gif"/>
          <p:cNvPicPr>
            <a:picLocks noChangeAspect="1" noChangeArrowheads="1"/>
          </p:cNvPicPr>
          <p:nvPr/>
        </p:nvPicPr>
        <p:blipFill>
          <a:blip r:embed="rId13"/>
          <a:srcRect/>
          <a:stretch>
            <a:fillRect/>
          </a:stretch>
        </p:blipFill>
        <p:spPr bwMode="auto">
          <a:xfrm>
            <a:off x="8277225" y="26988"/>
            <a:ext cx="863600" cy="509587"/>
          </a:xfrm>
          <a:prstGeom prst="rect">
            <a:avLst/>
          </a:prstGeom>
          <a:noFill/>
          <a:ln w="9525">
            <a:noFill/>
            <a:miter lim="800000"/>
            <a:headEnd/>
            <a:tailEnd/>
          </a:ln>
        </p:spPr>
      </p:pic>
      <p:sp>
        <p:nvSpPr>
          <p:cNvPr id="87" name="Rectangle 109"/>
          <p:cNvSpPr>
            <a:spLocks noChangeArrowheads="1"/>
          </p:cNvSpPr>
          <p:nvPr/>
        </p:nvSpPr>
        <p:spPr bwMode="white">
          <a:xfrm>
            <a:off x="6880225" y="404813"/>
            <a:ext cx="1436688" cy="492125"/>
          </a:xfrm>
          <a:prstGeom prst="rect">
            <a:avLst/>
          </a:prstGeom>
          <a:noFill/>
          <a:ln w="9525">
            <a:noFill/>
            <a:miter lim="800000"/>
            <a:headEnd/>
            <a:tailEnd/>
          </a:ln>
          <a:effectLst/>
        </p:spPr>
        <p:txBody>
          <a:bodyPr lIns="0" tIns="0" rIns="0" bIns="0" anchor="b">
            <a:spAutoFit/>
          </a:bodyPr>
          <a:lstStyle/>
          <a:p>
            <a:pPr algn="ctr" eaLnBrk="0" latinLnBrk="1" hangingPunct="0">
              <a:spcBef>
                <a:spcPct val="20000"/>
              </a:spcBef>
              <a:buClr>
                <a:schemeClr val="hlink"/>
              </a:buClr>
              <a:defRPr/>
            </a:pPr>
            <a:r>
              <a:rPr lang="zh-CN" altLang="en-US" sz="1600" b="1" dirty="0">
                <a:solidFill>
                  <a:srgbClr val="FF0000"/>
                </a:solidFill>
                <a:effectLst/>
                <a:latin typeface="+mj-ea"/>
                <a:ea typeface="+mj-ea"/>
              </a:rPr>
              <a:t>第四章</a:t>
            </a:r>
            <a:r>
              <a:rPr lang="en-US" altLang="zh-CN" sz="1600" b="1" dirty="0">
                <a:solidFill>
                  <a:srgbClr val="FF0000"/>
                </a:solidFill>
                <a:effectLst/>
                <a:latin typeface="+mj-ea"/>
                <a:ea typeface="+mj-ea"/>
              </a:rPr>
              <a:t> </a:t>
            </a:r>
            <a:r>
              <a:rPr lang="zh-CN" altLang="en-US" sz="1600" b="1" dirty="0">
                <a:solidFill>
                  <a:srgbClr val="FF0000"/>
                </a:solidFill>
                <a:effectLst/>
                <a:latin typeface="+mj-ea"/>
                <a:ea typeface="+mj-ea"/>
              </a:rPr>
              <a:t>溶液化学与离子平衡</a:t>
            </a:r>
            <a:endParaRPr lang="en-US" altLang="ko-KR" sz="1600" b="1" dirty="0">
              <a:solidFill>
                <a:srgbClr val="FF0000"/>
              </a:solidFill>
              <a:effectLst/>
              <a:latin typeface="+mj-ea"/>
              <a:ea typeface="+mj-ea"/>
            </a:endParaRPr>
          </a:p>
        </p:txBody>
      </p:sp>
    </p:spTree>
  </p:cSld>
  <p:clrMap bg1="lt1" tx1="dk1" bg2="lt2" tx2="dk2" accent1="accent1" accent2="accent2" accent3="accent3" accent4="accent4" accent5="accent5" accent6="accent6" hlink="hlink" folHlink="folHlink"/>
  <p:sldLayoutIdLst>
    <p:sldLayoutId id="2147483776" r:id="rId1"/>
    <p:sldLayoutId id="2147483775" r:id="rId2"/>
    <p:sldLayoutId id="2147483774" r:id="rId3"/>
    <p:sldLayoutId id="2147483777" r:id="rId4"/>
    <p:sldLayoutId id="2147483778" r:id="rId5"/>
    <p:sldLayoutId id="2147483773" r:id="rId6"/>
    <p:sldLayoutId id="2147483779" r:id="rId7"/>
    <p:sldLayoutId id="2147483772" r:id="rId8"/>
    <p:sldLayoutId id="2147483771" r:id="rId9"/>
    <p:sldLayoutId id="2147483770" r:id="rId10"/>
    <p:sldLayoutId id="2147483780" r:id="rId11"/>
  </p:sldLayoutIdLst>
  <p:transition advClick="0"/>
  <p:hf sldNum="0" hdr="0" ftr="0"/>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sz="2800" b="1">
          <a:solidFill>
            <a:schemeClr val="tx1"/>
          </a:solidFill>
          <a:effectLst>
            <a:outerShdw blurRad="38100" dist="38100" dir="2700000" algn="tl">
              <a:srgbClr val="000000">
                <a:alpha val="43137"/>
              </a:srgbClr>
            </a:outerShdw>
          </a:effectLst>
          <a:latin typeface="华文仿宋" pitchFamily="2" charset="-122"/>
          <a:ea typeface="华文仿宋" pitchFamily="2" charset="-122"/>
          <a:cs typeface="+mn-cs"/>
        </a:defRPr>
      </a:lvl1pPr>
      <a:lvl2pPr marL="742950" indent="-285750" algn="l" rtl="0" eaLnBrk="0" fontAlgn="base" hangingPunct="0">
        <a:spcBef>
          <a:spcPct val="20000"/>
        </a:spcBef>
        <a:spcAft>
          <a:spcPct val="0"/>
        </a:spcAft>
        <a:buClr>
          <a:schemeClr val="accent1"/>
        </a:buClr>
        <a:buSzPct val="80000"/>
        <a:buFont typeface="Arial" charset="0"/>
        <a:buChar char="•"/>
        <a:defRPr sz="2400" b="1">
          <a:solidFill>
            <a:schemeClr val="tx1"/>
          </a:solidFill>
          <a:effectLst>
            <a:outerShdw blurRad="38100" dist="38100" dir="2700000" algn="tl">
              <a:srgbClr val="000000">
                <a:alpha val="43137"/>
              </a:srgbClr>
            </a:outerShdw>
          </a:effectLst>
          <a:latin typeface="华文仿宋" pitchFamily="2" charset="-122"/>
          <a:ea typeface="华文仿宋" pitchFamily="2" charset="-122"/>
        </a:defRPr>
      </a:lvl2pPr>
      <a:lvl3pPr marL="1143000" indent="-228600" algn="l" rtl="0" eaLnBrk="0" fontAlgn="base" hangingPunct="0">
        <a:spcBef>
          <a:spcPct val="20000"/>
        </a:spcBef>
        <a:spcAft>
          <a:spcPct val="0"/>
        </a:spcAft>
        <a:buClr>
          <a:schemeClr val="accent2"/>
        </a:buClr>
        <a:buSzPct val="70000"/>
        <a:buFont typeface="Wingdings" pitchFamily="2" charset="2"/>
        <a:buChar char="l"/>
        <a:defRPr sz="2400">
          <a:solidFill>
            <a:schemeClr val="tx1"/>
          </a:solidFill>
          <a:latin typeface="+mn-lt"/>
          <a:ea typeface="华文仿宋" pitchFamily="2" charset="-122"/>
        </a:defRPr>
      </a:lvl3pPr>
      <a:lvl4pPr marL="1600200" indent="-228600" algn="l" rtl="0" eaLnBrk="0" fontAlgn="base" hangingPunct="0">
        <a:spcBef>
          <a:spcPct val="20000"/>
        </a:spcBef>
        <a:spcAft>
          <a:spcPct val="0"/>
        </a:spcAft>
        <a:buClr>
          <a:schemeClr val="accent1"/>
        </a:buClr>
        <a:buSzPct val="60000"/>
        <a:buFont typeface="Wingdings" pitchFamily="2" charset="2"/>
        <a:buChar char="¢"/>
        <a:defRPr sz="2000" b="1">
          <a:solidFill>
            <a:schemeClr val="tx1"/>
          </a:solidFill>
          <a:effectLst>
            <a:outerShdw blurRad="38100" dist="38100" dir="2700000" algn="tl">
              <a:srgbClr val="000000">
                <a:alpha val="43137"/>
              </a:srgbClr>
            </a:outerShdw>
          </a:effectLst>
          <a:latin typeface="+mn-lt"/>
          <a:ea typeface="华文仿宋" pitchFamily="2" charset="-122"/>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sz="2000" b="1">
          <a:solidFill>
            <a:schemeClr val="tx1"/>
          </a:solidFill>
          <a:effectLst>
            <a:outerShdw blurRad="38100" dist="38100" dir="2700000" algn="tl">
              <a:srgbClr val="000000">
                <a:alpha val="43137"/>
              </a:srgbClr>
            </a:outerShdw>
          </a:effectLst>
          <a:latin typeface="+mn-lt"/>
          <a:ea typeface="华文仿宋"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4.bin"/></Relationships>
</file>

<file path=ppt/slides/_rels/slide100.xml.rels><?xml version="1.0" encoding="UTF-8" standalone="yes"?>
<Relationships xmlns="http://schemas.openxmlformats.org/package/2006/relationships"><Relationship Id="rId2" Type="http://schemas.openxmlformats.org/officeDocument/2006/relationships/image" Target="../media/image95.tif"/><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microsoft.com/office/2007/relationships/hdphoto" Target="../media/hdphoto19.wdp"/></Relationships>
</file>

<file path=ppt/slides/_rels/slide10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124.emf"/><Relationship Id="rId4" Type="http://schemas.openxmlformats.org/officeDocument/2006/relationships/oleObject" Target="../embeddings/oleObject84.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11.xml"/><Relationship Id="rId1" Type="http://schemas.openxmlformats.org/officeDocument/2006/relationships/vmlDrawing" Target="../drawings/vmlDrawing36.vml"/><Relationship Id="rId6" Type="http://schemas.openxmlformats.org/officeDocument/2006/relationships/image" Target="../media/image127.wmf"/><Relationship Id="rId5" Type="http://schemas.openxmlformats.org/officeDocument/2006/relationships/oleObject" Target="../embeddings/oleObject86.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88.bin"/></Relationships>
</file>

<file path=ppt/slides/_rels/slide108.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134.wmf"/><Relationship Id="rId2" Type="http://schemas.openxmlformats.org/officeDocument/2006/relationships/slideLayout" Target="../slideLayouts/slideLayout1.xml"/><Relationship Id="rId1" Type="http://schemas.openxmlformats.org/officeDocument/2006/relationships/vmlDrawing" Target="../drawings/vmlDrawing37.vml"/><Relationship Id="rId6" Type="http://schemas.openxmlformats.org/officeDocument/2006/relationships/image" Target="../media/image131.wmf"/><Relationship Id="rId11" Type="http://schemas.openxmlformats.org/officeDocument/2006/relationships/oleObject" Target="../embeddings/oleObject93.bin"/><Relationship Id="rId5" Type="http://schemas.openxmlformats.org/officeDocument/2006/relationships/oleObject" Target="../embeddings/oleObject90.bin"/><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oleObject" Target="../embeddings/oleObject92.bin"/></Relationships>
</file>

<file path=ppt/slides/_rels/slide109.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image" Target="../media/image136.wmf"/><Relationship Id="rId5" Type="http://schemas.openxmlformats.org/officeDocument/2006/relationships/oleObject" Target="../embeddings/oleObject95.bin"/><Relationship Id="rId4" Type="http://schemas.openxmlformats.org/officeDocument/2006/relationships/image" Target="../media/image135.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image" Target="../media/image139.wmf"/><Relationship Id="rId5" Type="http://schemas.openxmlformats.org/officeDocument/2006/relationships/oleObject" Target="../embeddings/oleObject98.bin"/><Relationship Id="rId4" Type="http://schemas.openxmlformats.org/officeDocument/2006/relationships/image" Target="../media/image138.wmf"/></Relationships>
</file>

<file path=ppt/slides/_rels/slide11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142.emf"/><Relationship Id="rId2" Type="http://schemas.openxmlformats.org/officeDocument/2006/relationships/slideLayout" Target="../slideLayouts/slideLayout11.xml"/><Relationship Id="rId1" Type="http://schemas.openxmlformats.org/officeDocument/2006/relationships/vmlDrawing" Target="../drawings/vmlDrawing40.vml"/><Relationship Id="rId6" Type="http://schemas.openxmlformats.org/officeDocument/2006/relationships/oleObject" Target="../embeddings/oleObject100.bin"/><Relationship Id="rId5" Type="http://schemas.openxmlformats.org/officeDocument/2006/relationships/image" Target="../media/image141.emf"/><Relationship Id="rId4" Type="http://schemas.openxmlformats.org/officeDocument/2006/relationships/oleObject" Target="../embeddings/oleObject99.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microsoft.com/office/2007/relationships/hdphoto" Target="../media/hdphoto21.wdp"/></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1.xml"/><Relationship Id="rId1" Type="http://schemas.openxmlformats.org/officeDocument/2006/relationships/vmlDrawing" Target="../drawings/vmlDrawing41.vml"/><Relationship Id="rId6" Type="http://schemas.openxmlformats.org/officeDocument/2006/relationships/image" Target="../media/image145.wmf"/><Relationship Id="rId5" Type="http://schemas.openxmlformats.org/officeDocument/2006/relationships/oleObject" Target="../embeddings/oleObject102.bin"/><Relationship Id="rId10" Type="http://schemas.openxmlformats.org/officeDocument/2006/relationships/image" Target="../media/image147.wmf"/><Relationship Id="rId4" Type="http://schemas.openxmlformats.org/officeDocument/2006/relationships/image" Target="../media/image144.wmf"/><Relationship Id="rId9" Type="http://schemas.openxmlformats.org/officeDocument/2006/relationships/oleObject" Target="../embeddings/oleObject104.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image" Target="../media/image149.wmf"/><Relationship Id="rId5" Type="http://schemas.openxmlformats.org/officeDocument/2006/relationships/oleObject" Target="../embeddings/oleObject106.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08.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53.png"/><Relationship Id="rId5" Type="http://schemas.microsoft.com/office/2007/relationships/hdphoto" Target="../media/hdphoto22.wdp"/><Relationship Id="rId4" Type="http://schemas.openxmlformats.org/officeDocument/2006/relationships/image" Target="../media/image152.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wmf"/></Relationships>
</file>

<file path=ppt/slides/_rels/slide1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57.png"/><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image" Target="../media/image156.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zh.wikipedia.org/wiki/File:MicelleSchematic.png" TargetMode="Externa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63.png"/></Relationships>
</file>

<file path=ppt/slides/_rels/slide147.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165.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166.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www.jszx.jsol.net/jszx/2002/51ue/kxjtp/10.jpg" TargetMode="External"/><Relationship Id="rId1" Type="http://schemas.openxmlformats.org/officeDocument/2006/relationships/slideLayout" Target="../slideLayouts/slideLayout6.xml"/><Relationship Id="rId4" Type="http://schemas.microsoft.com/office/2007/relationships/hdphoto" Target="../media/hdphoto27.wdp"/></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1.xml"/><Relationship Id="rId1" Type="http://schemas.openxmlformats.org/officeDocument/2006/relationships/vmlDrawing" Target="../drawings/vmlDrawing43.vml"/><Relationship Id="rId6" Type="http://schemas.openxmlformats.org/officeDocument/2006/relationships/image" Target="../media/image169.wmf"/><Relationship Id="rId5" Type="http://schemas.openxmlformats.org/officeDocument/2006/relationships/oleObject" Target="../embeddings/oleObject110.bin"/><Relationship Id="rId10" Type="http://schemas.openxmlformats.org/officeDocument/2006/relationships/image" Target="../media/image171.wmf"/><Relationship Id="rId4" Type="http://schemas.openxmlformats.org/officeDocument/2006/relationships/image" Target="../media/image168.wmf"/><Relationship Id="rId9" Type="http://schemas.openxmlformats.org/officeDocument/2006/relationships/oleObject" Target="../embeddings/oleObject112.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oleObject9.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10.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1.png"/><Relationship Id="rId5" Type="http://schemas.openxmlformats.org/officeDocument/2006/relationships/image" Target="../media/image19.wmf"/><Relationship Id="rId4"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2.wmf"/><Relationship Id="rId4"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3.wmf"/><Relationship Id="rId4"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6.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28.wmf"/><Relationship Id="rId4" Type="http://schemas.openxmlformats.org/officeDocument/2006/relationships/oleObject" Target="../embeddings/oleObject17.bin"/><Relationship Id="rId9" Type="http://schemas.openxmlformats.org/officeDocument/2006/relationships/image" Target="../media/image30.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emf"/><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4.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8.wmf"/><Relationship Id="rId5" Type="http://schemas.openxmlformats.org/officeDocument/2006/relationships/oleObject" Target="../embeddings/oleObject21.bin"/><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0.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23.xml"/><Relationship Id="rId7" Type="http://schemas.openxmlformats.org/officeDocument/2006/relationships/image" Target="../media/image44.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24.bin"/><Relationship Id="rId5" Type="http://schemas.openxmlformats.org/officeDocument/2006/relationships/image" Target="../media/image43.emf"/><Relationship Id="rId4" Type="http://schemas.openxmlformats.org/officeDocument/2006/relationships/oleObject" Target="../embeddings/oleObject23.bin"/><Relationship Id="rId9" Type="http://schemas.openxmlformats.org/officeDocument/2006/relationships/image" Target="../media/image45.wmf"/></Relationships>
</file>

<file path=ppt/slides/_rels/slide47.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7.wmf"/><Relationship Id="rId5" Type="http://schemas.openxmlformats.org/officeDocument/2006/relationships/oleObject" Target="../embeddings/oleObject27.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29.bin"/></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microsoft.com/office/2007/relationships/hdphoto" Target="../media/hdphoto8.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58.png"/><Relationship Id="rId4" Type="http://schemas.microsoft.com/office/2007/relationships/hdphoto" Target="../media/hdphoto9.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5.bin"/><Relationship Id="rId3" Type="http://schemas.openxmlformats.org/officeDocument/2006/relationships/notesSlide" Target="../notesSlides/notesSlide31.xml"/><Relationship Id="rId7" Type="http://schemas.openxmlformats.org/officeDocument/2006/relationships/image" Target="../media/image60.wmf"/><Relationship Id="rId12" Type="http://schemas.openxmlformats.org/officeDocument/2006/relationships/oleObject" Target="../embeddings/oleObject34.bin"/><Relationship Id="rId2" Type="http://schemas.openxmlformats.org/officeDocument/2006/relationships/slideLayout" Target="../slideLayouts/slideLayout1.xml"/><Relationship Id="rId16" Type="http://schemas.openxmlformats.org/officeDocument/2006/relationships/image" Target="../media/image64.wmf"/><Relationship Id="rId1" Type="http://schemas.openxmlformats.org/officeDocument/2006/relationships/vmlDrawing" Target="../drawings/vmlDrawing15.vml"/><Relationship Id="rId6" Type="http://schemas.openxmlformats.org/officeDocument/2006/relationships/oleObject" Target="../embeddings/oleObject31.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oleObject" Target="../embeddings/oleObject36.bin"/><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61.wmf"/><Relationship Id="rId14" Type="http://schemas.openxmlformats.org/officeDocument/2006/relationships/image" Target="../media/image63.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xml"/><Relationship Id="rId1" Type="http://schemas.openxmlformats.org/officeDocument/2006/relationships/vmlDrawing" Target="../drawings/vmlDrawing16.vml"/><Relationship Id="rId5" Type="http://schemas.openxmlformats.org/officeDocument/2006/relationships/image" Target="../media/image66.emf"/><Relationship Id="rId4" Type="http://schemas.openxmlformats.org/officeDocument/2006/relationships/image" Target="../media/image65.wmf"/></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7" Type="http://schemas.microsoft.com/office/2007/relationships/hdphoto" Target="../media/hdphoto12.wdp"/><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70.png"/><Relationship Id="rId5" Type="http://schemas.microsoft.com/office/2007/relationships/hdphoto" Target="../media/hdphoto11.wdp"/><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jpg"/><Relationship Id="rId5" Type="http://schemas.microsoft.com/office/2007/relationships/hdphoto" Target="../media/hdphoto14.wdp"/><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4.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16.wdp"/></Relationships>
</file>

<file path=ppt/slides/_rels/slide75.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78.w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39.bin"/><Relationship Id="rId5" Type="http://schemas.openxmlformats.org/officeDocument/2006/relationships/image" Target="../media/image77.wmf"/><Relationship Id="rId4" Type="http://schemas.openxmlformats.org/officeDocument/2006/relationships/oleObject" Target="../embeddings/oleObject38.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80.wmf"/><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41.bin"/><Relationship Id="rId5" Type="http://schemas.openxmlformats.org/officeDocument/2006/relationships/image" Target="../media/image79.wmf"/><Relationship Id="rId4" Type="http://schemas.openxmlformats.org/officeDocument/2006/relationships/oleObject" Target="../embeddings/oleObject40.bin"/></Relationships>
</file>

<file path=ppt/slides/_rels/slide79.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82.wmf"/><Relationship Id="rId5" Type="http://schemas.openxmlformats.org/officeDocument/2006/relationships/oleObject" Target="../embeddings/oleObject43.bin"/><Relationship Id="rId10" Type="http://schemas.openxmlformats.org/officeDocument/2006/relationships/image" Target="../media/image84.wmf"/><Relationship Id="rId4" Type="http://schemas.openxmlformats.org/officeDocument/2006/relationships/image" Target="../media/image81.wmf"/><Relationship Id="rId9" Type="http://schemas.openxmlformats.org/officeDocument/2006/relationships/oleObject" Target="../embeddings/oleObject45.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86.wmf"/><Relationship Id="rId5" Type="http://schemas.openxmlformats.org/officeDocument/2006/relationships/oleObject" Target="../embeddings/oleObject47.bin"/><Relationship Id="rId4" Type="http://schemas.openxmlformats.org/officeDocument/2006/relationships/image" Target="../media/image85.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92.wmf"/><Relationship Id="rId18" Type="http://schemas.openxmlformats.org/officeDocument/2006/relationships/image" Target="../media/image95.tif"/><Relationship Id="rId3" Type="http://schemas.openxmlformats.org/officeDocument/2006/relationships/notesSlide" Target="../notesSlides/notesSlide37.xml"/><Relationship Id="rId7" Type="http://schemas.openxmlformats.org/officeDocument/2006/relationships/image" Target="../media/image89.wmf"/><Relationship Id="rId12" Type="http://schemas.openxmlformats.org/officeDocument/2006/relationships/oleObject" Target="../embeddings/oleObject53.bin"/><Relationship Id="rId17" Type="http://schemas.openxmlformats.org/officeDocument/2006/relationships/image" Target="../media/image94.wmf"/><Relationship Id="rId2" Type="http://schemas.openxmlformats.org/officeDocument/2006/relationships/slideLayout" Target="../slideLayouts/slideLayout2.xml"/><Relationship Id="rId16" Type="http://schemas.openxmlformats.org/officeDocument/2006/relationships/oleObject" Target="../embeddings/oleObject55.bin"/><Relationship Id="rId1" Type="http://schemas.openxmlformats.org/officeDocument/2006/relationships/vmlDrawing" Target="../drawings/vmlDrawing21.vml"/><Relationship Id="rId6" Type="http://schemas.openxmlformats.org/officeDocument/2006/relationships/oleObject" Target="../embeddings/oleObject50.bin"/><Relationship Id="rId11" Type="http://schemas.openxmlformats.org/officeDocument/2006/relationships/image" Target="../media/image91.wmf"/><Relationship Id="rId5" Type="http://schemas.openxmlformats.org/officeDocument/2006/relationships/image" Target="../media/image88.wmf"/><Relationship Id="rId15" Type="http://schemas.openxmlformats.org/officeDocument/2006/relationships/image" Target="../media/image93.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90.wmf"/><Relationship Id="rId14" Type="http://schemas.openxmlformats.org/officeDocument/2006/relationships/oleObject" Target="../embeddings/oleObject54.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96.wmf"/></Relationships>
</file>

<file path=ppt/slides/_rels/slide84.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101.wmf"/><Relationship Id="rId2" Type="http://schemas.openxmlformats.org/officeDocument/2006/relationships/slideLayout" Target="../slideLayouts/slideLayout11.xml"/><Relationship Id="rId1" Type="http://schemas.openxmlformats.org/officeDocument/2006/relationships/vmlDrawing" Target="../drawings/vmlDrawing23.vml"/><Relationship Id="rId6" Type="http://schemas.openxmlformats.org/officeDocument/2006/relationships/image" Target="../media/image98.wmf"/><Relationship Id="rId11" Type="http://schemas.openxmlformats.org/officeDocument/2006/relationships/oleObject" Target="../embeddings/oleObject61.bin"/><Relationship Id="rId5" Type="http://schemas.openxmlformats.org/officeDocument/2006/relationships/oleObject" Target="../embeddings/oleObject58.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60.bin"/></Relationships>
</file>

<file path=ppt/slides/_rels/slide85.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3.wmf"/><Relationship Id="rId5" Type="http://schemas.openxmlformats.org/officeDocument/2006/relationships/oleObject" Target="../embeddings/oleObject63.bin"/><Relationship Id="rId4" Type="http://schemas.openxmlformats.org/officeDocument/2006/relationships/image" Target="../media/image102.wmf"/><Relationship Id="rId9" Type="http://schemas.openxmlformats.org/officeDocument/2006/relationships/image" Target="../media/image95.tif"/></Relationships>
</file>

<file path=ppt/slides/_rels/slide86.xml.rels><?xml version="1.0" encoding="UTF-8" standalone="yes"?>
<Relationships xmlns="http://schemas.openxmlformats.org/package/2006/relationships"><Relationship Id="rId8" Type="http://schemas.openxmlformats.org/officeDocument/2006/relationships/image" Target="../media/image95.tif"/><Relationship Id="rId3" Type="http://schemas.openxmlformats.org/officeDocument/2006/relationships/notesSlide" Target="../notesSlides/notesSlide38.xml"/><Relationship Id="rId7" Type="http://schemas.openxmlformats.org/officeDocument/2006/relationships/image" Target="../media/image106.wmf"/><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oleObject" Target="../embeddings/oleObject66.bin"/><Relationship Id="rId5" Type="http://schemas.openxmlformats.org/officeDocument/2006/relationships/image" Target="../media/image105.wmf"/><Relationship Id="rId4" Type="http://schemas.openxmlformats.org/officeDocument/2006/relationships/oleObject" Target="../embeddings/oleObject65.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xml"/><Relationship Id="rId1" Type="http://schemas.openxmlformats.org/officeDocument/2006/relationships/vmlDrawing" Target="../drawings/vmlDrawing26.vml"/><Relationship Id="rId5" Type="http://schemas.openxmlformats.org/officeDocument/2006/relationships/image" Target="../media/image95.tif"/><Relationship Id="rId4" Type="http://schemas.openxmlformats.org/officeDocument/2006/relationships/image" Target="../media/image107.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xml"/><Relationship Id="rId1" Type="http://schemas.openxmlformats.org/officeDocument/2006/relationships/vmlDrawing" Target="../drawings/vmlDrawing27.vml"/><Relationship Id="rId5" Type="http://schemas.openxmlformats.org/officeDocument/2006/relationships/image" Target="../media/image95.tif"/><Relationship Id="rId4" Type="http://schemas.openxmlformats.org/officeDocument/2006/relationships/image" Target="../media/image108.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5.tif"/><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09.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xml"/><Relationship Id="rId1" Type="http://schemas.openxmlformats.org/officeDocument/2006/relationships/vmlDrawing" Target="../drawings/vmlDrawing29.vml"/><Relationship Id="rId5" Type="http://schemas.openxmlformats.org/officeDocument/2006/relationships/image" Target="../media/image95.tif"/><Relationship Id="rId4" Type="http://schemas.openxmlformats.org/officeDocument/2006/relationships/image" Target="../media/image110.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xml"/><Relationship Id="rId1" Type="http://schemas.openxmlformats.org/officeDocument/2006/relationships/vmlDrawing" Target="../drawings/vmlDrawing30.vml"/><Relationship Id="rId4" Type="http://schemas.openxmlformats.org/officeDocument/2006/relationships/image" Target="../media/image111.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1.xml"/><Relationship Id="rId1" Type="http://schemas.openxmlformats.org/officeDocument/2006/relationships/vmlDrawing" Target="../drawings/vmlDrawing31.vml"/><Relationship Id="rId4" Type="http://schemas.openxmlformats.org/officeDocument/2006/relationships/image" Target="../media/image112.wmf"/></Relationships>
</file>

<file path=ppt/slides/_rels/slide97.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11.xml"/><Relationship Id="rId1" Type="http://schemas.openxmlformats.org/officeDocument/2006/relationships/vmlDrawing" Target="../drawings/vmlDrawing32.vml"/><Relationship Id="rId6" Type="http://schemas.openxmlformats.org/officeDocument/2006/relationships/image" Target="../media/image114.wmf"/><Relationship Id="rId5" Type="http://schemas.openxmlformats.org/officeDocument/2006/relationships/oleObject" Target="../embeddings/oleObject74.bin"/><Relationship Id="rId4" Type="http://schemas.openxmlformats.org/officeDocument/2006/relationships/image" Target="../media/image113.w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39.xml"/><Relationship Id="rId7"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77.bin"/><Relationship Id="rId11" Type="http://schemas.openxmlformats.org/officeDocument/2006/relationships/image" Target="../media/image119.wmf"/><Relationship Id="rId5" Type="http://schemas.openxmlformats.org/officeDocument/2006/relationships/image" Target="../media/image116.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118.wmf"/></Relationships>
</file>

<file path=ppt/slides/_rels/slide99.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image" Target="../media/image121.png"/><Relationship Id="rId7" Type="http://schemas.openxmlformats.org/officeDocument/2006/relationships/oleObject" Target="../embeddings/oleObject80.bin"/><Relationship Id="rId12"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microsoft.com/office/2007/relationships/hdphoto" Target="../media/hdphoto18.wdp"/><Relationship Id="rId11" Type="http://schemas.openxmlformats.org/officeDocument/2006/relationships/image" Target="../media/image95.tif"/><Relationship Id="rId5" Type="http://schemas.openxmlformats.org/officeDocument/2006/relationships/image" Target="../media/image122.png"/><Relationship Id="rId10" Type="http://schemas.openxmlformats.org/officeDocument/2006/relationships/oleObject" Target="../embeddings/oleObject82.bin"/><Relationship Id="rId4" Type="http://schemas.microsoft.com/office/2007/relationships/hdphoto" Target="../media/hdphoto17.wdp"/><Relationship Id="rId9" Type="http://schemas.openxmlformats.org/officeDocument/2006/relationships/oleObject" Target="../embeddings/oleObject8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1029"/>
          <p:cNvSpPr>
            <a:spLocks noGrp="1" noChangeArrowheads="1"/>
          </p:cNvSpPr>
          <p:nvPr>
            <p:ph type="title"/>
          </p:nvPr>
        </p:nvSpPr>
        <p:spPr>
          <a:xfrm>
            <a:off x="233264" y="260648"/>
            <a:ext cx="6642991" cy="747713"/>
          </a:xfrm>
        </p:spPr>
        <p:txBody>
          <a:bodyPr/>
          <a:lstStyle/>
          <a:p>
            <a:pPr algn="ctr" eaLnBrk="1" hangingPunct="1"/>
            <a:r>
              <a:rPr lang="zh-CN" altLang="en-US" sz="3600" dirty="0">
                <a:latin typeface="黑体" pitchFamily="2" charset="-122"/>
              </a:rPr>
              <a:t>第四章 溶液化学与离子平衡</a:t>
            </a:r>
          </a:p>
        </p:txBody>
      </p:sp>
      <p:sp>
        <p:nvSpPr>
          <p:cNvPr id="437251" name="Rectangle 1027"/>
          <p:cNvSpPr>
            <a:spLocks noChangeArrowheads="1"/>
          </p:cNvSpPr>
          <p:nvPr/>
        </p:nvSpPr>
        <p:spPr bwMode="auto">
          <a:xfrm>
            <a:off x="228600" y="228600"/>
            <a:ext cx="7772400" cy="855663"/>
          </a:xfrm>
          <a:prstGeom prst="rect">
            <a:avLst/>
          </a:prstGeom>
          <a:noFill/>
          <a:ln w="9525">
            <a:noFill/>
            <a:miter lim="800000"/>
            <a:headEnd/>
            <a:tailEnd/>
          </a:ln>
          <a:effectLst/>
        </p:spPr>
        <p:txBody>
          <a:bodyPr anchor="ctr"/>
          <a:lstStyle/>
          <a:p>
            <a:pPr>
              <a:defRPr/>
            </a:pPr>
            <a:endParaRPr lang="zh-CN" altLang="en-US" sz="4000" b="1" i="1">
              <a:solidFill>
                <a:schemeClr val="accent2"/>
              </a:solidFill>
              <a:effectLst>
                <a:outerShdw blurRad="38100" dist="38100" dir="2700000" algn="tl">
                  <a:srgbClr val="000000"/>
                </a:outerShdw>
              </a:effectLst>
              <a:latin typeface="Times New Roman" pitchFamily="18" charset="0"/>
              <a:ea typeface="黑体" pitchFamily="2" charset="-122"/>
            </a:endParaRPr>
          </a:p>
        </p:txBody>
      </p:sp>
      <p:pic>
        <p:nvPicPr>
          <p:cNvPr id="3" name="图片 2">
            <a:extLst>
              <a:ext uri="{FF2B5EF4-FFF2-40B4-BE49-F238E27FC236}">
                <a16:creationId xmlns:a16="http://schemas.microsoft.com/office/drawing/2014/main" id="{DAEDB495-4479-42E3-B1B7-F1AE2107CCD8}"/>
              </a:ext>
            </a:extLst>
          </p:cNvPr>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462868" y="1269024"/>
            <a:ext cx="2649814" cy="2376000"/>
          </a:xfrm>
          <a:prstGeom prst="rect">
            <a:avLst/>
          </a:prstGeom>
        </p:spPr>
      </p:pic>
      <p:pic>
        <p:nvPicPr>
          <p:cNvPr id="5" name="图片 4">
            <a:extLst>
              <a:ext uri="{FF2B5EF4-FFF2-40B4-BE49-F238E27FC236}">
                <a16:creationId xmlns:a16="http://schemas.microsoft.com/office/drawing/2014/main" id="{38900C01-870A-4999-B3D3-84718A7CB99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b="15153"/>
          <a:stretch/>
        </p:blipFill>
        <p:spPr>
          <a:xfrm>
            <a:off x="5004368" y="1269024"/>
            <a:ext cx="2880000" cy="2015960"/>
          </a:xfrm>
          <a:prstGeom prst="rect">
            <a:avLst/>
          </a:prstGeom>
        </p:spPr>
      </p:pic>
      <p:pic>
        <p:nvPicPr>
          <p:cNvPr id="7" name="图片 6">
            <a:extLst>
              <a:ext uri="{FF2B5EF4-FFF2-40B4-BE49-F238E27FC236}">
                <a16:creationId xmlns:a16="http://schemas.microsoft.com/office/drawing/2014/main" id="{1C434FDF-731F-4656-9759-0E26F55BA919}"/>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4326" t="12811" r="35825" b="15835"/>
          <a:stretch/>
        </p:blipFill>
        <p:spPr>
          <a:xfrm>
            <a:off x="2807804" y="3861048"/>
            <a:ext cx="3528392" cy="2900568"/>
          </a:xfrm>
          <a:prstGeom prst="rect">
            <a:avLst/>
          </a:prstGeom>
        </p:spPr>
      </p:pic>
      <p:sp>
        <p:nvSpPr>
          <p:cNvPr id="9" name="矩形 8">
            <a:extLst>
              <a:ext uri="{FF2B5EF4-FFF2-40B4-BE49-F238E27FC236}">
                <a16:creationId xmlns:a16="http://schemas.microsoft.com/office/drawing/2014/main" id="{25FD5056-4DD0-499C-B1C4-58E4698EFE94}"/>
              </a:ext>
            </a:extLst>
          </p:cNvPr>
          <p:cNvSpPr/>
          <p:nvPr/>
        </p:nvSpPr>
        <p:spPr>
          <a:xfrm>
            <a:off x="6722754" y="2988032"/>
            <a:ext cx="595035" cy="338554"/>
          </a:xfrm>
          <a:prstGeom prst="rect">
            <a:avLst/>
          </a:prstGeom>
        </p:spPr>
        <p:txBody>
          <a:bodyPr wrap="none">
            <a:spAutoFit/>
          </a:bodyPr>
          <a:lstStyle/>
          <a:p>
            <a:r>
              <a:rPr lang="zh-CN" altLang="en-US" sz="1600" b="1" dirty="0">
                <a:latin typeface="华文仿宋" panose="02010600040101010101" pitchFamily="2" charset="-122"/>
                <a:ea typeface="华文仿宋" panose="02010600040101010101" pitchFamily="2" charset="-122"/>
              </a:rPr>
              <a:t>氢键</a:t>
            </a:r>
          </a:p>
        </p:txBody>
      </p:sp>
      <p:sp>
        <p:nvSpPr>
          <p:cNvPr id="15" name="矩形 14">
            <a:extLst>
              <a:ext uri="{FF2B5EF4-FFF2-40B4-BE49-F238E27FC236}">
                <a16:creationId xmlns:a16="http://schemas.microsoft.com/office/drawing/2014/main" id="{1AB60B5D-F2F8-4B53-9FE7-7C05EAEE4A81}"/>
              </a:ext>
            </a:extLst>
          </p:cNvPr>
          <p:cNvSpPr/>
          <p:nvPr/>
        </p:nvSpPr>
        <p:spPr>
          <a:xfrm>
            <a:off x="4499992" y="2277004"/>
            <a:ext cx="800219" cy="338554"/>
          </a:xfrm>
          <a:prstGeom prst="rect">
            <a:avLst/>
          </a:prstGeom>
        </p:spPr>
        <p:txBody>
          <a:bodyPr wrap="none">
            <a:spAutoFit/>
          </a:bodyPr>
          <a:lstStyle/>
          <a:p>
            <a:r>
              <a:rPr lang="zh-CN" altLang="en-US" sz="1600" b="1" dirty="0">
                <a:latin typeface="华文仿宋" panose="02010600040101010101" pitchFamily="2" charset="-122"/>
                <a:ea typeface="华文仿宋" panose="02010600040101010101" pitchFamily="2" charset="-122"/>
              </a:rPr>
              <a:t>分子簇</a:t>
            </a:r>
          </a:p>
        </p:txBody>
      </p:sp>
      <p:cxnSp>
        <p:nvCxnSpPr>
          <p:cNvPr id="11" name="直接箭头连接符 10">
            <a:extLst>
              <a:ext uri="{FF2B5EF4-FFF2-40B4-BE49-F238E27FC236}">
                <a16:creationId xmlns:a16="http://schemas.microsoft.com/office/drawing/2014/main" id="{BCF77B99-FBB6-45CB-B72A-775A9875DB11}"/>
              </a:ext>
            </a:extLst>
          </p:cNvPr>
          <p:cNvCxnSpPr>
            <a:cxnSpLocks/>
          </p:cNvCxnSpPr>
          <p:nvPr/>
        </p:nvCxnSpPr>
        <p:spPr bwMode="auto">
          <a:xfrm flipV="1">
            <a:off x="7020272" y="2636912"/>
            <a:ext cx="216024" cy="3821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矩形 1">
            <a:extLst>
              <a:ext uri="{FF2B5EF4-FFF2-40B4-BE49-F238E27FC236}">
                <a16:creationId xmlns:a16="http://schemas.microsoft.com/office/drawing/2014/main" id="{76208C14-67C4-40A8-B713-BA68CC369F18}"/>
              </a:ext>
            </a:extLst>
          </p:cNvPr>
          <p:cNvSpPr/>
          <p:nvPr/>
        </p:nvSpPr>
        <p:spPr>
          <a:xfrm>
            <a:off x="1403648" y="3330000"/>
            <a:ext cx="1338828" cy="369332"/>
          </a:xfrm>
          <a:prstGeom prst="rect">
            <a:avLst/>
          </a:prstGeom>
        </p:spPr>
        <p:txBody>
          <a:bodyPr wrap="none">
            <a:spAutoFit/>
          </a:bodyPr>
          <a:lstStyle/>
          <a:p>
            <a:r>
              <a:rPr lang="zh-CN" altLang="en-US" sz="1800" b="1" dirty="0">
                <a:solidFill>
                  <a:schemeClr val="bg1"/>
                </a:solidFill>
                <a:latin typeface="华文仿宋" panose="02010600040101010101" pitchFamily="2" charset="-122"/>
                <a:ea typeface="华文仿宋" panose="02010600040101010101" pitchFamily="2" charset="-122"/>
              </a:rPr>
              <a:t>六角形雪花</a:t>
            </a:r>
          </a:p>
        </p:txBody>
      </p:sp>
      <p:sp>
        <p:nvSpPr>
          <p:cNvPr id="6" name="矩形 5">
            <a:extLst>
              <a:ext uri="{FF2B5EF4-FFF2-40B4-BE49-F238E27FC236}">
                <a16:creationId xmlns:a16="http://schemas.microsoft.com/office/drawing/2014/main" id="{451253B5-38BD-49BE-B251-102FB921328A}"/>
              </a:ext>
            </a:extLst>
          </p:cNvPr>
          <p:cNvSpPr/>
          <p:nvPr/>
        </p:nvSpPr>
        <p:spPr>
          <a:xfrm>
            <a:off x="6038678" y="3318012"/>
            <a:ext cx="595035" cy="338554"/>
          </a:xfrm>
          <a:prstGeom prst="rect">
            <a:avLst/>
          </a:prstGeom>
        </p:spPr>
        <p:txBody>
          <a:bodyPr wrap="none">
            <a:spAutoFit/>
          </a:bodyPr>
          <a:lstStyle/>
          <a:p>
            <a:r>
              <a:rPr lang="zh-CN" altLang="en-US" sz="1600" b="1" dirty="0">
                <a:solidFill>
                  <a:srgbClr val="FF0000"/>
                </a:solidFill>
                <a:latin typeface="华文仿宋" panose="02010600040101010101" pitchFamily="2" charset="-122"/>
                <a:ea typeface="华文仿宋" panose="02010600040101010101" pitchFamily="2" charset="-122"/>
              </a:rPr>
              <a:t>冰胚</a:t>
            </a:r>
          </a:p>
        </p:txBody>
      </p:sp>
      <p:sp>
        <p:nvSpPr>
          <p:cNvPr id="8" name="矩形 7">
            <a:extLst>
              <a:ext uri="{FF2B5EF4-FFF2-40B4-BE49-F238E27FC236}">
                <a16:creationId xmlns:a16="http://schemas.microsoft.com/office/drawing/2014/main" id="{A8E31FFA-678D-4D7B-B284-FD08010B78F5}"/>
              </a:ext>
            </a:extLst>
          </p:cNvPr>
          <p:cNvSpPr/>
          <p:nvPr/>
        </p:nvSpPr>
        <p:spPr>
          <a:xfrm>
            <a:off x="6277808" y="5687872"/>
            <a:ext cx="2038607" cy="923330"/>
          </a:xfrm>
          <a:prstGeom prst="rect">
            <a:avLst/>
          </a:prstGeom>
        </p:spPr>
        <p:txBody>
          <a:bodyPr wrap="square">
            <a:spAutoFit/>
          </a:bodyPr>
          <a:lstStyle/>
          <a:p>
            <a:pPr algn="just"/>
            <a:r>
              <a:rPr lang="zh-CN" altLang="en-US" sz="1800" b="1" dirty="0">
                <a:latin typeface="华文仿宋" panose="02010600040101010101" pitchFamily="2" charset="-122"/>
                <a:ea typeface="华文仿宋" panose="02010600040101010101" pitchFamily="2" charset="-122"/>
              </a:rPr>
              <a:t>半渗透膜是中水分子可以进出，而其中的溶质却不能。</a:t>
            </a:r>
          </a:p>
        </p:txBody>
      </p:sp>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3"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4.1.2.2  </a:t>
            </a:r>
            <a:r>
              <a:rPr lang="zh-CN" altLang="en-US" dirty="0">
                <a:latin typeface="Times New Roman" pitchFamily="18" charset="0"/>
                <a:cs typeface="Times New Roman" pitchFamily="18" charset="0"/>
              </a:rPr>
              <a:t>溶液组成的表示法</a:t>
            </a:r>
            <a:endParaRPr lang="zh-CN" altLang="en-US" dirty="0">
              <a:solidFill>
                <a:schemeClr val="tx1"/>
              </a:solidFill>
              <a:latin typeface="Times New Roman" pitchFamily="18" charset="0"/>
              <a:cs typeface="Times New Roman" pitchFamily="18" charset="0"/>
            </a:endParaRPr>
          </a:p>
        </p:txBody>
      </p:sp>
      <p:graphicFrame>
        <p:nvGraphicFramePr>
          <p:cNvPr id="370695" name="Object 9"/>
          <p:cNvGraphicFramePr>
            <a:graphicFrameLocks noChangeAspect="1"/>
          </p:cNvGraphicFramePr>
          <p:nvPr>
            <p:extLst>
              <p:ext uri="{D42A27DB-BD31-4B8C-83A1-F6EECF244321}">
                <p14:modId xmlns:p14="http://schemas.microsoft.com/office/powerpoint/2010/main" val="780116994"/>
              </p:ext>
            </p:extLst>
          </p:nvPr>
        </p:nvGraphicFramePr>
        <p:xfrm>
          <a:off x="5202014" y="3289920"/>
          <a:ext cx="1746250" cy="1219200"/>
        </p:xfrm>
        <a:graphic>
          <a:graphicData uri="http://schemas.openxmlformats.org/presentationml/2006/ole">
            <mc:AlternateContent xmlns:mc="http://schemas.openxmlformats.org/markup-compatibility/2006">
              <mc:Choice xmlns:v="urn:schemas-microsoft-com:vml" Requires="v">
                <p:oleObj spid="_x0000_s186737" name="Equation" r:id="rId3" imgW="749160" imgH="520560" progId="Equation.DSMT4">
                  <p:embed/>
                </p:oleObj>
              </mc:Choice>
              <mc:Fallback>
                <p:oleObj name="Equation" r:id="rId3" imgW="749160" imgH="520560" progId="Equation.DSMT4">
                  <p:embed/>
                  <p:pic>
                    <p:nvPicPr>
                      <p:cNvPr id="0" name="Picture 9"/>
                      <p:cNvPicPr>
                        <a:picLocks noChangeAspect="1" noChangeArrowheads="1"/>
                      </p:cNvPicPr>
                      <p:nvPr/>
                    </p:nvPicPr>
                    <p:blipFill>
                      <a:blip r:embed="rId4"/>
                      <a:srcRect/>
                      <a:stretch>
                        <a:fillRect/>
                      </a:stretch>
                    </p:blipFill>
                    <p:spPr bwMode="auto">
                      <a:xfrm>
                        <a:off x="5202014" y="3289920"/>
                        <a:ext cx="17462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0696" name="Text Box 8"/>
          <p:cNvSpPr txBox="1">
            <a:spLocks noChangeArrowheads="1"/>
          </p:cNvSpPr>
          <p:nvPr/>
        </p:nvSpPr>
        <p:spPr bwMode="auto">
          <a:xfrm>
            <a:off x="251520" y="4725144"/>
            <a:ext cx="8640959" cy="1210844"/>
          </a:xfrm>
          <a:prstGeom prst="rect">
            <a:avLst/>
          </a:prstGeom>
          <a:noFill/>
          <a:ln w="12700" cap="sq">
            <a:noFill/>
            <a:miter lim="800000"/>
            <a:headEnd/>
            <a:tailEnd/>
          </a:ln>
        </p:spPr>
        <p:txBody>
          <a:bodyPr wrap="square" tIns="0" bIns="0">
            <a:spAutoFit/>
          </a:bodyPr>
          <a:lstStyle/>
          <a:p>
            <a:pPr>
              <a:lnSpc>
                <a:spcPct val="150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的物质的量与</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溶液中总的物质的量</a:t>
            </a:r>
            <a:r>
              <a:rPr lang="zh-CN" altLang="en-US" b="1" dirty="0">
                <a:latin typeface="Times New Roman" panose="02020603050405020304" pitchFamily="18" charset="0"/>
                <a:ea typeface="仿宋" pitchFamily="49" charset="-122"/>
                <a:cs typeface="Times New Roman" panose="02020603050405020304" pitchFamily="18" charset="0"/>
              </a:rPr>
              <a:t>之比称为溶质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的物质的量分数，又称为摩尔分数，单位为1。</a:t>
            </a:r>
          </a:p>
        </p:txBody>
      </p:sp>
      <p:graphicFrame>
        <p:nvGraphicFramePr>
          <p:cNvPr id="1032" name="Object 10"/>
          <p:cNvGraphicFramePr>
            <a:graphicFrameLocks noChangeAspect="1"/>
          </p:cNvGraphicFramePr>
          <p:nvPr>
            <p:extLst>
              <p:ext uri="{D42A27DB-BD31-4B8C-83A1-F6EECF244321}">
                <p14:modId xmlns:p14="http://schemas.microsoft.com/office/powerpoint/2010/main" val="1948604877"/>
              </p:ext>
            </p:extLst>
          </p:nvPr>
        </p:nvGraphicFramePr>
        <p:xfrm>
          <a:off x="1691680" y="2060848"/>
          <a:ext cx="2720975" cy="1008063"/>
        </p:xfrm>
        <a:graphic>
          <a:graphicData uri="http://schemas.openxmlformats.org/presentationml/2006/ole">
            <mc:AlternateContent xmlns:mc="http://schemas.openxmlformats.org/markup-compatibility/2006">
              <mc:Choice xmlns:v="urn:schemas-microsoft-com:vml" Requires="v">
                <p:oleObj spid="_x0000_s186738" name="Equation" r:id="rId5" imgW="1231900" imgH="457200" progId="Equation.DSMT4">
                  <p:embed/>
                </p:oleObj>
              </mc:Choice>
              <mc:Fallback>
                <p:oleObj name="Equation" r:id="rId5" imgW="1231900" imgH="457200" progId="Equation.DSMT4">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2060848"/>
                        <a:ext cx="2720975"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3" name="Object 11"/>
          <p:cNvGraphicFramePr>
            <a:graphicFrameLocks noChangeAspect="1"/>
          </p:cNvGraphicFramePr>
          <p:nvPr>
            <p:extLst>
              <p:ext uri="{D42A27DB-BD31-4B8C-83A1-F6EECF244321}">
                <p14:modId xmlns:p14="http://schemas.microsoft.com/office/powerpoint/2010/main" val="1057315483"/>
              </p:ext>
            </p:extLst>
          </p:nvPr>
        </p:nvGraphicFramePr>
        <p:xfrm>
          <a:off x="4788892" y="2132856"/>
          <a:ext cx="2551113" cy="936625"/>
        </p:xfrm>
        <a:graphic>
          <a:graphicData uri="http://schemas.openxmlformats.org/presentationml/2006/ole">
            <mc:AlternateContent xmlns:mc="http://schemas.openxmlformats.org/markup-compatibility/2006">
              <mc:Choice xmlns:v="urn:schemas-microsoft-com:vml" Requires="v">
                <p:oleObj spid="_x0000_s186739" name="Equation" r:id="rId7" imgW="1244600" imgH="457200" progId="Equation.DSMT4">
                  <p:embed/>
                </p:oleObj>
              </mc:Choice>
              <mc:Fallback>
                <p:oleObj name="Equation" r:id="rId7" imgW="1244600" imgH="457200" progId="Equation.DSMT4">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892" y="2132856"/>
                        <a:ext cx="2551113"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 name="Object 12"/>
          <p:cNvGraphicFramePr>
            <a:graphicFrameLocks noChangeAspect="1"/>
          </p:cNvGraphicFramePr>
          <p:nvPr>
            <p:extLst>
              <p:ext uri="{D42A27DB-BD31-4B8C-83A1-F6EECF244321}">
                <p14:modId xmlns:p14="http://schemas.microsoft.com/office/powerpoint/2010/main" val="2240409209"/>
              </p:ext>
            </p:extLst>
          </p:nvPr>
        </p:nvGraphicFramePr>
        <p:xfrm>
          <a:off x="2051720" y="3573289"/>
          <a:ext cx="1970088" cy="576262"/>
        </p:xfrm>
        <a:graphic>
          <a:graphicData uri="http://schemas.openxmlformats.org/presentationml/2006/ole">
            <mc:AlternateContent xmlns:mc="http://schemas.openxmlformats.org/markup-compatibility/2006">
              <mc:Choice xmlns:v="urn:schemas-microsoft-com:vml" Requires="v">
                <p:oleObj spid="_x0000_s186740" name="Equation" r:id="rId9" imgW="736280" imgH="215806" progId="Equation.DSMT4">
                  <p:embed/>
                </p:oleObj>
              </mc:Choice>
              <mc:Fallback>
                <p:oleObj name="Equation" r:id="rId9" imgW="736280" imgH="215806" progId="Equation.DSMT4">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720" y="3573289"/>
                        <a:ext cx="1970088"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9">
            <a:extLst>
              <a:ext uri="{FF2B5EF4-FFF2-40B4-BE49-F238E27FC236}">
                <a16:creationId xmlns:a16="http://schemas.microsoft.com/office/drawing/2014/main" id="{9E9CA1F4-F282-4F4E-AE81-C9BA1E958BCE}"/>
              </a:ext>
            </a:extLst>
          </p:cNvPr>
          <p:cNvSpPr txBox="1">
            <a:spLocks noChangeArrowheads="1"/>
          </p:cNvSpPr>
          <p:nvPr/>
        </p:nvSpPr>
        <p:spPr bwMode="auto">
          <a:xfrm>
            <a:off x="251520" y="1341929"/>
            <a:ext cx="7344816" cy="430887"/>
          </a:xfrm>
          <a:prstGeom prst="rect">
            <a:avLst/>
          </a:prstGeom>
          <a:noFill/>
          <a:ln w="12700" cap="sq">
            <a:noFill/>
            <a:miter lim="800000"/>
            <a:headEnd/>
            <a:tailEnd/>
          </a:ln>
        </p:spPr>
        <p:txBody>
          <a:bodyPr wrap="square" tIns="0" bIns="0">
            <a:spAutoFit/>
          </a:bodyPr>
          <a:lstStyle/>
          <a:p>
            <a:pPr>
              <a:defRPr/>
            </a:pP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1.</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 物质的量分数 </a:t>
            </a:r>
            <a:r>
              <a:rPr lang="en-US" altLang="zh-CN" b="1" i="1" dirty="0" err="1">
                <a:solidFill>
                  <a:srgbClr val="FF0000"/>
                </a:solidFill>
                <a:latin typeface="Times New Roman" panose="02020603050405020304" pitchFamily="18" charset="0"/>
                <a:ea typeface="仿宋" pitchFamily="49" charset="-122"/>
                <a:cs typeface="Times New Roman" panose="02020603050405020304" pitchFamily="18" charset="0"/>
              </a:rPr>
              <a:t>x</a:t>
            </a:r>
            <a:r>
              <a:rPr lang="en-US" altLang="zh-CN" b="1" baseline="-25000" dirty="0" err="1">
                <a:solidFill>
                  <a:srgbClr val="FF0000"/>
                </a:solidFill>
                <a:latin typeface="Times New Roman" panose="02020603050405020304" pitchFamily="18" charset="0"/>
                <a:ea typeface="仿宋" pitchFamily="49" charset="-122"/>
                <a:cs typeface="Times New Roman" panose="02020603050405020304" pitchFamily="18" charset="0"/>
              </a:rPr>
              <a:t>B</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 (mole fraction)</a:t>
            </a:r>
            <a:endPar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endParaRPr>
          </a:p>
        </p:txBody>
      </p:sp>
    </p:spTree>
  </p:cSld>
  <p:clrMapOvr>
    <a:masterClrMapping/>
  </p:clrMapOvr>
  <p:transition advClick="0"/>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4.4.3.7  </a:t>
            </a:r>
            <a:r>
              <a:rPr lang="zh-CN" altLang="en-US" sz="3200" dirty="0"/>
              <a:t>缓冲溶液的应用</a:t>
            </a:r>
            <a:endParaRPr lang="en-US" altLang="zh-CN" sz="3200" dirty="0"/>
          </a:p>
        </p:txBody>
      </p:sp>
      <p:sp>
        <p:nvSpPr>
          <p:cNvPr id="108548" name="Rectangle 3"/>
          <p:cNvSpPr>
            <a:spLocks noGrp="1" noChangeArrowheads="1"/>
          </p:cNvSpPr>
          <p:nvPr>
            <p:ph idx="1"/>
          </p:nvPr>
        </p:nvSpPr>
        <p:spPr>
          <a:xfrm>
            <a:off x="251520" y="980728"/>
            <a:ext cx="8640960" cy="4824536"/>
          </a:xfrm>
        </p:spPr>
        <p:txBody>
          <a:bodyPr/>
          <a:lstStyle/>
          <a:p>
            <a:pPr algn="just" eaLnBrk="1" hangingPunct="1">
              <a:lnSpc>
                <a:spcPct val="125000"/>
              </a:lnSpc>
              <a:spcBef>
                <a:spcPts val="600"/>
              </a:spcBef>
              <a:buClr>
                <a:srgbClr val="0000FF"/>
              </a:buClr>
              <a:defRPr/>
            </a:pPr>
            <a:r>
              <a:rPr lang="zh-CN" altLang="en-US" dirty="0">
                <a:solidFill>
                  <a:srgbClr val="0000FF"/>
                </a:solidFill>
                <a:effectLst/>
                <a:latin typeface="+mj-ea"/>
                <a:ea typeface="+mj-ea"/>
                <a:cs typeface="Times New Roman" panose="02020603050405020304" pitchFamily="18" charset="0"/>
              </a:rPr>
              <a:t>半导体工业</a:t>
            </a:r>
            <a:endParaRPr lang="en-US" altLang="zh-CN" dirty="0">
              <a:solidFill>
                <a:srgbClr val="0000FF"/>
              </a:solidFill>
              <a:effectLst/>
              <a:latin typeface="+mj-ea"/>
              <a:ea typeface="+mj-ea"/>
              <a:cs typeface="Times New Roman" panose="02020603050405020304" pitchFamily="18" charset="0"/>
            </a:endParaRPr>
          </a:p>
          <a:p>
            <a:pPr marL="0" indent="0" algn="just" eaLnBrk="1" hangingPunct="1">
              <a:lnSpc>
                <a:spcPct val="125000"/>
              </a:lnSpc>
              <a:spcBef>
                <a:spcPts val="600"/>
              </a:spcBef>
              <a:buClrTx/>
              <a:buSzTx/>
              <a:buFontTx/>
              <a:buNone/>
              <a:defRPr/>
            </a:pPr>
            <a:r>
              <a:rPr lang="zh-CN" altLang="en-US" dirty="0">
                <a:effectLst/>
                <a:latin typeface="Times New Roman" panose="02020603050405020304" pitchFamily="18" charset="0"/>
                <a:cs typeface="Times New Roman" panose="02020603050405020304" pitchFamily="18" charset="0"/>
              </a:rPr>
              <a:t>在半导体器件生产中需要用</a:t>
            </a:r>
            <a:r>
              <a:rPr lang="en-US" altLang="zh-CN" dirty="0">
                <a:effectLst/>
                <a:latin typeface="Times New Roman" panose="02020603050405020304" pitchFamily="18" charset="0"/>
                <a:cs typeface="Times New Roman" panose="02020603050405020304" pitchFamily="18" charset="0"/>
              </a:rPr>
              <a:t>HF</a:t>
            </a:r>
            <a:r>
              <a:rPr lang="zh-CN" altLang="en-US" dirty="0">
                <a:effectLst/>
                <a:latin typeface="Times New Roman" panose="02020603050405020304" pitchFamily="18" charset="0"/>
                <a:cs typeface="Times New Roman" panose="02020603050405020304" pitchFamily="18" charset="0"/>
              </a:rPr>
              <a:t>酸除去硅片表面未用胶膜保护的那部分氧化膜</a:t>
            </a:r>
            <a:r>
              <a:rPr lang="en-US" altLang="zh-CN" dirty="0">
                <a:effectLst/>
                <a:latin typeface="Times New Roman" panose="02020603050405020304" pitchFamily="18" charset="0"/>
                <a:cs typeface="Times New Roman" panose="02020603050405020304" pitchFamily="18" charset="0"/>
              </a:rPr>
              <a:t>SiO</a:t>
            </a:r>
            <a:r>
              <a:rPr lang="en-US" altLang="zh-CN" baseline="-25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a:t>
            </a:r>
          </a:p>
          <a:p>
            <a:pPr algn="just" eaLnBrk="1" hangingPunct="1">
              <a:lnSpc>
                <a:spcPct val="125000"/>
              </a:lnSpc>
              <a:spcBef>
                <a:spcPts val="600"/>
              </a:spcBef>
              <a:buClrTx/>
              <a:buSzTx/>
              <a:buFontTx/>
              <a:buNone/>
              <a:defRPr/>
            </a:pPr>
            <a:r>
              <a:rPr lang="zh-CN" altLang="en-US" dirty="0">
                <a:effectLst/>
                <a:latin typeface="Times New Roman" panose="02020603050405020304" pitchFamily="18" charset="0"/>
                <a:cs typeface="Times New Roman" panose="02020603050405020304" pitchFamily="18" charset="0"/>
              </a:rPr>
              <a:t>                           </a:t>
            </a:r>
            <a:r>
              <a:rPr lang="en-US" altLang="zh-CN" dirty="0">
                <a:solidFill>
                  <a:srgbClr val="FF0000"/>
                </a:solidFill>
                <a:effectLst/>
                <a:latin typeface="Times New Roman" panose="02020603050405020304" pitchFamily="18" charset="0"/>
                <a:cs typeface="Times New Roman" panose="02020603050405020304" pitchFamily="18" charset="0"/>
              </a:rPr>
              <a:t>SiO</a:t>
            </a:r>
            <a:r>
              <a:rPr lang="en-US" altLang="zh-CN" baseline="-25000" dirty="0">
                <a:solidFill>
                  <a:srgbClr val="FF0000"/>
                </a:solidFill>
                <a:effectLst/>
                <a:latin typeface="Times New Roman" panose="02020603050405020304" pitchFamily="18" charset="0"/>
                <a:cs typeface="Times New Roman" panose="02020603050405020304" pitchFamily="18" charset="0"/>
              </a:rPr>
              <a:t>2</a:t>
            </a:r>
            <a:r>
              <a:rPr lang="en-US" altLang="zh-CN" dirty="0">
                <a:solidFill>
                  <a:srgbClr val="FF0000"/>
                </a:solidFill>
                <a:effectLst/>
                <a:latin typeface="Times New Roman" panose="02020603050405020304" pitchFamily="18" charset="0"/>
                <a:cs typeface="Times New Roman" panose="02020603050405020304" pitchFamily="18" charset="0"/>
              </a:rPr>
              <a:t> + 6HF = H</a:t>
            </a:r>
            <a:r>
              <a:rPr lang="en-US" altLang="zh-CN" baseline="-25000" dirty="0">
                <a:solidFill>
                  <a:srgbClr val="FF0000"/>
                </a:solidFill>
                <a:effectLst/>
                <a:latin typeface="Times New Roman" panose="02020603050405020304" pitchFamily="18" charset="0"/>
                <a:cs typeface="Times New Roman" panose="02020603050405020304" pitchFamily="18" charset="0"/>
              </a:rPr>
              <a:t>2</a:t>
            </a:r>
            <a:r>
              <a:rPr lang="en-US" altLang="zh-CN" dirty="0">
                <a:solidFill>
                  <a:srgbClr val="FF0000"/>
                </a:solidFill>
                <a:effectLst/>
                <a:latin typeface="Times New Roman" panose="02020603050405020304" pitchFamily="18" charset="0"/>
                <a:cs typeface="Times New Roman" panose="02020603050405020304" pitchFamily="18" charset="0"/>
              </a:rPr>
              <a:t>[SiF</a:t>
            </a:r>
            <a:r>
              <a:rPr lang="en-US" altLang="zh-CN" baseline="-25000" dirty="0">
                <a:solidFill>
                  <a:srgbClr val="FF0000"/>
                </a:solidFill>
                <a:effectLst/>
                <a:latin typeface="Times New Roman" panose="02020603050405020304" pitchFamily="18" charset="0"/>
                <a:cs typeface="Times New Roman" panose="02020603050405020304" pitchFamily="18" charset="0"/>
              </a:rPr>
              <a:t>6</a:t>
            </a:r>
            <a:r>
              <a:rPr lang="en-US" altLang="zh-CN" dirty="0">
                <a:solidFill>
                  <a:srgbClr val="FF0000"/>
                </a:solidFill>
                <a:effectLst/>
                <a:latin typeface="Times New Roman" panose="02020603050405020304" pitchFamily="18" charset="0"/>
                <a:cs typeface="Times New Roman" panose="02020603050405020304" pitchFamily="18" charset="0"/>
              </a:rPr>
              <a:t>] + 2H</a:t>
            </a:r>
            <a:r>
              <a:rPr lang="en-US" altLang="zh-CN" baseline="-25000" dirty="0">
                <a:solidFill>
                  <a:srgbClr val="FF0000"/>
                </a:solidFill>
                <a:effectLst/>
                <a:latin typeface="Times New Roman" panose="02020603050405020304" pitchFamily="18" charset="0"/>
                <a:cs typeface="Times New Roman" panose="02020603050405020304" pitchFamily="18" charset="0"/>
              </a:rPr>
              <a:t>2</a:t>
            </a:r>
            <a:r>
              <a:rPr lang="en-US" altLang="zh-CN" dirty="0">
                <a:solidFill>
                  <a:srgbClr val="FF0000"/>
                </a:solidFill>
                <a:effectLst/>
                <a:latin typeface="Times New Roman" panose="02020603050405020304" pitchFamily="18" charset="0"/>
                <a:cs typeface="Times New Roman" panose="02020603050405020304" pitchFamily="18" charset="0"/>
              </a:rPr>
              <a:t>O</a:t>
            </a:r>
          </a:p>
          <a:p>
            <a:pPr marL="0" indent="0" algn="just" eaLnBrk="1" hangingPunct="1">
              <a:lnSpc>
                <a:spcPct val="125000"/>
              </a:lnSpc>
              <a:spcBef>
                <a:spcPts val="600"/>
              </a:spcBef>
              <a:buClrTx/>
              <a:buSzTx/>
              <a:buFont typeface="Wingdings" pitchFamily="2" charset="2"/>
              <a:buNone/>
              <a:defRPr/>
            </a:pPr>
            <a:r>
              <a:rPr lang="en-US" altLang="zh-CN" dirty="0">
                <a:effectLst/>
                <a:latin typeface="Times New Roman" panose="02020603050405020304" pitchFamily="18" charset="0"/>
                <a:cs typeface="Times New Roman" panose="02020603050405020304" pitchFamily="18" charset="0"/>
              </a:rPr>
              <a:t>HF↑</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浓度太大，腐蚀性强，操作条件难以控制。时间↑，</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，操作条件不稳定。所以常用</a:t>
            </a:r>
            <a:r>
              <a:rPr lang="en-US" altLang="zh-CN" dirty="0">
                <a:solidFill>
                  <a:srgbClr val="FF0000"/>
                </a:solidFill>
                <a:effectLst/>
                <a:latin typeface="Times New Roman" panose="02020603050405020304" pitchFamily="18" charset="0"/>
                <a:cs typeface="Times New Roman" panose="02020603050405020304" pitchFamily="18" charset="0"/>
              </a:rPr>
              <a:t>HF-NH</a:t>
            </a:r>
            <a:r>
              <a:rPr lang="en-US" altLang="zh-CN" baseline="-25000" dirty="0">
                <a:solidFill>
                  <a:srgbClr val="FF0000"/>
                </a:solidFill>
                <a:effectLst/>
                <a:latin typeface="Times New Roman" panose="02020603050405020304" pitchFamily="18" charset="0"/>
                <a:cs typeface="Times New Roman" panose="02020603050405020304" pitchFamily="18" charset="0"/>
              </a:rPr>
              <a:t>4</a:t>
            </a:r>
            <a:r>
              <a:rPr lang="en-US" altLang="zh-CN" dirty="0">
                <a:solidFill>
                  <a:srgbClr val="FF0000"/>
                </a:solidFill>
                <a:effectLst/>
                <a:latin typeface="Times New Roman" panose="02020603050405020304" pitchFamily="18" charset="0"/>
                <a:cs typeface="Times New Roman" panose="02020603050405020304" pitchFamily="18" charset="0"/>
              </a:rPr>
              <a:t>F</a:t>
            </a:r>
            <a:r>
              <a:rPr lang="zh-CN" altLang="en-US" dirty="0">
                <a:effectLst/>
                <a:latin typeface="Times New Roman" panose="02020603050405020304" pitchFamily="18" charset="0"/>
                <a:cs typeface="Times New Roman" panose="02020603050405020304" pitchFamily="18" charset="0"/>
              </a:rPr>
              <a:t>缓冲体系来腐蚀</a:t>
            </a:r>
            <a:r>
              <a:rPr lang="en-US" altLang="zh-CN" dirty="0">
                <a:effectLst/>
                <a:latin typeface="Times New Roman" panose="02020603050405020304" pitchFamily="18" charset="0"/>
                <a:cs typeface="Times New Roman" panose="02020603050405020304" pitchFamily="18" charset="0"/>
              </a:rPr>
              <a:t>SiO</a:t>
            </a:r>
            <a:r>
              <a:rPr lang="en-US" altLang="zh-CN" baseline="-25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buClrTx/>
              <a:buSzTx/>
              <a:buFontTx/>
              <a:buNone/>
              <a:defRPr/>
            </a:pP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HF + NH</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F       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 F</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 NH</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defRPr/>
            </a:pPr>
            <a:endParaRPr lang="en-US" altLang="zh-CN" dirty="0">
              <a:effectLst/>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1A00537-6BC1-4EB8-B8FB-759578B9C482}"/>
              </a:ext>
            </a:extLst>
          </p:cNvPr>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4485100" y="5184000"/>
            <a:ext cx="590956" cy="296224"/>
          </a:xfrm>
          <a:prstGeom prst="rect">
            <a:avLst/>
          </a:prstGeom>
        </p:spPr>
      </p:pic>
    </p:spTree>
  </p:cSld>
  <p:clrMapOvr>
    <a:masterClrMapping/>
  </p:clrMapOvr>
  <p:transition advClick="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type="body" idx="4294967295"/>
          </p:nvPr>
        </p:nvSpPr>
        <p:spPr>
          <a:xfrm>
            <a:off x="251520" y="980728"/>
            <a:ext cx="8640960" cy="5400600"/>
          </a:xfrm>
        </p:spPr>
        <p:txBody>
          <a:bodyPr/>
          <a:lstStyle/>
          <a:p>
            <a:pPr algn="just" eaLnBrk="1" hangingPunct="1">
              <a:lnSpc>
                <a:spcPct val="125000"/>
              </a:lnSpc>
              <a:spcBef>
                <a:spcPts val="600"/>
              </a:spcBef>
              <a:buClrTx/>
              <a:buSzTx/>
              <a:defRPr/>
            </a:pPr>
            <a:r>
              <a:rPr lang="zh-CN" altLang="en-US" dirty="0">
                <a:solidFill>
                  <a:srgbClr val="0000FF"/>
                </a:solidFill>
                <a:effectLst/>
                <a:latin typeface="+mj-ea"/>
                <a:ea typeface="+mj-ea"/>
                <a:cs typeface="Times New Roman" panose="02020603050405020304" pitchFamily="18" charset="0"/>
              </a:rPr>
              <a:t>土壤液体缓冲系统</a:t>
            </a:r>
            <a:endParaRPr lang="en-US" altLang="zh-CN" dirty="0">
              <a:solidFill>
                <a:srgbClr val="0000FF"/>
              </a:solidFill>
              <a:effectLst/>
              <a:latin typeface="+mj-ea"/>
              <a:ea typeface="+mj-ea"/>
              <a:cs typeface="Times New Roman" panose="02020603050405020304" pitchFamily="18" charset="0"/>
            </a:endParaRPr>
          </a:p>
          <a:p>
            <a:pPr marL="0" indent="0" algn="just" eaLnBrk="1" hangingPunct="1">
              <a:lnSpc>
                <a:spcPct val="125000"/>
              </a:lnSpc>
              <a:spcBef>
                <a:spcPts val="600"/>
              </a:spcBef>
              <a:buClrTx/>
              <a:buSzTx/>
              <a:buFontTx/>
              <a:buNone/>
              <a:defRPr/>
            </a:pPr>
            <a:r>
              <a:rPr lang="zh-CN" altLang="en-US" dirty="0">
                <a:effectLst/>
                <a:latin typeface="Times New Roman" panose="02020603050405020304" pitchFamily="18" charset="0"/>
                <a:cs typeface="Times New Roman" panose="02020603050405020304" pitchFamily="18" charset="0"/>
              </a:rPr>
              <a:t>土壤具有维持一定</a:t>
            </a:r>
            <a:r>
              <a:rPr lang="en-US" altLang="zh-CN" dirty="0">
                <a:effectLst/>
                <a:latin typeface="Times New Roman" panose="02020603050405020304" pitchFamily="18" charset="0"/>
                <a:cs typeface="Times New Roman" panose="02020603050405020304" pitchFamily="18" charset="0"/>
              </a:rPr>
              <a:t>pH</a:t>
            </a:r>
            <a:r>
              <a:rPr lang="zh-CN" altLang="en-US" dirty="0">
                <a:effectLst/>
                <a:latin typeface="Times New Roman" panose="02020603050405020304" pitchFamily="18" charset="0"/>
                <a:cs typeface="Times New Roman" panose="02020603050405020304" pitchFamily="18" charset="0"/>
              </a:rPr>
              <a:t>值的能力，是保证植物正常生长的条件。</a:t>
            </a:r>
          </a:p>
          <a:p>
            <a:pPr algn="just" eaLnBrk="1" hangingPunct="1">
              <a:lnSpc>
                <a:spcPct val="125000"/>
              </a:lnSpc>
              <a:spcBef>
                <a:spcPts val="600"/>
              </a:spcBef>
              <a:buClrTx/>
              <a:buSzTx/>
              <a:buFontTx/>
              <a:buNone/>
              <a:defRPr/>
            </a:pPr>
            <a:r>
              <a:rPr lang="en-US" altLang="zh-CN" dirty="0">
                <a:effectLst/>
                <a:latin typeface="Times New Roman" panose="02020603050405020304" pitchFamily="18" charset="0"/>
                <a:cs typeface="Times New Roman" panose="02020603050405020304" pitchFamily="18" charset="0"/>
              </a:rPr>
              <a:t>             H</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CO</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 + NaHCO</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       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 HCO</a:t>
            </a:r>
            <a:r>
              <a:rPr lang="en-US" altLang="zh-CN" baseline="-25000" dirty="0">
                <a:effectLst/>
                <a:latin typeface="Times New Roman" panose="02020603050405020304" pitchFamily="18" charset="0"/>
                <a:cs typeface="Times New Roman" panose="02020603050405020304" pitchFamily="18" charset="0"/>
              </a:rPr>
              <a:t>3</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 Na</a:t>
            </a:r>
            <a:r>
              <a:rPr lang="en-US" altLang="zh-CN" baseline="30000" dirty="0">
                <a:effectLst/>
                <a:latin typeface="Times New Roman" panose="02020603050405020304" pitchFamily="18" charset="0"/>
                <a:cs typeface="Times New Roman" panose="02020603050405020304" pitchFamily="18" charset="0"/>
              </a:rPr>
              <a:t>+</a:t>
            </a:r>
          </a:p>
          <a:p>
            <a:pPr algn="just" eaLnBrk="1" hangingPunct="1">
              <a:lnSpc>
                <a:spcPct val="125000"/>
              </a:lnSpc>
              <a:spcBef>
                <a:spcPts val="600"/>
              </a:spcBef>
              <a:buClrTx/>
              <a:buSzTx/>
              <a:buFontTx/>
              <a:buNone/>
              <a:defRPr/>
            </a:pPr>
            <a:r>
              <a:rPr lang="en-US" altLang="zh-CN" dirty="0">
                <a:effectLst/>
                <a:latin typeface="Times New Roman" panose="02020603050405020304" pitchFamily="18" charset="0"/>
                <a:cs typeface="Times New Roman" panose="02020603050405020304" pitchFamily="18" charset="0"/>
              </a:rPr>
              <a:t>             NaH</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PO</a:t>
            </a:r>
            <a:r>
              <a:rPr lang="en-US" altLang="zh-CN" baseline="-25000" dirty="0">
                <a:effectLst/>
                <a:latin typeface="Times New Roman" panose="02020603050405020304" pitchFamily="18" charset="0"/>
                <a:cs typeface="Times New Roman" panose="02020603050405020304" pitchFamily="18" charset="0"/>
              </a:rPr>
              <a:t>4 </a:t>
            </a:r>
            <a:r>
              <a:rPr lang="en-US" altLang="zh-CN" dirty="0">
                <a:effectLst/>
                <a:latin typeface="Times New Roman" panose="02020603050405020304" pitchFamily="18" charset="0"/>
                <a:cs typeface="Times New Roman" panose="02020603050405020304" pitchFamily="18" charset="0"/>
              </a:rPr>
              <a:t>+ Na</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HPO</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       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 HPO</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 Na</a:t>
            </a:r>
            <a:r>
              <a:rPr lang="en-US" altLang="zh-CN" baseline="30000" dirty="0">
                <a:effectLst/>
                <a:latin typeface="Times New Roman" panose="02020603050405020304" pitchFamily="18" charset="0"/>
                <a:cs typeface="Times New Roman" panose="02020603050405020304" pitchFamily="18" charset="0"/>
              </a:rPr>
              <a:t>+</a:t>
            </a:r>
          </a:p>
          <a:p>
            <a:pPr algn="just" eaLnBrk="1" hangingPunct="1">
              <a:lnSpc>
                <a:spcPct val="125000"/>
              </a:lnSpc>
              <a:spcBef>
                <a:spcPts val="1200"/>
              </a:spcBef>
              <a:buClrTx/>
              <a:buSzTx/>
              <a:defRPr/>
            </a:pPr>
            <a:r>
              <a:rPr lang="zh-CN" altLang="en-US" dirty="0">
                <a:solidFill>
                  <a:srgbClr val="0000FF"/>
                </a:solidFill>
                <a:effectLst/>
                <a:latin typeface="+mj-ea"/>
                <a:ea typeface="+mj-ea"/>
                <a:cs typeface="Times New Roman" panose="02020603050405020304" pitchFamily="18" charset="0"/>
              </a:rPr>
              <a:t>分析化学中的应用</a:t>
            </a:r>
            <a:endParaRPr lang="en-US" altLang="zh-CN" dirty="0">
              <a:solidFill>
                <a:srgbClr val="0000FF"/>
              </a:solidFill>
              <a:effectLst/>
              <a:latin typeface="+mj-ea"/>
              <a:ea typeface="+mj-ea"/>
              <a:cs typeface="Times New Roman" panose="02020603050405020304" pitchFamily="18" charset="0"/>
            </a:endParaRPr>
          </a:p>
          <a:p>
            <a:pPr marL="0" indent="0" algn="just" eaLnBrk="1" hangingPunct="1">
              <a:lnSpc>
                <a:spcPct val="125000"/>
              </a:lnSpc>
              <a:spcBef>
                <a:spcPts val="600"/>
              </a:spcBef>
              <a:buClrTx/>
              <a:buSzTx/>
              <a:buFontTx/>
              <a:buNone/>
              <a:defRPr/>
            </a:pPr>
            <a:r>
              <a:rPr lang="zh-CN" altLang="en-US" dirty="0">
                <a:effectLst/>
                <a:latin typeface="Times New Roman" panose="02020603050405020304" pitchFamily="18" charset="0"/>
                <a:cs typeface="Times New Roman" panose="02020603050405020304" pitchFamily="18" charset="0"/>
              </a:rPr>
              <a:t>如测定溶液中的金属离子含量，常采用配位滴定，一般需缓冲溶液维持</a:t>
            </a:r>
            <a:r>
              <a:rPr lang="en-US" altLang="zh-CN" dirty="0">
                <a:effectLst/>
                <a:latin typeface="Times New Roman" panose="02020603050405020304" pitchFamily="18" charset="0"/>
                <a:cs typeface="Times New Roman" panose="02020603050405020304" pitchFamily="18" charset="0"/>
              </a:rPr>
              <a:t>pH</a:t>
            </a:r>
            <a:r>
              <a:rPr lang="zh-CN" altLang="en-US" dirty="0">
                <a:effectLst/>
                <a:latin typeface="Times New Roman" panose="02020603050405020304" pitchFamily="18" charset="0"/>
                <a:cs typeface="Times New Roman" panose="02020603050405020304" pitchFamily="18" charset="0"/>
              </a:rPr>
              <a:t>值变化不大。</a:t>
            </a:r>
            <a:r>
              <a:rPr lang="en-US" altLang="zh-CN" dirty="0">
                <a:effectLst/>
                <a:latin typeface="Times New Roman" panose="02020603050405020304" pitchFamily="18" charset="0"/>
                <a:cs typeface="Times New Roman" panose="02020603050405020304" pitchFamily="18" charset="0"/>
              </a:rPr>
              <a:t>pH</a:t>
            </a:r>
            <a:r>
              <a:rPr lang="zh-CN" altLang="en-US" dirty="0">
                <a:effectLst/>
                <a:latin typeface="Times New Roman" panose="02020603050405020304" pitchFamily="18" charset="0"/>
                <a:cs typeface="Times New Roman" panose="02020603050405020304" pitchFamily="18" charset="0"/>
              </a:rPr>
              <a:t>测量中用标准缓冲溶液校准。</a:t>
            </a:r>
          </a:p>
        </p:txBody>
      </p:sp>
      <p:sp>
        <p:nvSpPr>
          <p:cNvPr id="163842" name="Line 5"/>
          <p:cNvSpPr>
            <a:spLocks noChangeShapeType="1"/>
          </p:cNvSpPr>
          <p:nvPr/>
        </p:nvSpPr>
        <p:spPr bwMode="auto">
          <a:xfrm>
            <a:off x="4355976" y="2996729"/>
            <a:ext cx="457200"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163843" name="Line 6"/>
          <p:cNvSpPr>
            <a:spLocks noChangeShapeType="1"/>
          </p:cNvSpPr>
          <p:nvPr/>
        </p:nvSpPr>
        <p:spPr bwMode="auto">
          <a:xfrm flipH="1">
            <a:off x="4355976" y="3149129"/>
            <a:ext cx="457200"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163844" name="Line 7"/>
          <p:cNvSpPr>
            <a:spLocks noChangeShapeType="1"/>
          </p:cNvSpPr>
          <p:nvPr/>
        </p:nvSpPr>
        <p:spPr bwMode="auto">
          <a:xfrm>
            <a:off x="4787776" y="3572992"/>
            <a:ext cx="457200"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163845" name="Line 8"/>
          <p:cNvSpPr>
            <a:spLocks noChangeShapeType="1"/>
          </p:cNvSpPr>
          <p:nvPr/>
        </p:nvSpPr>
        <p:spPr bwMode="auto">
          <a:xfrm flipH="1">
            <a:off x="4787776" y="3725392"/>
            <a:ext cx="457200"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163846"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4.4.3.7  </a:t>
            </a:r>
            <a:r>
              <a:rPr lang="zh-CN" altLang="en-US" dirty="0"/>
              <a:t>缓冲溶液的应用</a:t>
            </a:r>
            <a:endParaRPr lang="en-US" altLang="zh-C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026"/>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4.5  </a:t>
            </a:r>
            <a:r>
              <a:rPr lang="zh-CN" altLang="en-US" sz="3200" dirty="0"/>
              <a:t>配离子的解离平衡</a:t>
            </a:r>
          </a:p>
        </p:txBody>
      </p:sp>
      <p:sp>
        <p:nvSpPr>
          <p:cNvPr id="111620" name="Rectangle 1027"/>
          <p:cNvSpPr>
            <a:spLocks noGrp="1" noChangeArrowheads="1"/>
          </p:cNvSpPr>
          <p:nvPr>
            <p:ph idx="1"/>
          </p:nvPr>
        </p:nvSpPr>
        <p:spPr>
          <a:xfrm>
            <a:off x="250825" y="980728"/>
            <a:ext cx="8642350" cy="4752305"/>
          </a:xfrm>
        </p:spPr>
        <p:txBody>
          <a:bodyPr/>
          <a:lstStyle/>
          <a:p>
            <a:pPr marL="0" indent="0" algn="just" eaLnBrk="1" hangingPunct="1">
              <a:lnSpc>
                <a:spcPct val="125000"/>
              </a:lnSpc>
              <a:spcBef>
                <a:spcPts val="600"/>
              </a:spcBef>
              <a:buNone/>
              <a:defRPr/>
            </a:pPr>
            <a:r>
              <a:rPr lang="zh-CN" altLang="en-US" sz="3200" dirty="0">
                <a:solidFill>
                  <a:srgbClr val="FF0000"/>
                </a:solidFill>
                <a:effectLst/>
                <a:latin typeface="+mj-ea"/>
                <a:ea typeface="+mj-ea"/>
                <a:cs typeface="Times New Roman" panose="02020603050405020304" pitchFamily="18" charset="0"/>
              </a:rPr>
              <a:t>配离子与配合物</a:t>
            </a:r>
            <a:endParaRPr lang="en-US" altLang="zh-CN" sz="3200" dirty="0">
              <a:solidFill>
                <a:srgbClr val="FF0000"/>
              </a:solidFill>
              <a:effectLst/>
              <a:latin typeface="+mj-ea"/>
              <a:ea typeface="+mj-ea"/>
              <a:cs typeface="Times New Roman" panose="02020603050405020304" pitchFamily="18" charset="0"/>
            </a:endParaRPr>
          </a:p>
          <a:p>
            <a:pPr algn="just"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由一个简单正离子(称</a:t>
            </a:r>
            <a:r>
              <a:rPr lang="zh-CN" altLang="en-US" dirty="0">
                <a:solidFill>
                  <a:srgbClr val="0000FF"/>
                </a:solidFill>
                <a:effectLst/>
                <a:latin typeface="Times New Roman" panose="02020603050405020304" pitchFamily="18" charset="0"/>
                <a:cs typeface="Times New Roman" panose="02020603050405020304" pitchFamily="18" charset="0"/>
              </a:rPr>
              <a:t>中心离子</a:t>
            </a:r>
            <a:r>
              <a:rPr lang="zh-CN" altLang="en-US" dirty="0">
                <a:effectLst/>
                <a:latin typeface="Times New Roman" panose="02020603050405020304" pitchFamily="18" charset="0"/>
                <a:cs typeface="Times New Roman" panose="02020603050405020304" pitchFamily="18" charset="0"/>
              </a:rPr>
              <a:t>)与几个中性分子或其他离子(</a:t>
            </a:r>
            <a:r>
              <a:rPr lang="zh-CN" altLang="en-US" dirty="0">
                <a:solidFill>
                  <a:srgbClr val="0000FF"/>
                </a:solidFill>
                <a:effectLst/>
                <a:latin typeface="Times New Roman" panose="02020603050405020304" pitchFamily="18" charset="0"/>
                <a:cs typeface="Times New Roman" panose="02020603050405020304" pitchFamily="18" charset="0"/>
              </a:rPr>
              <a:t>配位体</a:t>
            </a:r>
            <a:r>
              <a:rPr lang="zh-CN" altLang="en-US" dirty="0">
                <a:effectLst/>
                <a:latin typeface="Times New Roman" panose="02020603050405020304" pitchFamily="18" charset="0"/>
                <a:cs typeface="Times New Roman" panose="02020603050405020304" pitchFamily="18" charset="0"/>
              </a:rPr>
              <a:t>)结合而成的复杂离子叫</a:t>
            </a:r>
            <a:r>
              <a:rPr lang="zh-CN" altLang="en-US" dirty="0">
                <a:solidFill>
                  <a:srgbClr val="FF0000"/>
                </a:solidFill>
                <a:effectLst/>
                <a:latin typeface="+mj-ea"/>
                <a:ea typeface="+mj-ea"/>
                <a:cs typeface="Times New Roman" panose="02020603050405020304" pitchFamily="18" charset="0"/>
              </a:rPr>
              <a:t>配离子</a:t>
            </a:r>
            <a:r>
              <a:rPr lang="zh-CN" altLang="en-US" dirty="0">
                <a:effectLst/>
                <a:latin typeface="Times New Roman" panose="02020603050405020304" pitchFamily="18" charset="0"/>
                <a:cs typeface="Times New Roman" panose="02020603050405020304" pitchFamily="18" charset="0"/>
              </a:rPr>
              <a:t>，如</a:t>
            </a:r>
            <a:r>
              <a:rPr lang="en-US" altLang="zh-CN" dirty="0">
                <a:effectLst/>
                <a:latin typeface="Times New Roman" panose="02020603050405020304" pitchFamily="18" charset="0"/>
                <a:cs typeface="Times New Roman" panose="02020603050405020304" pitchFamily="18" charset="0"/>
              </a:rPr>
              <a:t>[Cu(NH</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a:t>
            </a:r>
            <a:r>
              <a:rPr lang="en-US" altLang="zh-CN" baseline="30000" dirty="0">
                <a:effectLst/>
                <a:latin typeface="Times New Roman" panose="02020603050405020304" pitchFamily="18" charset="0"/>
                <a:cs typeface="Times New Roman" panose="02020603050405020304" pitchFamily="18" charset="0"/>
              </a:rPr>
              <a:t>2+</a:t>
            </a:r>
            <a:endParaRPr lang="en-US" altLang="zh-CN" dirty="0">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含有配离子的化合物称为</a:t>
            </a:r>
            <a:r>
              <a:rPr lang="zh-CN" altLang="en-US" dirty="0">
                <a:solidFill>
                  <a:srgbClr val="FF0000"/>
                </a:solidFill>
                <a:effectLst/>
                <a:latin typeface="+mj-ea"/>
                <a:ea typeface="+mj-ea"/>
                <a:cs typeface="Times New Roman" panose="02020603050405020304" pitchFamily="18" charset="0"/>
              </a:rPr>
              <a:t>配合物</a:t>
            </a:r>
            <a:r>
              <a:rPr lang="zh-CN" altLang="en-US" dirty="0">
                <a:effectLst/>
                <a:latin typeface="Times New Roman" panose="02020603050405020304" pitchFamily="18" charset="0"/>
                <a:cs typeface="Times New Roman" panose="02020603050405020304" pitchFamily="18" charset="0"/>
              </a:rPr>
              <a:t>，如[</a:t>
            </a:r>
            <a:r>
              <a:rPr lang="en-US" altLang="zh-CN" dirty="0">
                <a:effectLst/>
                <a:latin typeface="Times New Roman" panose="02020603050405020304" pitchFamily="18" charset="0"/>
                <a:cs typeface="Times New Roman" panose="02020603050405020304" pitchFamily="18" charset="0"/>
              </a:rPr>
              <a:t>Cu(NH</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]SO</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配离子类似于弱电解质，是一类难解离的物质，在水溶液中只有少量解离，存在着解离平衡。如：</a:t>
            </a:r>
            <a:endParaRPr lang="en-US" altLang="zh-CN" dirty="0">
              <a:effectLst/>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600"/>
              </a:spcBef>
              <a:buClrTx/>
              <a:buNone/>
              <a:defRPr/>
            </a:pPr>
            <a:r>
              <a:rPr lang="en-US" altLang="zh-CN" dirty="0">
                <a:effectLst/>
                <a:latin typeface="Times New Roman" panose="02020603050405020304" pitchFamily="18" charset="0"/>
                <a:cs typeface="Times New Roman" panose="02020603050405020304" pitchFamily="18" charset="0"/>
              </a:rPr>
              <a:t>                        [Cu(NH</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        Cu</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 + 4NH</a:t>
            </a:r>
            <a:r>
              <a:rPr lang="en-US" altLang="zh-CN" baseline="-25000" dirty="0">
                <a:effectLst/>
                <a:latin typeface="Times New Roman" panose="02020603050405020304" pitchFamily="18" charset="0"/>
                <a:cs typeface="Times New Roman" panose="02020603050405020304" pitchFamily="18" charset="0"/>
              </a:rPr>
              <a:t>3</a:t>
            </a:r>
            <a:endParaRPr lang="zh-CN" altLang="en-US" baseline="30000" dirty="0">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buFontTx/>
              <a:buNone/>
              <a:defRPr/>
            </a:pPr>
            <a:endParaRPr lang="zh-CN" altLang="en-US" sz="3200" dirty="0">
              <a:effectLst/>
              <a:latin typeface="Times New Roman" panose="02020603050405020304" pitchFamily="18" charset="0"/>
              <a:cs typeface="Times New Roman" panose="02020603050405020304" pitchFamily="18" charset="0"/>
            </a:endParaRPr>
          </a:p>
        </p:txBody>
      </p:sp>
      <p:sp>
        <p:nvSpPr>
          <p:cNvPr id="5" name="Line 7">
            <a:extLst>
              <a:ext uri="{FF2B5EF4-FFF2-40B4-BE49-F238E27FC236}">
                <a16:creationId xmlns:a16="http://schemas.microsoft.com/office/drawing/2014/main" id="{18CEAEA4-B4E2-4BC4-BB24-E45528EF7C14}"/>
              </a:ext>
            </a:extLst>
          </p:cNvPr>
          <p:cNvSpPr>
            <a:spLocks noChangeShapeType="1"/>
          </p:cNvSpPr>
          <p:nvPr/>
        </p:nvSpPr>
        <p:spPr bwMode="auto">
          <a:xfrm>
            <a:off x="4546848" y="5300986"/>
            <a:ext cx="457200"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6" name="Line 8">
            <a:extLst>
              <a:ext uri="{FF2B5EF4-FFF2-40B4-BE49-F238E27FC236}">
                <a16:creationId xmlns:a16="http://schemas.microsoft.com/office/drawing/2014/main" id="{9726EEF7-9B9C-46DC-8E03-527745749625}"/>
              </a:ext>
            </a:extLst>
          </p:cNvPr>
          <p:cNvSpPr>
            <a:spLocks noChangeShapeType="1"/>
          </p:cNvSpPr>
          <p:nvPr/>
        </p:nvSpPr>
        <p:spPr bwMode="auto">
          <a:xfrm flipH="1">
            <a:off x="4546848" y="5453386"/>
            <a:ext cx="457200" cy="0"/>
          </a:xfrm>
          <a:prstGeom prst="line">
            <a:avLst/>
          </a:prstGeom>
          <a:noFill/>
          <a:ln w="9525">
            <a:solidFill>
              <a:schemeClr val="tx1"/>
            </a:solidFill>
            <a:round/>
            <a:headEnd/>
            <a:tailEnd type="triangle" w="med" len="med"/>
          </a:ln>
        </p:spPr>
        <p:txBody>
          <a:bodyPr>
            <a:spAutoFit/>
          </a:bodyPr>
          <a:lstStyle/>
          <a:p>
            <a:endParaRPr lang="zh-CN" altLang="en-US"/>
          </a:p>
        </p:txBody>
      </p:sp>
    </p:spTree>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059"/>
          <p:cNvSpPr>
            <a:spLocks noGrp="1" noChangeArrowheads="1"/>
          </p:cNvSpPr>
          <p:nvPr>
            <p:ph type="title"/>
          </p:nvPr>
        </p:nvSpPr>
        <p:spPr>
          <a:xfrm>
            <a:off x="251520" y="371128"/>
            <a:ext cx="5904805" cy="609600"/>
          </a:xfrm>
        </p:spPr>
        <p:txBody>
          <a:bodyPr/>
          <a:lstStyle/>
          <a:p>
            <a:pPr eaLnBrk="1" hangingPunct="1"/>
            <a:r>
              <a:rPr lang="en-US" altLang="zh-CN" sz="3200" dirty="0">
                <a:latin typeface="Arial" panose="020B0604020202020204" pitchFamily="34" charset="0"/>
                <a:cs typeface="Arial" panose="020B0604020202020204" pitchFamily="34" charset="0"/>
              </a:rPr>
              <a:t>4.5.1  </a:t>
            </a:r>
            <a:r>
              <a:rPr lang="zh-CN" altLang="en-US" sz="3200" dirty="0"/>
              <a:t>配位化合物的分类</a:t>
            </a:r>
          </a:p>
        </p:txBody>
      </p:sp>
      <p:sp>
        <p:nvSpPr>
          <p:cNvPr id="165890" name="Text Box 2051"/>
          <p:cNvSpPr txBox="1">
            <a:spLocks noChangeArrowheads="1"/>
          </p:cNvSpPr>
          <p:nvPr/>
        </p:nvSpPr>
        <p:spPr bwMode="auto">
          <a:xfrm>
            <a:off x="2649107" y="1916113"/>
            <a:ext cx="5904805" cy="461665"/>
          </a:xfrm>
          <a:prstGeom prst="rect">
            <a:avLst/>
          </a:prstGeom>
          <a:noFill/>
          <a:ln w="9525">
            <a:noFill/>
            <a:miter lim="800000"/>
            <a:headEnd/>
            <a:tailEnd/>
          </a:ln>
        </p:spPr>
        <p:txBody>
          <a:bodyPr wrap="square">
            <a:spAutoFit/>
          </a:bodyPr>
          <a:lstStyle/>
          <a:p>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正配离子：比如[</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Cu(NH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4</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2+</a:t>
            </a: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和</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[Ag(NH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65891" name="Text Box 2052"/>
          <p:cNvSpPr txBox="1">
            <a:spLocks noChangeArrowheads="1"/>
          </p:cNvSpPr>
          <p:nvPr/>
        </p:nvSpPr>
        <p:spPr bwMode="auto">
          <a:xfrm>
            <a:off x="2649107" y="2490788"/>
            <a:ext cx="5904805" cy="461962"/>
          </a:xfrm>
          <a:prstGeom prst="rect">
            <a:avLst/>
          </a:prstGeom>
          <a:noFill/>
          <a:ln w="9525">
            <a:noFill/>
            <a:miter lim="800000"/>
            <a:headEnd/>
            <a:tailEnd/>
          </a:ln>
        </p:spPr>
        <p:txBody>
          <a:bodyPr wrap="square">
            <a:spAutoFit/>
          </a:bodyPr>
          <a:lstStyle/>
          <a:p>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负配离子：比如[</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Fe(CN)</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6</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4-</a:t>
            </a: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和</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[PtCl</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6</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2-</a:t>
            </a:r>
          </a:p>
        </p:txBody>
      </p:sp>
      <p:sp>
        <p:nvSpPr>
          <p:cNvPr id="165892" name="Text Box 2053"/>
          <p:cNvSpPr txBox="1">
            <a:spLocks noChangeArrowheads="1"/>
          </p:cNvSpPr>
          <p:nvPr/>
        </p:nvSpPr>
        <p:spPr bwMode="auto">
          <a:xfrm>
            <a:off x="1282269" y="3860800"/>
            <a:ext cx="7726153" cy="461665"/>
          </a:xfrm>
          <a:prstGeom prst="rect">
            <a:avLst/>
          </a:prstGeom>
          <a:noFill/>
          <a:ln w="9525">
            <a:noFill/>
            <a:miter lim="800000"/>
            <a:headEnd/>
            <a:tailEnd/>
          </a:ln>
        </p:spPr>
        <p:txBody>
          <a:bodyPr wrap="square">
            <a:spAutoFit/>
          </a:bodyPr>
          <a:lstStyle/>
          <a:p>
            <a:r>
              <a:rPr kumimoji="0" lang="zh-CN" altLang="en-US"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配位分子</a:t>
            </a: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：比如[</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Ni(CO)</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4</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]、[Fe(CO)</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5</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和</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[Co(NH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Cl</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65893" name="Text Box 2054"/>
          <p:cNvSpPr txBox="1">
            <a:spLocks noChangeArrowheads="1"/>
          </p:cNvSpPr>
          <p:nvPr/>
        </p:nvSpPr>
        <p:spPr bwMode="auto">
          <a:xfrm>
            <a:off x="1309257" y="3284538"/>
            <a:ext cx="6353651" cy="461665"/>
          </a:xfrm>
          <a:prstGeom prst="rect">
            <a:avLst/>
          </a:prstGeom>
          <a:noFill/>
          <a:ln w="9525">
            <a:noFill/>
            <a:miter lim="800000"/>
            <a:headEnd/>
            <a:tailEnd/>
          </a:ln>
        </p:spPr>
        <p:txBody>
          <a:bodyPr wrap="square">
            <a:spAutoFit/>
          </a:bodyPr>
          <a:lstStyle/>
          <a:p>
            <a:r>
              <a:rPr kumimoji="0" lang="zh-CN" altLang="en-US"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配        盐</a:t>
            </a: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：比如[</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Cu(NH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4</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]SO</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4</a:t>
            </a:r>
          </a:p>
        </p:txBody>
      </p:sp>
      <p:sp>
        <p:nvSpPr>
          <p:cNvPr id="165894" name="AutoShape 2055"/>
          <p:cNvSpPr>
            <a:spLocks/>
          </p:cNvSpPr>
          <p:nvPr/>
        </p:nvSpPr>
        <p:spPr bwMode="auto">
          <a:xfrm>
            <a:off x="2411760" y="2132013"/>
            <a:ext cx="215900" cy="649287"/>
          </a:xfrm>
          <a:prstGeom prst="leftBrace">
            <a:avLst>
              <a:gd name="adj1" fmla="val 25061"/>
              <a:gd name="adj2" fmla="val 50000"/>
            </a:avLst>
          </a:prstGeom>
          <a:noFill/>
          <a:ln w="22225">
            <a:solidFill>
              <a:schemeClr val="tx1"/>
            </a:solidFill>
            <a:round/>
            <a:headEnd/>
            <a:tailEnd/>
          </a:ln>
        </p:spPr>
        <p:txBody>
          <a:bodyPr wrap="none" anchor="ctr"/>
          <a:lstStyle/>
          <a:p>
            <a:pPr eaLnBrk="0" hangingPunct="0"/>
            <a:endParaRPr lang="en-GB" altLang="zh-CN" sz="2400"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65895" name="Text Box 2056"/>
          <p:cNvSpPr txBox="1">
            <a:spLocks noChangeArrowheads="1"/>
          </p:cNvSpPr>
          <p:nvPr/>
        </p:nvSpPr>
        <p:spPr bwMode="auto">
          <a:xfrm>
            <a:off x="1282270" y="2205038"/>
            <a:ext cx="1098550" cy="457200"/>
          </a:xfrm>
          <a:prstGeom prst="rect">
            <a:avLst/>
          </a:prstGeom>
          <a:noFill/>
          <a:ln w="9525">
            <a:noFill/>
            <a:miter lim="800000"/>
            <a:headEnd/>
            <a:tailEnd/>
          </a:ln>
        </p:spPr>
        <p:txBody>
          <a:bodyPr wrap="none">
            <a:spAutoFit/>
          </a:bodyPr>
          <a:lstStyle/>
          <a:p>
            <a:r>
              <a:rPr kumimoji="0" lang="zh-CN" altLang="en-US"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配离子</a:t>
            </a:r>
          </a:p>
        </p:txBody>
      </p:sp>
      <p:sp>
        <p:nvSpPr>
          <p:cNvPr id="165896" name="AutoShape 2057"/>
          <p:cNvSpPr>
            <a:spLocks/>
          </p:cNvSpPr>
          <p:nvPr/>
        </p:nvSpPr>
        <p:spPr bwMode="auto">
          <a:xfrm>
            <a:off x="1043608" y="2420938"/>
            <a:ext cx="288925" cy="1655762"/>
          </a:xfrm>
          <a:prstGeom prst="leftBrace">
            <a:avLst>
              <a:gd name="adj1" fmla="val 47756"/>
              <a:gd name="adj2" fmla="val 50000"/>
            </a:avLst>
          </a:prstGeom>
          <a:noFill/>
          <a:ln w="22225">
            <a:solidFill>
              <a:srgbClr val="FF0000"/>
            </a:solidFill>
            <a:round/>
            <a:headEnd/>
            <a:tailEnd/>
          </a:ln>
        </p:spPr>
        <p:txBody>
          <a:bodyPr wrap="none" anchor="ctr"/>
          <a:lstStyle/>
          <a:p>
            <a:pPr eaLnBrk="0" hangingPunct="0"/>
            <a:endParaRPr lang="en-GB" altLang="zh-CN" sz="2400"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65897" name="Text Box 2058"/>
          <p:cNvSpPr txBox="1">
            <a:spLocks noChangeArrowheads="1"/>
          </p:cNvSpPr>
          <p:nvPr/>
        </p:nvSpPr>
        <p:spPr bwMode="auto">
          <a:xfrm>
            <a:off x="395536" y="1988840"/>
            <a:ext cx="615553" cy="2448222"/>
          </a:xfrm>
          <a:prstGeom prst="rect">
            <a:avLst/>
          </a:prstGeom>
          <a:noFill/>
          <a:ln w="9525">
            <a:noFill/>
            <a:miter lim="800000"/>
            <a:headEnd/>
            <a:tailEnd/>
          </a:ln>
        </p:spPr>
        <p:txBody>
          <a:bodyPr vert="eaVert" wrap="square">
            <a:spAutoFit/>
          </a:bodyPr>
          <a:lstStyle/>
          <a:p>
            <a:pPr algn="ctr"/>
            <a:r>
              <a:rPr kumimoji="0" lang="zh-CN" altLang="en-US" b="1" dirty="0">
                <a:solidFill>
                  <a:srgbClr val="FF0000"/>
                </a:solidFill>
                <a:latin typeface="+mj-ea"/>
                <a:ea typeface="+mj-ea"/>
                <a:cs typeface="Times New Roman" panose="02020603050405020304" pitchFamily="18" charset="0"/>
              </a:rPr>
              <a:t>配位化合物</a:t>
            </a:r>
          </a:p>
        </p:txBody>
      </p:sp>
    </p:spTree>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6"/>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4.5.2  </a:t>
            </a:r>
            <a:r>
              <a:rPr lang="zh-CN" altLang="en-US" sz="3200" dirty="0"/>
              <a:t>配位化合物的组成</a:t>
            </a:r>
          </a:p>
        </p:txBody>
      </p:sp>
      <p:sp>
        <p:nvSpPr>
          <p:cNvPr id="3" name="矩形 2">
            <a:extLst>
              <a:ext uri="{FF2B5EF4-FFF2-40B4-BE49-F238E27FC236}">
                <a16:creationId xmlns:a16="http://schemas.microsoft.com/office/drawing/2014/main" id="{679C99C9-0372-46DF-850A-58513936DF35}"/>
              </a:ext>
            </a:extLst>
          </p:cNvPr>
          <p:cNvSpPr/>
          <p:nvPr/>
        </p:nvSpPr>
        <p:spPr>
          <a:xfrm>
            <a:off x="251520" y="1023119"/>
            <a:ext cx="8496944" cy="523220"/>
          </a:xfrm>
          <a:prstGeom prst="rect">
            <a:avLst/>
          </a:prstGeom>
        </p:spPr>
        <p:txBody>
          <a:bodyPr wrap="square">
            <a:spAutoFit/>
          </a:bodyPr>
          <a:lstStyle/>
          <a:p>
            <a:r>
              <a:rPr kumimoji="0" lang="zh-CN" altLang="en-US" b="1" kern="0" dirty="0">
                <a:solidFill>
                  <a:prstClr val="black"/>
                </a:solidFill>
                <a:latin typeface="Times New Roman" panose="02020603050405020304" pitchFamily="18" charset="0"/>
                <a:ea typeface="华文仿宋" pitchFamily="2" charset="-122"/>
                <a:cs typeface="Times New Roman" panose="02020603050405020304" pitchFamily="18" charset="0"/>
              </a:rPr>
              <a:t>中性配合物如</a:t>
            </a:r>
            <a:r>
              <a:rPr kumimoji="0" lang="en-US" altLang="zh-CN" b="1" kern="0" dirty="0">
                <a:solidFill>
                  <a:prstClr val="black"/>
                </a:solidFill>
                <a:latin typeface="Times New Roman" panose="02020603050405020304" pitchFamily="18" charset="0"/>
                <a:ea typeface="华文仿宋" pitchFamily="2" charset="-122"/>
                <a:cs typeface="Times New Roman" panose="02020603050405020304" pitchFamily="18" charset="0"/>
              </a:rPr>
              <a:t>[CoCl</a:t>
            </a:r>
            <a:r>
              <a:rPr kumimoji="0" lang="en-US" altLang="zh-CN"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3</a:t>
            </a:r>
            <a:r>
              <a:rPr kumimoji="0" lang="en-US" altLang="zh-CN" b="1" kern="0" dirty="0">
                <a:solidFill>
                  <a:prstClr val="black"/>
                </a:solidFill>
                <a:latin typeface="Times New Roman" panose="02020603050405020304" pitchFamily="18" charset="0"/>
                <a:ea typeface="华文仿宋" pitchFamily="2" charset="-122"/>
                <a:cs typeface="Times New Roman" panose="02020603050405020304" pitchFamily="18" charset="0"/>
              </a:rPr>
              <a:t>(NH</a:t>
            </a:r>
            <a:r>
              <a:rPr kumimoji="0" lang="en-US" altLang="zh-CN"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3</a:t>
            </a:r>
            <a:r>
              <a:rPr kumimoji="0" lang="en-US" altLang="zh-CN" b="1" kern="0" dirty="0">
                <a:solidFill>
                  <a:prstClr val="black"/>
                </a:solidFill>
                <a:latin typeface="Times New Roman" panose="02020603050405020304" pitchFamily="18" charset="0"/>
                <a:ea typeface="华文仿宋" pitchFamily="2" charset="-122"/>
                <a:cs typeface="Times New Roman" panose="02020603050405020304" pitchFamily="18" charset="0"/>
              </a:rPr>
              <a:t>)</a:t>
            </a:r>
            <a:r>
              <a:rPr kumimoji="0" lang="en-US" altLang="zh-CN"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3</a:t>
            </a:r>
            <a:r>
              <a:rPr kumimoji="0" lang="en-US" altLang="zh-CN" b="1" kern="0" dirty="0">
                <a:solidFill>
                  <a:prstClr val="black"/>
                </a:solidFill>
                <a:latin typeface="Times New Roman" panose="02020603050405020304" pitchFamily="18" charset="0"/>
                <a:ea typeface="华文仿宋" pitchFamily="2" charset="-122"/>
                <a:cs typeface="Times New Roman" panose="02020603050405020304" pitchFamily="18" charset="0"/>
              </a:rPr>
              <a:t>]</a:t>
            </a:r>
            <a:r>
              <a:rPr kumimoji="0" lang="zh-CN" altLang="en-US" b="1" kern="0" dirty="0">
                <a:solidFill>
                  <a:prstClr val="black"/>
                </a:solidFill>
                <a:latin typeface="Times New Roman" panose="02020603050405020304" pitchFamily="18" charset="0"/>
                <a:ea typeface="华文仿宋" pitchFamily="2" charset="-122"/>
                <a:cs typeface="Times New Roman" panose="02020603050405020304" pitchFamily="18" charset="0"/>
              </a:rPr>
              <a:t>和</a:t>
            </a:r>
            <a:r>
              <a:rPr kumimoji="0" lang="en-US" altLang="zh-CN" b="1" kern="0" dirty="0">
                <a:solidFill>
                  <a:prstClr val="black"/>
                </a:solidFill>
                <a:latin typeface="Times New Roman" panose="02020603050405020304" pitchFamily="18" charset="0"/>
                <a:ea typeface="华文仿宋" pitchFamily="2" charset="-122"/>
                <a:cs typeface="Times New Roman" panose="02020603050405020304" pitchFamily="18" charset="0"/>
              </a:rPr>
              <a:t>[Ni(CO)</a:t>
            </a:r>
            <a:r>
              <a:rPr kumimoji="0" lang="en-US" altLang="zh-CN"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4</a:t>
            </a:r>
            <a:r>
              <a:rPr kumimoji="0" lang="en-US" altLang="zh-CN" b="1" kern="0" dirty="0">
                <a:solidFill>
                  <a:prstClr val="black"/>
                </a:solidFill>
                <a:latin typeface="Times New Roman" panose="02020603050405020304" pitchFamily="18" charset="0"/>
                <a:ea typeface="华文仿宋" pitchFamily="2" charset="-122"/>
                <a:cs typeface="Times New Roman" panose="02020603050405020304" pitchFamily="18" charset="0"/>
              </a:rPr>
              <a:t>]</a:t>
            </a:r>
            <a:r>
              <a:rPr kumimoji="0" lang="zh-CN" altLang="en-US" b="1" kern="0" dirty="0">
                <a:solidFill>
                  <a:prstClr val="black"/>
                </a:solidFill>
                <a:latin typeface="Times New Roman" panose="02020603050405020304" pitchFamily="18" charset="0"/>
                <a:ea typeface="华文仿宋" pitchFamily="2" charset="-122"/>
                <a:cs typeface="Times New Roman" panose="02020603050405020304" pitchFamily="18" charset="0"/>
              </a:rPr>
              <a:t>等没有外界：</a:t>
            </a:r>
            <a:endParaRPr lang="zh-CN" altLang="en-US" dirty="0"/>
          </a:p>
        </p:txBody>
      </p:sp>
      <p:sp>
        <p:nvSpPr>
          <p:cNvPr id="8" name="矩形 7">
            <a:extLst>
              <a:ext uri="{FF2B5EF4-FFF2-40B4-BE49-F238E27FC236}">
                <a16:creationId xmlns:a16="http://schemas.microsoft.com/office/drawing/2014/main" id="{2489AB4A-0B6D-4FE1-BA4A-B87AD9C76449}"/>
              </a:ext>
            </a:extLst>
          </p:cNvPr>
          <p:cNvSpPr/>
          <p:nvPr/>
        </p:nvSpPr>
        <p:spPr>
          <a:xfrm>
            <a:off x="1605586" y="1640132"/>
            <a:ext cx="1944092" cy="461665"/>
          </a:xfrm>
          <a:prstGeom prst="rect">
            <a:avLst/>
          </a:prstGeom>
        </p:spPr>
        <p:txBody>
          <a:bodyPr wrap="square">
            <a:spAutoFit/>
          </a:bodyPr>
          <a:lstStyle/>
          <a:p>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[CoCl</a:t>
            </a:r>
            <a:r>
              <a:rPr kumimoji="0" lang="en-US" altLang="zh-CN" sz="24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3</a:t>
            </a:r>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(NH</a:t>
            </a:r>
            <a:r>
              <a:rPr kumimoji="0" lang="en-US" altLang="zh-CN" sz="24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3</a:t>
            </a:r>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a:t>
            </a:r>
            <a:r>
              <a:rPr kumimoji="0" lang="en-US" altLang="zh-CN" sz="24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3</a:t>
            </a:r>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a:t>
            </a:r>
            <a:endParaRPr lang="zh-CN" altLang="en-US" sz="2400" dirty="0"/>
          </a:p>
        </p:txBody>
      </p:sp>
      <p:sp>
        <p:nvSpPr>
          <p:cNvPr id="9" name="矩形 8">
            <a:extLst>
              <a:ext uri="{FF2B5EF4-FFF2-40B4-BE49-F238E27FC236}">
                <a16:creationId xmlns:a16="http://schemas.microsoft.com/office/drawing/2014/main" id="{517360C6-DD78-4A48-9EE2-2DCE266B7D88}"/>
              </a:ext>
            </a:extLst>
          </p:cNvPr>
          <p:cNvSpPr/>
          <p:nvPr/>
        </p:nvSpPr>
        <p:spPr>
          <a:xfrm>
            <a:off x="5220072" y="1628800"/>
            <a:ext cx="1512168" cy="461665"/>
          </a:xfrm>
          <a:prstGeom prst="rect">
            <a:avLst/>
          </a:prstGeom>
        </p:spPr>
        <p:txBody>
          <a:bodyPr wrap="square">
            <a:spAutoFit/>
          </a:bodyPr>
          <a:lstStyle/>
          <a:p>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[Ni(CO)</a:t>
            </a:r>
            <a:r>
              <a:rPr kumimoji="0" lang="en-US" altLang="zh-CN" sz="24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4</a:t>
            </a:r>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a:t>
            </a:r>
            <a:endParaRPr lang="zh-CN" altLang="en-US" sz="2400" dirty="0"/>
          </a:p>
        </p:txBody>
      </p:sp>
      <p:cxnSp>
        <p:nvCxnSpPr>
          <p:cNvPr id="5" name="直接连接符 4">
            <a:extLst>
              <a:ext uri="{FF2B5EF4-FFF2-40B4-BE49-F238E27FC236}">
                <a16:creationId xmlns:a16="http://schemas.microsoft.com/office/drawing/2014/main" id="{630A26DC-2EF4-46A3-ACEC-E27C992BE6A4}"/>
              </a:ext>
            </a:extLst>
          </p:cNvPr>
          <p:cNvCxnSpPr>
            <a:cxnSpLocks/>
          </p:cNvCxnSpPr>
          <p:nvPr/>
        </p:nvCxnSpPr>
        <p:spPr bwMode="auto">
          <a:xfrm>
            <a:off x="1979712" y="2090465"/>
            <a:ext cx="0" cy="344461"/>
          </a:xfrm>
          <a:prstGeom prst="line">
            <a:avLst/>
          </a:prstGeom>
          <a:solidFill>
            <a:schemeClr val="accent1"/>
          </a:solidFill>
          <a:ln w="28575" cap="flat" cmpd="sng" algn="ctr">
            <a:solidFill>
              <a:schemeClr val="tx1"/>
            </a:solidFill>
            <a:prstDash val="sysDot"/>
            <a:round/>
            <a:headEnd type="none" w="med" len="med"/>
            <a:tailEnd type="none" w="med" len="med"/>
          </a:ln>
          <a:effectLst/>
        </p:spPr>
      </p:cxnSp>
      <p:sp>
        <p:nvSpPr>
          <p:cNvPr id="12" name="矩形 11">
            <a:extLst>
              <a:ext uri="{FF2B5EF4-FFF2-40B4-BE49-F238E27FC236}">
                <a16:creationId xmlns:a16="http://schemas.microsoft.com/office/drawing/2014/main" id="{E8918AAA-74B6-4A26-AB02-F59558718B85}"/>
              </a:ext>
            </a:extLst>
          </p:cNvPr>
          <p:cNvSpPr/>
          <p:nvPr/>
        </p:nvSpPr>
        <p:spPr>
          <a:xfrm>
            <a:off x="1735612" y="2452471"/>
            <a:ext cx="488199" cy="1323439"/>
          </a:xfrm>
          <a:prstGeom prst="rect">
            <a:avLst/>
          </a:prstGeom>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中心离子</a:t>
            </a:r>
            <a:endParaRPr lang="zh-CN" altLang="en-US" sz="2000" dirty="0">
              <a:latin typeface="华文仿宋" panose="02010600040101010101" pitchFamily="2" charset="-122"/>
              <a:ea typeface="华文仿宋" panose="02010600040101010101" pitchFamily="2" charset="-122"/>
            </a:endParaRPr>
          </a:p>
        </p:txBody>
      </p:sp>
      <p:sp>
        <p:nvSpPr>
          <p:cNvPr id="14" name="矩形 13">
            <a:extLst>
              <a:ext uri="{FF2B5EF4-FFF2-40B4-BE49-F238E27FC236}">
                <a16:creationId xmlns:a16="http://schemas.microsoft.com/office/drawing/2014/main" id="{0D5D33CB-213F-4884-A584-6CFEE9C553D8}"/>
              </a:ext>
            </a:extLst>
          </p:cNvPr>
          <p:cNvSpPr/>
          <p:nvPr/>
        </p:nvSpPr>
        <p:spPr>
          <a:xfrm>
            <a:off x="2499421" y="2548584"/>
            <a:ext cx="488199" cy="707886"/>
          </a:xfrm>
          <a:prstGeom prst="rect">
            <a:avLst/>
          </a:prstGeom>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配体</a:t>
            </a:r>
            <a:endParaRPr lang="zh-CN" altLang="en-US" sz="2000" dirty="0">
              <a:latin typeface="华文仿宋" panose="02010600040101010101" pitchFamily="2" charset="-122"/>
              <a:ea typeface="华文仿宋" panose="02010600040101010101" pitchFamily="2" charset="-122"/>
            </a:endParaRPr>
          </a:p>
        </p:txBody>
      </p:sp>
      <p:cxnSp>
        <p:nvCxnSpPr>
          <p:cNvPr id="15" name="直接连接符 14">
            <a:extLst>
              <a:ext uri="{FF2B5EF4-FFF2-40B4-BE49-F238E27FC236}">
                <a16:creationId xmlns:a16="http://schemas.microsoft.com/office/drawing/2014/main" id="{8A337A89-E8C1-4816-89A5-36279BD0F9DE}"/>
              </a:ext>
            </a:extLst>
          </p:cNvPr>
          <p:cNvCxnSpPr>
            <a:cxnSpLocks/>
            <a:endCxn id="14" idx="0"/>
          </p:cNvCxnSpPr>
          <p:nvPr/>
        </p:nvCxnSpPr>
        <p:spPr bwMode="auto">
          <a:xfrm>
            <a:off x="2411760" y="2090464"/>
            <a:ext cx="331761" cy="458120"/>
          </a:xfrm>
          <a:prstGeom prst="line">
            <a:avLst/>
          </a:prstGeom>
          <a:solidFill>
            <a:schemeClr val="accent1"/>
          </a:solidFill>
          <a:ln w="28575" cap="flat" cmpd="sng" algn="ctr">
            <a:solidFill>
              <a:schemeClr val="tx1"/>
            </a:solidFill>
            <a:prstDash val="sysDot"/>
            <a:round/>
            <a:headEnd type="none" w="med" len="med"/>
            <a:tailEnd type="none" w="med" len="med"/>
          </a:ln>
          <a:effectLst/>
        </p:spPr>
      </p:cxnSp>
      <p:cxnSp>
        <p:nvCxnSpPr>
          <p:cNvPr id="17" name="直接连接符 16">
            <a:extLst>
              <a:ext uri="{FF2B5EF4-FFF2-40B4-BE49-F238E27FC236}">
                <a16:creationId xmlns:a16="http://schemas.microsoft.com/office/drawing/2014/main" id="{DB0B4E7A-9CEA-4335-9E68-2682B2919213}"/>
              </a:ext>
            </a:extLst>
          </p:cNvPr>
          <p:cNvCxnSpPr>
            <a:cxnSpLocks/>
            <a:endCxn id="14" idx="0"/>
          </p:cNvCxnSpPr>
          <p:nvPr/>
        </p:nvCxnSpPr>
        <p:spPr bwMode="auto">
          <a:xfrm flipH="1">
            <a:off x="2743521" y="2060848"/>
            <a:ext cx="143903" cy="487736"/>
          </a:xfrm>
          <a:prstGeom prst="line">
            <a:avLst/>
          </a:prstGeom>
          <a:solidFill>
            <a:schemeClr val="accent1"/>
          </a:solidFill>
          <a:ln w="28575" cap="flat" cmpd="sng" algn="ctr">
            <a:solidFill>
              <a:schemeClr val="tx1"/>
            </a:solidFill>
            <a:prstDash val="sysDot"/>
            <a:round/>
            <a:headEnd type="none" w="med" len="med"/>
            <a:tailEnd type="none" w="med" len="med"/>
          </a:ln>
          <a:effectLst/>
        </p:spPr>
      </p:cxnSp>
      <p:cxnSp>
        <p:nvCxnSpPr>
          <p:cNvPr id="19" name="直接连接符 18">
            <a:extLst>
              <a:ext uri="{FF2B5EF4-FFF2-40B4-BE49-F238E27FC236}">
                <a16:creationId xmlns:a16="http://schemas.microsoft.com/office/drawing/2014/main" id="{6999708B-EA90-4AEF-B2BC-BF193074FC03}"/>
              </a:ext>
            </a:extLst>
          </p:cNvPr>
          <p:cNvCxnSpPr>
            <a:cxnSpLocks/>
          </p:cNvCxnSpPr>
          <p:nvPr/>
        </p:nvCxnSpPr>
        <p:spPr bwMode="auto">
          <a:xfrm>
            <a:off x="5614606" y="2078710"/>
            <a:ext cx="0" cy="344461"/>
          </a:xfrm>
          <a:prstGeom prst="line">
            <a:avLst/>
          </a:prstGeom>
          <a:solidFill>
            <a:schemeClr val="accent1"/>
          </a:solidFill>
          <a:ln w="28575" cap="flat" cmpd="sng" algn="ctr">
            <a:solidFill>
              <a:schemeClr val="tx1"/>
            </a:solidFill>
            <a:prstDash val="sysDot"/>
            <a:round/>
            <a:headEnd type="none" w="med" len="med"/>
            <a:tailEnd type="none" w="med" len="med"/>
          </a:ln>
          <a:effectLst/>
        </p:spPr>
      </p:cxnSp>
      <p:sp>
        <p:nvSpPr>
          <p:cNvPr id="20" name="矩形 19">
            <a:extLst>
              <a:ext uri="{FF2B5EF4-FFF2-40B4-BE49-F238E27FC236}">
                <a16:creationId xmlns:a16="http://schemas.microsoft.com/office/drawing/2014/main" id="{BE70C0A2-67DB-4A39-8979-33F7BE8CC38F}"/>
              </a:ext>
            </a:extLst>
          </p:cNvPr>
          <p:cNvSpPr/>
          <p:nvPr/>
        </p:nvSpPr>
        <p:spPr>
          <a:xfrm>
            <a:off x="5370506" y="2440716"/>
            <a:ext cx="488199" cy="1323439"/>
          </a:xfrm>
          <a:prstGeom prst="rect">
            <a:avLst/>
          </a:prstGeom>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中心离子</a:t>
            </a:r>
            <a:endParaRPr lang="zh-CN" altLang="en-US" sz="2000" dirty="0">
              <a:latin typeface="华文仿宋" panose="02010600040101010101" pitchFamily="2" charset="-122"/>
              <a:ea typeface="华文仿宋" panose="02010600040101010101" pitchFamily="2" charset="-122"/>
            </a:endParaRPr>
          </a:p>
        </p:txBody>
      </p:sp>
      <p:sp>
        <p:nvSpPr>
          <p:cNvPr id="21" name="矩形 20">
            <a:extLst>
              <a:ext uri="{FF2B5EF4-FFF2-40B4-BE49-F238E27FC236}">
                <a16:creationId xmlns:a16="http://schemas.microsoft.com/office/drawing/2014/main" id="{8BD19265-7399-46BF-8268-D44606729B4A}"/>
              </a:ext>
            </a:extLst>
          </p:cNvPr>
          <p:cNvSpPr/>
          <p:nvPr/>
        </p:nvSpPr>
        <p:spPr>
          <a:xfrm>
            <a:off x="5868144" y="2452471"/>
            <a:ext cx="488199" cy="707886"/>
          </a:xfrm>
          <a:prstGeom prst="rect">
            <a:avLst/>
          </a:prstGeom>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配体</a:t>
            </a:r>
            <a:endParaRPr lang="zh-CN" altLang="en-US" sz="2000" dirty="0">
              <a:latin typeface="华文仿宋" panose="02010600040101010101" pitchFamily="2" charset="-122"/>
              <a:ea typeface="华文仿宋" panose="02010600040101010101" pitchFamily="2" charset="-122"/>
            </a:endParaRPr>
          </a:p>
        </p:txBody>
      </p:sp>
      <p:cxnSp>
        <p:nvCxnSpPr>
          <p:cNvPr id="22" name="直接连接符 21">
            <a:extLst>
              <a:ext uri="{FF2B5EF4-FFF2-40B4-BE49-F238E27FC236}">
                <a16:creationId xmlns:a16="http://schemas.microsoft.com/office/drawing/2014/main" id="{0AE9F49D-16C1-4FC4-A1FC-818D666C6AC8}"/>
              </a:ext>
            </a:extLst>
          </p:cNvPr>
          <p:cNvCxnSpPr>
            <a:cxnSpLocks/>
          </p:cNvCxnSpPr>
          <p:nvPr/>
        </p:nvCxnSpPr>
        <p:spPr bwMode="auto">
          <a:xfrm>
            <a:off x="6084168" y="2076108"/>
            <a:ext cx="0" cy="344461"/>
          </a:xfrm>
          <a:prstGeom prst="line">
            <a:avLst/>
          </a:prstGeom>
          <a:solidFill>
            <a:schemeClr val="accent1"/>
          </a:solidFill>
          <a:ln w="28575" cap="flat" cmpd="sng" algn="ctr">
            <a:solidFill>
              <a:schemeClr val="tx1"/>
            </a:solidFill>
            <a:prstDash val="sysDot"/>
            <a:round/>
            <a:headEnd type="none" w="med" len="med"/>
            <a:tailEnd type="none" w="med" len="med"/>
          </a:ln>
          <a:effectLst/>
        </p:spPr>
      </p:cxnSp>
      <p:grpSp>
        <p:nvGrpSpPr>
          <p:cNvPr id="166929" name="组合 166928">
            <a:extLst>
              <a:ext uri="{FF2B5EF4-FFF2-40B4-BE49-F238E27FC236}">
                <a16:creationId xmlns:a16="http://schemas.microsoft.com/office/drawing/2014/main" id="{88114B81-3CB3-4FDA-B4C4-7778F4EC6C9E}"/>
              </a:ext>
            </a:extLst>
          </p:cNvPr>
          <p:cNvGrpSpPr/>
          <p:nvPr/>
        </p:nvGrpSpPr>
        <p:grpSpPr>
          <a:xfrm>
            <a:off x="619032" y="4289643"/>
            <a:ext cx="3016864" cy="1659637"/>
            <a:chOff x="1043608" y="4073619"/>
            <a:chExt cx="3016864" cy="1659637"/>
          </a:xfrm>
        </p:grpSpPr>
        <p:sp>
          <p:nvSpPr>
            <p:cNvPr id="18" name="双括号 17">
              <a:extLst>
                <a:ext uri="{FF2B5EF4-FFF2-40B4-BE49-F238E27FC236}">
                  <a16:creationId xmlns:a16="http://schemas.microsoft.com/office/drawing/2014/main" id="{F9D6EA7B-2FEC-47C4-8CC8-5BCFD145F59A}"/>
                </a:ext>
              </a:extLst>
            </p:cNvPr>
            <p:cNvSpPr/>
            <p:nvPr/>
          </p:nvSpPr>
          <p:spPr bwMode="auto">
            <a:xfrm>
              <a:off x="1106673" y="4236604"/>
              <a:ext cx="2638696" cy="1355004"/>
            </a:xfrm>
            <a:prstGeom prst="bracketPair">
              <a:avLst>
                <a:gd name="adj" fmla="val 946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4" name="矩形 23">
              <a:extLst>
                <a:ext uri="{FF2B5EF4-FFF2-40B4-BE49-F238E27FC236}">
                  <a16:creationId xmlns:a16="http://schemas.microsoft.com/office/drawing/2014/main" id="{D1986C4F-7CA6-4788-BB5D-9449FD41C799}"/>
                </a:ext>
              </a:extLst>
            </p:cNvPr>
            <p:cNvSpPr/>
            <p:nvPr/>
          </p:nvSpPr>
          <p:spPr>
            <a:xfrm>
              <a:off x="2181963" y="4709844"/>
              <a:ext cx="530115" cy="400110"/>
            </a:xfrm>
            <a:prstGeom prst="rect">
              <a:avLst/>
            </a:prstGeom>
            <a:solidFill>
              <a:srgbClr val="FF0000"/>
            </a:solidFill>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Cu</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906E7E70-679E-4178-BD90-AD816B7187F4}"/>
                </a:ext>
              </a:extLst>
            </p:cNvPr>
            <p:cNvSpPr/>
            <p:nvPr/>
          </p:nvSpPr>
          <p:spPr>
            <a:xfrm>
              <a:off x="2699792" y="4073619"/>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NH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B3E60514-087C-47CF-ACDF-B4D61FA48FE5}"/>
                </a:ext>
              </a:extLst>
            </p:cNvPr>
            <p:cNvSpPr/>
            <p:nvPr/>
          </p:nvSpPr>
          <p:spPr>
            <a:xfrm>
              <a:off x="3654998" y="4226542"/>
              <a:ext cx="405474" cy="297517"/>
            </a:xfrm>
            <a:prstGeom prst="rect">
              <a:avLst/>
            </a:prstGeom>
          </p:spPr>
          <p:txBody>
            <a:bodyPr wrap="square">
              <a:spAutoFit/>
            </a:bodyPr>
            <a:lstStyle/>
            <a:p>
              <a:pPr algn="ctr"/>
              <a:r>
                <a:rPr kumimoji="0" lang="en-US" altLang="zh-CN" sz="2000" b="1" kern="0" baseline="30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000"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84EC621A-4476-4F26-BB8A-BBB208E02F54}"/>
                </a:ext>
              </a:extLst>
            </p:cNvPr>
            <p:cNvSpPr/>
            <p:nvPr/>
          </p:nvSpPr>
          <p:spPr>
            <a:xfrm>
              <a:off x="2699792" y="5279928"/>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NH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513AB308-B16D-4F2C-B196-F207DB550A5B}"/>
                </a:ext>
              </a:extLst>
            </p:cNvPr>
            <p:cNvSpPr/>
            <p:nvPr/>
          </p:nvSpPr>
          <p:spPr>
            <a:xfrm>
              <a:off x="1651010" y="5333146"/>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NH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A18DC799-A65A-4F17-A5EA-F1747807E2D3}"/>
                </a:ext>
              </a:extLst>
            </p:cNvPr>
            <p:cNvSpPr/>
            <p:nvPr/>
          </p:nvSpPr>
          <p:spPr>
            <a:xfrm>
              <a:off x="1619672" y="4124264"/>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NH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B1A06536-94F8-4CB3-9583-ADF4553332BB}"/>
                </a:ext>
              </a:extLst>
            </p:cNvPr>
            <p:cNvSpPr/>
            <p:nvPr/>
          </p:nvSpPr>
          <p:spPr>
            <a:xfrm>
              <a:off x="3077127" y="4513996"/>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CH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A38046D9-4EC7-458F-AFF3-381F0BB8E42D}"/>
                </a:ext>
              </a:extLst>
            </p:cNvPr>
            <p:cNvSpPr/>
            <p:nvPr/>
          </p:nvSpPr>
          <p:spPr>
            <a:xfrm>
              <a:off x="3072554" y="4932000"/>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CH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9" name="矩形 38">
              <a:extLst>
                <a:ext uri="{FF2B5EF4-FFF2-40B4-BE49-F238E27FC236}">
                  <a16:creationId xmlns:a16="http://schemas.microsoft.com/office/drawing/2014/main" id="{C0D814A5-CDB8-4D3F-B7DC-D13FED89B5AC}"/>
                </a:ext>
              </a:extLst>
            </p:cNvPr>
            <p:cNvSpPr/>
            <p:nvPr/>
          </p:nvSpPr>
          <p:spPr>
            <a:xfrm>
              <a:off x="1043608" y="4932000"/>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C</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0" name="矩形 39">
              <a:extLst>
                <a:ext uri="{FF2B5EF4-FFF2-40B4-BE49-F238E27FC236}">
                  <a16:creationId xmlns:a16="http://schemas.microsoft.com/office/drawing/2014/main" id="{A647D901-9773-4118-8DC3-BA9F57C3D0D0}"/>
                </a:ext>
              </a:extLst>
            </p:cNvPr>
            <p:cNvSpPr/>
            <p:nvPr/>
          </p:nvSpPr>
          <p:spPr>
            <a:xfrm>
              <a:off x="1050526" y="4524374"/>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C</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388AD9D5-E660-414A-8A3E-21106655A55D}"/>
                </a:ext>
              </a:extLst>
            </p:cNvPr>
            <p:cNvCxnSpPr>
              <a:cxnSpLocks/>
            </p:cNvCxnSpPr>
            <p:nvPr/>
          </p:nvCxnSpPr>
          <p:spPr bwMode="auto">
            <a:xfrm flipH="1" flipV="1">
              <a:off x="2586500" y="5050740"/>
              <a:ext cx="320754" cy="32247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2" name="直接箭头连接符 41">
              <a:extLst>
                <a:ext uri="{FF2B5EF4-FFF2-40B4-BE49-F238E27FC236}">
                  <a16:creationId xmlns:a16="http://schemas.microsoft.com/office/drawing/2014/main" id="{3ED57BDB-FAED-4CB0-82BF-4C3012475F84}"/>
                </a:ext>
              </a:extLst>
            </p:cNvPr>
            <p:cNvCxnSpPr>
              <a:cxnSpLocks/>
            </p:cNvCxnSpPr>
            <p:nvPr/>
          </p:nvCxnSpPr>
          <p:spPr bwMode="auto">
            <a:xfrm flipV="1">
              <a:off x="1926385" y="5050740"/>
              <a:ext cx="367958" cy="36553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id="{87FE44CE-0E0C-48B8-8B09-8A5305E4575F}"/>
                </a:ext>
              </a:extLst>
            </p:cNvPr>
            <p:cNvCxnSpPr>
              <a:cxnSpLocks/>
            </p:cNvCxnSpPr>
            <p:nvPr/>
          </p:nvCxnSpPr>
          <p:spPr bwMode="auto">
            <a:xfrm flipH="1">
              <a:off x="2608741" y="4444988"/>
              <a:ext cx="277548" cy="31151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5" name="直接箭头连接符 44">
              <a:extLst>
                <a:ext uri="{FF2B5EF4-FFF2-40B4-BE49-F238E27FC236}">
                  <a16:creationId xmlns:a16="http://schemas.microsoft.com/office/drawing/2014/main" id="{600CF748-11A3-40EE-A5B1-85B001229406}"/>
                </a:ext>
              </a:extLst>
            </p:cNvPr>
            <p:cNvCxnSpPr>
              <a:cxnSpLocks/>
            </p:cNvCxnSpPr>
            <p:nvPr/>
          </p:nvCxnSpPr>
          <p:spPr bwMode="auto">
            <a:xfrm>
              <a:off x="1914615" y="4465608"/>
              <a:ext cx="352308" cy="28750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66912" name="直接连接符 166911">
              <a:extLst>
                <a:ext uri="{FF2B5EF4-FFF2-40B4-BE49-F238E27FC236}">
                  <a16:creationId xmlns:a16="http://schemas.microsoft.com/office/drawing/2014/main" id="{B782962B-209A-42AC-A1EA-9E693E787E6F}"/>
                </a:ext>
              </a:extLst>
            </p:cNvPr>
            <p:cNvCxnSpPr/>
            <p:nvPr/>
          </p:nvCxnSpPr>
          <p:spPr bwMode="auto">
            <a:xfrm flipH="1">
              <a:off x="1619672" y="4448994"/>
              <a:ext cx="212996" cy="17028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6917" name="直接连接符 166916">
              <a:extLst>
                <a:ext uri="{FF2B5EF4-FFF2-40B4-BE49-F238E27FC236}">
                  <a16:creationId xmlns:a16="http://schemas.microsoft.com/office/drawing/2014/main" id="{35D913B5-6918-47EB-B412-A8EBF23BC954}"/>
                </a:ext>
              </a:extLst>
            </p:cNvPr>
            <p:cNvCxnSpPr/>
            <p:nvPr/>
          </p:nvCxnSpPr>
          <p:spPr bwMode="auto">
            <a:xfrm>
              <a:off x="1562398" y="4840920"/>
              <a:ext cx="0" cy="1809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6919" name="直接连接符 166918">
              <a:extLst>
                <a:ext uri="{FF2B5EF4-FFF2-40B4-BE49-F238E27FC236}">
                  <a16:creationId xmlns:a16="http://schemas.microsoft.com/office/drawing/2014/main" id="{22295387-8F52-4C7D-BB44-CE7FF7C98E4F}"/>
                </a:ext>
              </a:extLst>
            </p:cNvPr>
            <p:cNvCxnSpPr/>
            <p:nvPr/>
          </p:nvCxnSpPr>
          <p:spPr bwMode="auto">
            <a:xfrm>
              <a:off x="1605586" y="5211978"/>
              <a:ext cx="180972" cy="230897"/>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6921" name="直接连接符 166920">
              <a:extLst>
                <a:ext uri="{FF2B5EF4-FFF2-40B4-BE49-F238E27FC236}">
                  <a16:creationId xmlns:a16="http://schemas.microsoft.com/office/drawing/2014/main" id="{3B602169-7E3E-4320-A998-36842F4D1E8C}"/>
                </a:ext>
              </a:extLst>
            </p:cNvPr>
            <p:cNvCxnSpPr/>
            <p:nvPr/>
          </p:nvCxnSpPr>
          <p:spPr bwMode="auto">
            <a:xfrm>
              <a:off x="2999556" y="4404821"/>
              <a:ext cx="229978" cy="23888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59" name="直接连接符 58">
              <a:extLst>
                <a:ext uri="{FF2B5EF4-FFF2-40B4-BE49-F238E27FC236}">
                  <a16:creationId xmlns:a16="http://schemas.microsoft.com/office/drawing/2014/main" id="{1CD0C538-B7E4-438C-AE12-B374E935B0C9}"/>
                </a:ext>
              </a:extLst>
            </p:cNvPr>
            <p:cNvCxnSpPr/>
            <p:nvPr/>
          </p:nvCxnSpPr>
          <p:spPr bwMode="auto">
            <a:xfrm>
              <a:off x="3312000" y="4829658"/>
              <a:ext cx="0" cy="18095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60" name="直接连接符 59">
              <a:extLst>
                <a:ext uri="{FF2B5EF4-FFF2-40B4-BE49-F238E27FC236}">
                  <a16:creationId xmlns:a16="http://schemas.microsoft.com/office/drawing/2014/main" id="{2A164874-926B-470F-A2F4-BD51430B13D0}"/>
                </a:ext>
              </a:extLst>
            </p:cNvPr>
            <p:cNvCxnSpPr/>
            <p:nvPr/>
          </p:nvCxnSpPr>
          <p:spPr bwMode="auto">
            <a:xfrm flipH="1">
              <a:off x="3002642" y="5199048"/>
              <a:ext cx="212996" cy="170289"/>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pic>
        <p:nvPicPr>
          <p:cNvPr id="166926" name="图片 166925">
            <a:extLst>
              <a:ext uri="{FF2B5EF4-FFF2-40B4-BE49-F238E27FC236}">
                <a16:creationId xmlns:a16="http://schemas.microsoft.com/office/drawing/2014/main" id="{4CFAF7F6-3B1A-4BB0-A46E-29444ACF414C}"/>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rot="15290304">
            <a:off x="6459648" y="4147117"/>
            <a:ext cx="2374052" cy="1938160"/>
          </a:xfrm>
          <a:prstGeom prst="rect">
            <a:avLst/>
          </a:prstGeom>
        </p:spPr>
      </p:pic>
      <p:pic>
        <p:nvPicPr>
          <p:cNvPr id="63" name="图片 62">
            <a:extLst>
              <a:ext uri="{FF2B5EF4-FFF2-40B4-BE49-F238E27FC236}">
                <a16:creationId xmlns:a16="http://schemas.microsoft.com/office/drawing/2014/main" id="{934ED15E-2C11-40CD-A91C-365C0B7E56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rot="6309696" flipH="1">
            <a:off x="4490096" y="4147116"/>
            <a:ext cx="2374052" cy="1938160"/>
          </a:xfrm>
          <a:prstGeom prst="rect">
            <a:avLst/>
          </a:prstGeom>
        </p:spPr>
      </p:pic>
      <p:sp>
        <p:nvSpPr>
          <p:cNvPr id="64" name="矩形 63">
            <a:extLst>
              <a:ext uri="{FF2B5EF4-FFF2-40B4-BE49-F238E27FC236}">
                <a16:creationId xmlns:a16="http://schemas.microsoft.com/office/drawing/2014/main" id="{98A8F38B-C3F6-4B6C-B48B-3FEC76E75C9E}"/>
              </a:ext>
            </a:extLst>
          </p:cNvPr>
          <p:cNvSpPr/>
          <p:nvPr/>
        </p:nvSpPr>
        <p:spPr>
          <a:xfrm>
            <a:off x="6397044" y="4916141"/>
            <a:ext cx="530115" cy="400110"/>
          </a:xfrm>
          <a:prstGeom prst="rect">
            <a:avLst/>
          </a:prstGeom>
          <a:solidFill>
            <a:srgbClr val="FF0000"/>
          </a:solidFill>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Cu</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65" name="Text Box 4">
            <a:extLst>
              <a:ext uri="{FF2B5EF4-FFF2-40B4-BE49-F238E27FC236}">
                <a16:creationId xmlns:a16="http://schemas.microsoft.com/office/drawing/2014/main" id="{0F874412-A7A1-4D5A-A513-7C69EBDDE627}"/>
              </a:ext>
            </a:extLst>
          </p:cNvPr>
          <p:cNvSpPr txBox="1">
            <a:spLocks noChangeArrowheads="1"/>
          </p:cNvSpPr>
          <p:nvPr/>
        </p:nvSpPr>
        <p:spPr bwMode="auto">
          <a:xfrm>
            <a:off x="5514098" y="6269250"/>
            <a:ext cx="2507418" cy="400110"/>
          </a:xfrm>
          <a:prstGeom prst="rect">
            <a:avLst/>
          </a:prstGeom>
          <a:noFill/>
          <a:ln w="9525">
            <a:noFill/>
            <a:miter lim="800000"/>
            <a:headEnd/>
            <a:tailEnd/>
          </a:ln>
        </p:spPr>
        <p:txBody>
          <a:bodyPr wrap="none">
            <a:spAutoFit/>
          </a:bodyPr>
          <a:lstStyle/>
          <a:p>
            <a:pPr algn="ctr"/>
            <a:r>
              <a:rPr kumimoji="0" lang="zh-CN" altLang="en-US" sz="2000" b="1" dirty="0">
                <a:latin typeface="Tahoma" pitchFamily="34" charset="0"/>
              </a:rPr>
              <a:t>螯合物的螯合示意图</a:t>
            </a:r>
          </a:p>
        </p:txBody>
      </p:sp>
      <p:sp>
        <p:nvSpPr>
          <p:cNvPr id="166928" name="箭头: 左右 166927">
            <a:extLst>
              <a:ext uri="{FF2B5EF4-FFF2-40B4-BE49-F238E27FC236}">
                <a16:creationId xmlns:a16="http://schemas.microsoft.com/office/drawing/2014/main" id="{E9FF49FD-00AA-49E0-B3C9-0817A48C2B3A}"/>
              </a:ext>
            </a:extLst>
          </p:cNvPr>
          <p:cNvSpPr/>
          <p:nvPr/>
        </p:nvSpPr>
        <p:spPr bwMode="auto">
          <a:xfrm>
            <a:off x="3553737" y="4858933"/>
            <a:ext cx="1227135" cy="451659"/>
          </a:xfrm>
          <a:prstGeom prst="leftRightArrow">
            <a:avLst>
              <a:gd name="adj1" fmla="val 50000"/>
              <a:gd name="adj2" fmla="val 63602"/>
            </a:avLst>
          </a:prstGeom>
          <a:solidFill>
            <a:schemeClr val="tx1">
              <a:lumMod val="50000"/>
              <a:lumOff val="5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44" name="Text Box 2051">
            <a:extLst>
              <a:ext uri="{FF2B5EF4-FFF2-40B4-BE49-F238E27FC236}">
                <a16:creationId xmlns:a16="http://schemas.microsoft.com/office/drawing/2014/main" id="{5DCD4137-918A-497A-A856-4B774DC25461}"/>
              </a:ext>
            </a:extLst>
          </p:cNvPr>
          <p:cNvSpPr txBox="1">
            <a:spLocks noChangeArrowheads="1"/>
          </p:cNvSpPr>
          <p:nvPr/>
        </p:nvSpPr>
        <p:spPr bwMode="auto">
          <a:xfrm>
            <a:off x="368390" y="6011246"/>
            <a:ext cx="5904805" cy="461665"/>
          </a:xfrm>
          <a:prstGeom prst="rect">
            <a:avLst/>
          </a:prstGeom>
          <a:noFill/>
          <a:ln w="9525">
            <a:noFill/>
            <a:miter lim="800000"/>
            <a:headEnd/>
            <a:tailEnd/>
          </a:ln>
        </p:spPr>
        <p:txBody>
          <a:bodyPr wrap="square">
            <a:spAutoFit/>
          </a:bodyPr>
          <a:lstStyle/>
          <a:p>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Cu(NH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CH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CH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NH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2+</a:t>
            </a:r>
          </a:p>
        </p:txBody>
      </p:sp>
    </p:spTree>
  </p:cSld>
  <p:clrMapOvr>
    <a:masterClrMapping/>
  </p:clrMapOvr>
  <p:transition advClick="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2" name="Picture 3" descr="EDTA熬合物模型"/>
          <p:cNvPicPr>
            <a:picLocks noChangeAspect="1" noChangeArrowheads="1"/>
          </p:cNvPicPr>
          <p:nvPr/>
        </p:nvPicPr>
        <p:blipFill rotWithShape="1">
          <a:blip r:embed="rId3">
            <a:clrChange>
              <a:clrFrom>
                <a:srgbClr val="FFFFFF"/>
              </a:clrFrom>
              <a:clrTo>
                <a:srgbClr val="FFFFFF">
                  <a:alpha val="0"/>
                </a:srgbClr>
              </a:clrTo>
            </a:clrChange>
          </a:blip>
          <a:srcRect l="5245" r="4969" b="9516"/>
          <a:stretch/>
        </p:blipFill>
        <p:spPr bwMode="auto">
          <a:xfrm>
            <a:off x="247650" y="1008362"/>
            <a:ext cx="4756398" cy="4365326"/>
          </a:xfrm>
          <a:prstGeom prst="rect">
            <a:avLst/>
          </a:prstGeom>
          <a:noFill/>
          <a:ln w="9525">
            <a:noFill/>
            <a:miter lim="800000"/>
            <a:headEnd/>
            <a:tailEnd/>
          </a:ln>
        </p:spPr>
      </p:pic>
      <p:sp>
        <p:nvSpPr>
          <p:cNvPr id="121863" name="Text Box 4"/>
          <p:cNvSpPr txBox="1">
            <a:spLocks noChangeArrowheads="1"/>
          </p:cNvSpPr>
          <p:nvPr/>
        </p:nvSpPr>
        <p:spPr bwMode="auto">
          <a:xfrm>
            <a:off x="5076825" y="2921168"/>
            <a:ext cx="3819525" cy="1015663"/>
          </a:xfrm>
          <a:prstGeom prst="rect">
            <a:avLst/>
          </a:prstGeom>
          <a:noFill/>
          <a:ln w="9525">
            <a:noFill/>
            <a:miter lim="800000"/>
            <a:headEnd/>
            <a:tailEnd/>
          </a:ln>
        </p:spPr>
        <p:txBody>
          <a:bodyPr wrap="square">
            <a:spAutoFit/>
          </a:bodyPr>
          <a:lstStyle/>
          <a:p>
            <a:pPr algn="ctr">
              <a:spcBef>
                <a:spcPct val="50000"/>
              </a:spcBef>
            </a:pPr>
            <a:r>
              <a:rPr kumimoji="0" lang="en-US" altLang="zh-CN" sz="2400" b="1" dirty="0">
                <a:solidFill>
                  <a:srgbClr val="FF6600"/>
                </a:solidFill>
                <a:latin typeface="Tahoma" pitchFamily="34" charset="0"/>
              </a:rPr>
              <a:t>EDTA: </a:t>
            </a:r>
            <a:r>
              <a:rPr kumimoji="0" lang="zh-CN" altLang="en-US" sz="2400" b="1" dirty="0">
                <a:solidFill>
                  <a:srgbClr val="FF6600"/>
                </a:solidFill>
                <a:latin typeface="Tahoma" pitchFamily="34" charset="0"/>
              </a:rPr>
              <a:t>乙二胺四乙酸</a:t>
            </a:r>
            <a:endParaRPr kumimoji="0" lang="en-US" altLang="zh-CN" sz="2400" b="1" dirty="0">
              <a:solidFill>
                <a:srgbClr val="FF6600"/>
              </a:solidFill>
              <a:latin typeface="Tahoma" pitchFamily="34" charset="0"/>
            </a:endParaRPr>
          </a:p>
          <a:p>
            <a:pPr algn="ctr">
              <a:spcBef>
                <a:spcPct val="50000"/>
              </a:spcBef>
            </a:pPr>
            <a:r>
              <a:rPr kumimoji="0" lang="en-US" altLang="zh-CN" sz="2400" b="1" dirty="0">
                <a:solidFill>
                  <a:srgbClr val="FF6600"/>
                </a:solidFill>
                <a:latin typeface="Tahoma" pitchFamily="34" charset="0"/>
              </a:rPr>
              <a:t>O</a:t>
            </a:r>
            <a:r>
              <a:rPr kumimoji="0" lang="zh-CN" altLang="en-US" sz="2400" b="1" dirty="0">
                <a:solidFill>
                  <a:srgbClr val="FF6600"/>
                </a:solidFill>
                <a:latin typeface="Tahoma" pitchFamily="34" charset="0"/>
              </a:rPr>
              <a:t>负离子和</a:t>
            </a:r>
            <a:r>
              <a:rPr kumimoji="0" lang="en-US" altLang="zh-CN" sz="2400" b="1" dirty="0">
                <a:solidFill>
                  <a:srgbClr val="FF6600"/>
                </a:solidFill>
                <a:latin typeface="Tahoma" pitchFamily="34" charset="0"/>
              </a:rPr>
              <a:t>N</a:t>
            </a:r>
            <a:r>
              <a:rPr kumimoji="0" lang="zh-CN" altLang="en-US" sz="2400" b="1" dirty="0">
                <a:solidFill>
                  <a:srgbClr val="FF6600"/>
                </a:solidFill>
                <a:latin typeface="Tahoma" pitchFamily="34" charset="0"/>
              </a:rPr>
              <a:t>同时与</a:t>
            </a:r>
            <a:r>
              <a:rPr kumimoji="0" lang="en-US" altLang="zh-CN" sz="2400" b="1" dirty="0">
                <a:solidFill>
                  <a:srgbClr val="FF6600"/>
                </a:solidFill>
                <a:latin typeface="Tahoma" pitchFamily="34" charset="0"/>
              </a:rPr>
              <a:t>Ca</a:t>
            </a:r>
            <a:r>
              <a:rPr kumimoji="0" lang="zh-CN" altLang="en-US" sz="2400" b="1" dirty="0">
                <a:solidFill>
                  <a:srgbClr val="FF6600"/>
                </a:solidFill>
                <a:latin typeface="Tahoma" pitchFamily="34" charset="0"/>
              </a:rPr>
              <a:t>配位</a:t>
            </a:r>
          </a:p>
        </p:txBody>
      </p:sp>
      <p:graphicFrame>
        <p:nvGraphicFramePr>
          <p:cNvPr id="121861" name="Object 5"/>
          <p:cNvGraphicFramePr>
            <a:graphicFrameLocks noChangeAspect="1"/>
          </p:cNvGraphicFramePr>
          <p:nvPr>
            <p:extLst>
              <p:ext uri="{D42A27DB-BD31-4B8C-83A1-F6EECF244321}">
                <p14:modId xmlns:p14="http://schemas.microsoft.com/office/powerpoint/2010/main" val="3475365654"/>
              </p:ext>
            </p:extLst>
          </p:nvPr>
        </p:nvGraphicFramePr>
        <p:xfrm>
          <a:off x="5076825" y="1340768"/>
          <a:ext cx="3819525" cy="1008062"/>
        </p:xfrm>
        <a:graphic>
          <a:graphicData uri="http://schemas.openxmlformats.org/presentationml/2006/ole">
            <mc:AlternateContent xmlns:mc="http://schemas.openxmlformats.org/markup-compatibility/2006">
              <mc:Choice xmlns:v="urn:schemas-microsoft-com:vml" Requires="v">
                <p:oleObj spid="_x0000_s122206" name="CS ChemDraw Drawing" r:id="rId4" imgW="4206240" imgH="1090800" progId="ChemDraw.Document.6.0">
                  <p:embed/>
                </p:oleObj>
              </mc:Choice>
              <mc:Fallback>
                <p:oleObj name="CS ChemDraw Drawing" r:id="rId4" imgW="4206240" imgH="1090800" progId="ChemDraw.Document.6.0">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1340768"/>
                        <a:ext cx="3819525" cy="1008062"/>
                      </a:xfrm>
                      <a:prstGeom prst="rect">
                        <a:avLst/>
                      </a:prstGeom>
                      <a:noFill/>
                      <a:ln>
                        <a:noFill/>
                      </a:ln>
                      <a:effectLst/>
                    </p:spPr>
                  </p:pic>
                </p:oleObj>
              </mc:Fallback>
            </mc:AlternateContent>
          </a:graphicData>
        </a:graphic>
      </p:graphicFrame>
      <p:sp>
        <p:nvSpPr>
          <p:cNvPr id="121864" name="标题 4"/>
          <p:cNvSpPr>
            <a:spLocks noGrp="1"/>
          </p:cNvSpPr>
          <p:nvPr>
            <p:ph type="title"/>
          </p:nvPr>
        </p:nvSpPr>
        <p:spPr>
          <a:xfrm>
            <a:off x="251520" y="260648"/>
            <a:ext cx="6552505" cy="747713"/>
          </a:xfrm>
        </p:spPr>
        <p:txBody>
          <a:bodyPr/>
          <a:lstStyle/>
          <a:p>
            <a:r>
              <a:rPr lang="en-US" altLang="zh-CN" dirty="0">
                <a:latin typeface="Arial" panose="020B0604020202020204" pitchFamily="34" charset="0"/>
                <a:cs typeface="Arial" panose="020B0604020202020204" pitchFamily="34" charset="0"/>
              </a:rPr>
              <a:t>4.5.3  </a:t>
            </a:r>
            <a:r>
              <a:rPr lang="zh-CN" altLang="en-US" dirty="0"/>
              <a:t>配位化合物空间结构</a:t>
            </a:r>
          </a:p>
        </p:txBody>
      </p:sp>
      <p:sp>
        <p:nvSpPr>
          <p:cNvPr id="6" name="Text Box 4">
            <a:extLst>
              <a:ext uri="{FF2B5EF4-FFF2-40B4-BE49-F238E27FC236}">
                <a16:creationId xmlns:a16="http://schemas.microsoft.com/office/drawing/2014/main" id="{E2FB7491-206A-42FC-96E2-5C0B659CDC95}"/>
              </a:ext>
            </a:extLst>
          </p:cNvPr>
          <p:cNvSpPr txBox="1">
            <a:spLocks noChangeArrowheads="1"/>
          </p:cNvSpPr>
          <p:nvPr/>
        </p:nvSpPr>
        <p:spPr bwMode="auto">
          <a:xfrm>
            <a:off x="251520" y="5276056"/>
            <a:ext cx="3168352" cy="457200"/>
          </a:xfrm>
          <a:prstGeom prst="rect">
            <a:avLst/>
          </a:prstGeom>
          <a:noFill/>
          <a:ln w="9525">
            <a:noFill/>
            <a:miter lim="800000"/>
            <a:headEnd/>
            <a:tailEnd/>
          </a:ln>
        </p:spPr>
        <p:txBody>
          <a:bodyPr wrap="square">
            <a:spAutoFit/>
          </a:bodyPr>
          <a:lstStyle/>
          <a:p>
            <a:pPr algn="ctr">
              <a:spcBef>
                <a:spcPct val="50000"/>
              </a:spcBef>
            </a:pPr>
            <a:r>
              <a:rPr kumimoji="0" lang="en-US" altLang="zh-CN" sz="2400" b="1" dirty="0">
                <a:latin typeface="Times New Roman" panose="02020603050405020304" pitchFamily="18" charset="0"/>
                <a:cs typeface="Times New Roman" panose="02020603050405020304" pitchFamily="18" charset="0"/>
              </a:rPr>
              <a:t>EDTA</a:t>
            </a:r>
            <a:r>
              <a:rPr kumimoji="0" lang="zh-CN" altLang="en-US" sz="2400" b="1" dirty="0">
                <a:latin typeface="Times New Roman" panose="02020603050405020304" pitchFamily="18" charset="0"/>
                <a:cs typeface="Times New Roman" panose="02020603050405020304" pitchFamily="18" charset="0"/>
              </a:rPr>
              <a:t>螯合物模型</a:t>
            </a:r>
          </a:p>
        </p:txBody>
      </p:sp>
    </p:spTree>
  </p:cSld>
  <p:clrMapOvr>
    <a:masterClrMapping/>
  </p:clrMapOvr>
  <p:transition advClick="0"/>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双括号 12">
            <a:extLst>
              <a:ext uri="{FF2B5EF4-FFF2-40B4-BE49-F238E27FC236}">
                <a16:creationId xmlns:a16="http://schemas.microsoft.com/office/drawing/2014/main" id="{31AEA3B8-67A2-4B0F-8BDA-CE8E9C804B9C}"/>
              </a:ext>
            </a:extLst>
          </p:cNvPr>
          <p:cNvSpPr/>
          <p:nvPr/>
        </p:nvSpPr>
        <p:spPr bwMode="auto">
          <a:xfrm>
            <a:off x="1576882" y="4557987"/>
            <a:ext cx="1993598" cy="1355004"/>
          </a:xfrm>
          <a:prstGeom prst="bracketPair">
            <a:avLst>
              <a:gd name="adj" fmla="val 9469"/>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68963" name="Text Box 4"/>
          <p:cNvSpPr txBox="1">
            <a:spLocks noChangeArrowheads="1"/>
          </p:cNvSpPr>
          <p:nvPr/>
        </p:nvSpPr>
        <p:spPr bwMode="auto">
          <a:xfrm>
            <a:off x="1331640" y="6128469"/>
            <a:ext cx="2484438" cy="396875"/>
          </a:xfrm>
          <a:prstGeom prst="rect">
            <a:avLst/>
          </a:prstGeom>
          <a:noFill/>
          <a:ln w="9525">
            <a:noFill/>
            <a:miter lim="800000"/>
            <a:headEnd/>
            <a:tailEnd/>
          </a:ln>
        </p:spPr>
        <p:txBody>
          <a:bodyPr wrap="none">
            <a:spAutoFit/>
          </a:bodyPr>
          <a:lstStyle/>
          <a:p>
            <a:r>
              <a:rPr kumimoji="0" lang="zh-CN" altLang="en-US" sz="2000" b="1" dirty="0">
                <a:latin typeface="Tahoma" pitchFamily="34" charset="0"/>
              </a:rPr>
              <a:t>平面正方形空间结构</a:t>
            </a:r>
          </a:p>
        </p:txBody>
      </p:sp>
      <p:sp>
        <p:nvSpPr>
          <p:cNvPr id="168965" name="Text Box 6"/>
          <p:cNvSpPr txBox="1">
            <a:spLocks noChangeArrowheads="1"/>
          </p:cNvSpPr>
          <p:nvPr/>
        </p:nvSpPr>
        <p:spPr bwMode="auto">
          <a:xfrm>
            <a:off x="7539434" y="4795292"/>
            <a:ext cx="488950" cy="1370012"/>
          </a:xfrm>
          <a:prstGeom prst="rect">
            <a:avLst/>
          </a:prstGeom>
          <a:noFill/>
          <a:ln w="9525">
            <a:noFill/>
            <a:miter lim="800000"/>
            <a:headEnd/>
            <a:tailEnd/>
          </a:ln>
        </p:spPr>
        <p:txBody>
          <a:bodyPr vert="eaVert" wrap="none">
            <a:spAutoFit/>
          </a:bodyPr>
          <a:lstStyle/>
          <a:p>
            <a:r>
              <a:rPr kumimoji="0" lang="zh-CN" altLang="en-US" sz="2000" b="1" dirty="0">
                <a:latin typeface="Tahoma" pitchFamily="34" charset="0"/>
              </a:rPr>
              <a:t>正八面体形</a:t>
            </a:r>
          </a:p>
        </p:txBody>
      </p:sp>
      <p:sp>
        <p:nvSpPr>
          <p:cNvPr id="11" name="标题 4">
            <a:extLst>
              <a:ext uri="{FF2B5EF4-FFF2-40B4-BE49-F238E27FC236}">
                <a16:creationId xmlns:a16="http://schemas.microsoft.com/office/drawing/2014/main" id="{E3DB7B98-3584-442F-A1A0-A30BD9290275}"/>
              </a:ext>
            </a:extLst>
          </p:cNvPr>
          <p:cNvSpPr>
            <a:spLocks noGrp="1"/>
          </p:cNvSpPr>
          <p:nvPr>
            <p:ph type="title"/>
          </p:nvPr>
        </p:nvSpPr>
        <p:spPr>
          <a:xfrm>
            <a:off x="251520" y="305023"/>
            <a:ext cx="6552505" cy="747713"/>
          </a:xfrm>
        </p:spPr>
        <p:txBody>
          <a:bodyPr/>
          <a:lstStyle/>
          <a:p>
            <a:r>
              <a:rPr lang="en-US" altLang="zh-CN" sz="3200" dirty="0">
                <a:latin typeface="Arial" panose="020B0604020202020204" pitchFamily="34" charset="0"/>
                <a:cs typeface="Arial" panose="020B0604020202020204" pitchFamily="34" charset="0"/>
              </a:rPr>
              <a:t>4.5.3  </a:t>
            </a:r>
            <a:r>
              <a:rPr lang="zh-CN" altLang="en-US" sz="3200" dirty="0"/>
              <a:t>配位化合物空间结构</a:t>
            </a:r>
          </a:p>
        </p:txBody>
      </p:sp>
      <p:grpSp>
        <p:nvGrpSpPr>
          <p:cNvPr id="4" name="组合 3">
            <a:extLst>
              <a:ext uri="{FF2B5EF4-FFF2-40B4-BE49-F238E27FC236}">
                <a16:creationId xmlns:a16="http://schemas.microsoft.com/office/drawing/2014/main" id="{E03ED966-3073-4D45-99F3-4B62C59802F4}"/>
              </a:ext>
            </a:extLst>
          </p:cNvPr>
          <p:cNvGrpSpPr/>
          <p:nvPr/>
        </p:nvGrpSpPr>
        <p:grpSpPr>
          <a:xfrm>
            <a:off x="1465926" y="1124744"/>
            <a:ext cx="2458002" cy="2992398"/>
            <a:chOff x="1465926" y="1124744"/>
            <a:chExt cx="2458002" cy="2992398"/>
          </a:xfrm>
        </p:grpSpPr>
        <p:sp>
          <p:nvSpPr>
            <p:cNvPr id="10" name="矩形 9">
              <a:extLst>
                <a:ext uri="{FF2B5EF4-FFF2-40B4-BE49-F238E27FC236}">
                  <a16:creationId xmlns:a16="http://schemas.microsoft.com/office/drawing/2014/main" id="{C8EFF1EC-F748-4F2C-BBAB-A853AFD4A08D}"/>
                </a:ext>
              </a:extLst>
            </p:cNvPr>
            <p:cNvSpPr/>
            <p:nvPr/>
          </p:nvSpPr>
          <p:spPr>
            <a:xfrm>
              <a:off x="1465926" y="1124744"/>
              <a:ext cx="2458002" cy="461665"/>
            </a:xfrm>
            <a:prstGeom prst="rect">
              <a:avLst/>
            </a:prstGeom>
          </p:spPr>
          <p:txBody>
            <a:bodyPr wrap="square">
              <a:spAutoFit/>
            </a:bodyPr>
            <a:lstStyle/>
            <a:p>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[Cu(NH</a:t>
              </a:r>
              <a:r>
                <a:rPr kumimoji="0" lang="en-US" altLang="zh-CN" sz="24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3</a:t>
              </a:r>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a:t>
              </a:r>
              <a:r>
                <a:rPr kumimoji="0" lang="en-US" altLang="zh-CN" sz="24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4</a:t>
              </a:r>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]SO</a:t>
              </a:r>
              <a:r>
                <a:rPr kumimoji="0" lang="en-US" altLang="zh-CN" sz="24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4</a:t>
              </a:r>
              <a:endParaRPr lang="zh-CN" altLang="en-US" sz="2400" dirty="0"/>
            </a:p>
          </p:txBody>
        </p:sp>
        <p:cxnSp>
          <p:nvCxnSpPr>
            <p:cNvPr id="17" name="直接连接符 16">
              <a:extLst>
                <a:ext uri="{FF2B5EF4-FFF2-40B4-BE49-F238E27FC236}">
                  <a16:creationId xmlns:a16="http://schemas.microsoft.com/office/drawing/2014/main" id="{4436225D-7D1A-4760-A7BA-CD1427F89315}"/>
                </a:ext>
              </a:extLst>
            </p:cNvPr>
            <p:cNvCxnSpPr>
              <a:cxnSpLocks/>
            </p:cNvCxnSpPr>
            <p:nvPr/>
          </p:nvCxnSpPr>
          <p:spPr bwMode="auto">
            <a:xfrm>
              <a:off x="1860460" y="1574654"/>
              <a:ext cx="0" cy="344461"/>
            </a:xfrm>
            <a:prstGeom prst="line">
              <a:avLst/>
            </a:prstGeom>
            <a:solidFill>
              <a:schemeClr val="accent1"/>
            </a:solidFill>
            <a:ln w="28575" cap="flat" cmpd="sng" algn="ctr">
              <a:solidFill>
                <a:schemeClr val="tx1"/>
              </a:solidFill>
              <a:prstDash val="sysDot"/>
              <a:round/>
              <a:headEnd type="none" w="med" len="med"/>
              <a:tailEnd type="none" w="med" len="med"/>
            </a:ln>
            <a:effectLst/>
          </p:spPr>
        </p:cxnSp>
        <p:sp>
          <p:nvSpPr>
            <p:cNvPr id="18" name="矩形 17">
              <a:extLst>
                <a:ext uri="{FF2B5EF4-FFF2-40B4-BE49-F238E27FC236}">
                  <a16:creationId xmlns:a16="http://schemas.microsoft.com/office/drawing/2014/main" id="{912FC131-1048-4070-B124-B0386AB1DAA8}"/>
                </a:ext>
              </a:extLst>
            </p:cNvPr>
            <p:cNvSpPr/>
            <p:nvPr/>
          </p:nvSpPr>
          <p:spPr>
            <a:xfrm>
              <a:off x="1616360" y="1844824"/>
              <a:ext cx="488199" cy="1323439"/>
            </a:xfrm>
            <a:prstGeom prst="rect">
              <a:avLst/>
            </a:prstGeom>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中心离子</a:t>
              </a:r>
              <a:endParaRPr lang="zh-CN" altLang="en-US" sz="2000" dirty="0">
                <a:latin typeface="华文仿宋" panose="02010600040101010101" pitchFamily="2" charset="-122"/>
                <a:ea typeface="华文仿宋" panose="02010600040101010101" pitchFamily="2" charset="-122"/>
              </a:endParaRPr>
            </a:p>
          </p:txBody>
        </p:sp>
        <p:sp>
          <p:nvSpPr>
            <p:cNvPr id="19" name="矩形 18">
              <a:extLst>
                <a:ext uri="{FF2B5EF4-FFF2-40B4-BE49-F238E27FC236}">
                  <a16:creationId xmlns:a16="http://schemas.microsoft.com/office/drawing/2014/main" id="{CD089149-DEA4-4151-9089-4260B9AD1681}"/>
                </a:ext>
              </a:extLst>
            </p:cNvPr>
            <p:cNvSpPr/>
            <p:nvPr/>
          </p:nvSpPr>
          <p:spPr>
            <a:xfrm>
              <a:off x="2113998" y="1856579"/>
              <a:ext cx="488199" cy="707886"/>
            </a:xfrm>
            <a:prstGeom prst="rect">
              <a:avLst/>
            </a:prstGeom>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配体</a:t>
              </a:r>
              <a:endParaRPr lang="zh-CN" altLang="en-US" sz="2000" dirty="0">
                <a:latin typeface="华文仿宋" panose="02010600040101010101" pitchFamily="2" charset="-122"/>
                <a:ea typeface="华文仿宋" panose="02010600040101010101" pitchFamily="2" charset="-122"/>
              </a:endParaRPr>
            </a:p>
          </p:txBody>
        </p:sp>
        <p:cxnSp>
          <p:nvCxnSpPr>
            <p:cNvPr id="20" name="直接连接符 19">
              <a:extLst>
                <a:ext uri="{FF2B5EF4-FFF2-40B4-BE49-F238E27FC236}">
                  <a16:creationId xmlns:a16="http://schemas.microsoft.com/office/drawing/2014/main" id="{26512D22-DA37-4288-8501-7FF255FFB97F}"/>
                </a:ext>
              </a:extLst>
            </p:cNvPr>
            <p:cNvCxnSpPr>
              <a:cxnSpLocks/>
            </p:cNvCxnSpPr>
            <p:nvPr/>
          </p:nvCxnSpPr>
          <p:spPr bwMode="auto">
            <a:xfrm>
              <a:off x="2330022" y="1572052"/>
              <a:ext cx="0" cy="344461"/>
            </a:xfrm>
            <a:prstGeom prst="line">
              <a:avLst/>
            </a:prstGeom>
            <a:solidFill>
              <a:schemeClr val="accent1"/>
            </a:solidFill>
            <a:ln w="28575" cap="flat" cmpd="sng" algn="ctr">
              <a:solidFill>
                <a:schemeClr val="tx1"/>
              </a:solidFill>
              <a:prstDash val="sysDot"/>
              <a:round/>
              <a:headEnd type="none" w="med" len="med"/>
              <a:tailEnd type="none" w="med" len="med"/>
            </a:ln>
            <a:effectLst/>
          </p:spPr>
        </p:cxnSp>
        <p:sp>
          <p:nvSpPr>
            <p:cNvPr id="21" name="矩形 20">
              <a:extLst>
                <a:ext uri="{FF2B5EF4-FFF2-40B4-BE49-F238E27FC236}">
                  <a16:creationId xmlns:a16="http://schemas.microsoft.com/office/drawing/2014/main" id="{C9E38400-87E8-45EC-B7E0-DB5316A6DC0F}"/>
                </a:ext>
              </a:extLst>
            </p:cNvPr>
            <p:cNvSpPr/>
            <p:nvPr/>
          </p:nvSpPr>
          <p:spPr>
            <a:xfrm>
              <a:off x="2915816" y="3185615"/>
              <a:ext cx="693919" cy="400110"/>
            </a:xfrm>
            <a:prstGeom prst="rect">
              <a:avLst/>
            </a:prstGeom>
            <a:solidFill>
              <a:srgbClr val="FFFF00"/>
            </a:solidFill>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外界</a:t>
              </a:r>
              <a:endParaRPr lang="zh-CN" altLang="en-US" sz="2000" dirty="0">
                <a:latin typeface="华文仿宋" panose="02010600040101010101" pitchFamily="2" charset="-122"/>
                <a:ea typeface="华文仿宋" panose="02010600040101010101" pitchFamily="2" charset="-122"/>
              </a:endParaRPr>
            </a:p>
          </p:txBody>
        </p:sp>
        <p:cxnSp>
          <p:nvCxnSpPr>
            <p:cNvPr id="22" name="直接连接符 21">
              <a:extLst>
                <a:ext uri="{FF2B5EF4-FFF2-40B4-BE49-F238E27FC236}">
                  <a16:creationId xmlns:a16="http://schemas.microsoft.com/office/drawing/2014/main" id="{A5E597CE-CF1F-42BA-A74D-4EC6293484FF}"/>
                </a:ext>
              </a:extLst>
            </p:cNvPr>
            <p:cNvCxnSpPr>
              <a:cxnSpLocks/>
            </p:cNvCxnSpPr>
            <p:nvPr/>
          </p:nvCxnSpPr>
          <p:spPr bwMode="auto">
            <a:xfrm>
              <a:off x="3243772" y="1572052"/>
              <a:ext cx="0" cy="1613563"/>
            </a:xfrm>
            <a:prstGeom prst="line">
              <a:avLst/>
            </a:prstGeom>
            <a:solidFill>
              <a:schemeClr val="accent1"/>
            </a:solidFill>
            <a:ln w="28575" cap="flat" cmpd="sng" algn="ctr">
              <a:solidFill>
                <a:schemeClr val="tx1"/>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CFD9C50A-F5AC-4E17-B808-5437F9A946D9}"/>
                </a:ext>
              </a:extLst>
            </p:cNvPr>
            <p:cNvSpPr/>
            <p:nvPr/>
          </p:nvSpPr>
          <p:spPr>
            <a:xfrm>
              <a:off x="1763688" y="3186186"/>
              <a:ext cx="694021" cy="400110"/>
            </a:xfrm>
            <a:prstGeom prst="rect">
              <a:avLst/>
            </a:prstGeom>
            <a:solidFill>
              <a:srgbClr val="FFFF00"/>
            </a:solidFill>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內界</a:t>
              </a:r>
              <a:endParaRPr lang="zh-CN" altLang="en-US" sz="2000" dirty="0">
                <a:latin typeface="华文仿宋" panose="02010600040101010101" pitchFamily="2" charset="-122"/>
                <a:ea typeface="华文仿宋" panose="02010600040101010101" pitchFamily="2" charset="-122"/>
              </a:endParaRPr>
            </a:p>
          </p:txBody>
        </p:sp>
        <p:sp>
          <p:nvSpPr>
            <p:cNvPr id="25" name="右大括号 24">
              <a:extLst>
                <a:ext uri="{FF2B5EF4-FFF2-40B4-BE49-F238E27FC236}">
                  <a16:creationId xmlns:a16="http://schemas.microsoft.com/office/drawing/2014/main" id="{C6128EAA-BCC8-428D-B599-E842DF42E1DE}"/>
                </a:ext>
              </a:extLst>
            </p:cNvPr>
            <p:cNvSpPr/>
            <p:nvPr/>
          </p:nvSpPr>
          <p:spPr bwMode="auto">
            <a:xfrm rot="5400000">
              <a:off x="2560293" y="2704403"/>
              <a:ext cx="252834" cy="1846044"/>
            </a:xfrm>
            <a:prstGeom prst="rightBrace">
              <a:avLst>
                <a:gd name="adj1" fmla="val 36462"/>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6" name="矩形 25">
              <a:extLst>
                <a:ext uri="{FF2B5EF4-FFF2-40B4-BE49-F238E27FC236}">
                  <a16:creationId xmlns:a16="http://schemas.microsoft.com/office/drawing/2014/main" id="{09D605D3-2810-4F29-9A00-871E3DA852CC}"/>
                </a:ext>
              </a:extLst>
            </p:cNvPr>
            <p:cNvSpPr/>
            <p:nvPr/>
          </p:nvSpPr>
          <p:spPr>
            <a:xfrm>
              <a:off x="2051720" y="3717032"/>
              <a:ext cx="1267598" cy="400110"/>
            </a:xfrm>
            <a:prstGeom prst="rect">
              <a:avLst/>
            </a:prstGeom>
          </p:spPr>
          <p:txBody>
            <a:bodyPr wrap="square">
              <a:spAutoFit/>
            </a:bodyPr>
            <a:lstStyle/>
            <a:p>
              <a:pPr algn="ctr"/>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配合物</a:t>
              </a:r>
              <a:endParaRPr lang="zh-CN" altLang="en-US" sz="2000" dirty="0">
                <a:latin typeface="华文仿宋" panose="02010600040101010101" pitchFamily="2" charset="-122"/>
                <a:ea typeface="华文仿宋" panose="02010600040101010101" pitchFamily="2" charset="-122"/>
              </a:endParaRPr>
            </a:p>
          </p:txBody>
        </p:sp>
        <p:sp>
          <p:nvSpPr>
            <p:cNvPr id="3" name="右大括号 2">
              <a:extLst>
                <a:ext uri="{FF2B5EF4-FFF2-40B4-BE49-F238E27FC236}">
                  <a16:creationId xmlns:a16="http://schemas.microsoft.com/office/drawing/2014/main" id="{CAD57F22-C358-46EF-9E47-21863BB74C77}"/>
                </a:ext>
              </a:extLst>
            </p:cNvPr>
            <p:cNvSpPr/>
            <p:nvPr/>
          </p:nvSpPr>
          <p:spPr bwMode="auto">
            <a:xfrm rot="5400000">
              <a:off x="1982861" y="2699852"/>
              <a:ext cx="252834" cy="807379"/>
            </a:xfrm>
            <a:prstGeom prst="rightBrace">
              <a:avLst>
                <a:gd name="adj1" fmla="val 36462"/>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grpSp>
        <p:nvGrpSpPr>
          <p:cNvPr id="5" name="组合 4">
            <a:extLst>
              <a:ext uri="{FF2B5EF4-FFF2-40B4-BE49-F238E27FC236}">
                <a16:creationId xmlns:a16="http://schemas.microsoft.com/office/drawing/2014/main" id="{740ADDE7-92C7-4A8F-9711-DF38D0E6B6E4}"/>
              </a:ext>
            </a:extLst>
          </p:cNvPr>
          <p:cNvGrpSpPr/>
          <p:nvPr/>
        </p:nvGrpSpPr>
        <p:grpSpPr>
          <a:xfrm>
            <a:off x="5678283" y="1143852"/>
            <a:ext cx="1918053" cy="3005228"/>
            <a:chOff x="4814184" y="1143852"/>
            <a:chExt cx="1918053" cy="3005228"/>
          </a:xfrm>
        </p:grpSpPr>
        <p:sp>
          <p:nvSpPr>
            <p:cNvPr id="29" name="矩形 28">
              <a:extLst>
                <a:ext uri="{FF2B5EF4-FFF2-40B4-BE49-F238E27FC236}">
                  <a16:creationId xmlns:a16="http://schemas.microsoft.com/office/drawing/2014/main" id="{43F47813-F9F6-433F-873C-DA176D63EF10}"/>
                </a:ext>
              </a:extLst>
            </p:cNvPr>
            <p:cNvSpPr/>
            <p:nvPr/>
          </p:nvSpPr>
          <p:spPr>
            <a:xfrm>
              <a:off x="4910740" y="1143852"/>
              <a:ext cx="1821497" cy="461665"/>
            </a:xfrm>
            <a:prstGeom prst="rect">
              <a:avLst/>
            </a:prstGeom>
          </p:spPr>
          <p:txBody>
            <a:bodyPr wrap="square">
              <a:spAutoFit/>
            </a:bodyPr>
            <a:lstStyle/>
            <a:p>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K</a:t>
              </a:r>
              <a:r>
                <a:rPr kumimoji="0" lang="en-US" altLang="zh-CN" sz="24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4</a:t>
              </a:r>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[Fe(CN)</a:t>
              </a:r>
              <a:r>
                <a:rPr kumimoji="0" lang="en-US" altLang="zh-CN" sz="2400" b="1" kern="0" baseline="-25000" dirty="0">
                  <a:solidFill>
                    <a:prstClr val="black"/>
                  </a:solidFill>
                  <a:latin typeface="Times New Roman" panose="02020603050405020304" pitchFamily="18" charset="0"/>
                  <a:ea typeface="华文仿宋" pitchFamily="2" charset="-122"/>
                  <a:cs typeface="Times New Roman" panose="02020603050405020304" pitchFamily="18" charset="0"/>
                </a:rPr>
                <a:t>6</a:t>
              </a:r>
              <a:r>
                <a:rPr kumimoji="0" lang="en-US" altLang="zh-CN" sz="2400" b="1" kern="0" dirty="0">
                  <a:solidFill>
                    <a:prstClr val="black"/>
                  </a:solidFill>
                  <a:latin typeface="Times New Roman" panose="02020603050405020304" pitchFamily="18" charset="0"/>
                  <a:ea typeface="华文仿宋" pitchFamily="2" charset="-122"/>
                  <a:cs typeface="Times New Roman" panose="02020603050405020304" pitchFamily="18" charset="0"/>
                </a:rPr>
                <a:t>]</a:t>
              </a:r>
              <a:endParaRPr lang="zh-CN" altLang="en-US" sz="2400" dirty="0"/>
            </a:p>
          </p:txBody>
        </p:sp>
        <p:cxnSp>
          <p:nvCxnSpPr>
            <p:cNvPr id="30" name="直接连接符 29">
              <a:extLst>
                <a:ext uri="{FF2B5EF4-FFF2-40B4-BE49-F238E27FC236}">
                  <a16:creationId xmlns:a16="http://schemas.microsoft.com/office/drawing/2014/main" id="{CAFD7961-478A-4CE8-BE04-1DDB36398000}"/>
                </a:ext>
              </a:extLst>
            </p:cNvPr>
            <p:cNvCxnSpPr>
              <a:cxnSpLocks/>
            </p:cNvCxnSpPr>
            <p:nvPr/>
          </p:nvCxnSpPr>
          <p:spPr bwMode="auto">
            <a:xfrm>
              <a:off x="5630463" y="1593762"/>
              <a:ext cx="0" cy="344461"/>
            </a:xfrm>
            <a:prstGeom prst="line">
              <a:avLst/>
            </a:prstGeom>
            <a:solidFill>
              <a:schemeClr val="accent1"/>
            </a:solidFill>
            <a:ln w="28575" cap="flat" cmpd="sng" algn="ctr">
              <a:solidFill>
                <a:schemeClr val="tx1"/>
              </a:solidFill>
              <a:prstDash val="sysDot"/>
              <a:round/>
              <a:headEnd type="none" w="med" len="med"/>
              <a:tailEnd type="none" w="med" len="med"/>
            </a:ln>
            <a:effectLst/>
          </p:spPr>
        </p:cxnSp>
        <p:sp>
          <p:nvSpPr>
            <p:cNvPr id="31" name="矩形 30">
              <a:extLst>
                <a:ext uri="{FF2B5EF4-FFF2-40B4-BE49-F238E27FC236}">
                  <a16:creationId xmlns:a16="http://schemas.microsoft.com/office/drawing/2014/main" id="{4A395AA4-9F76-4D98-9A20-055FF8DC9848}"/>
                </a:ext>
              </a:extLst>
            </p:cNvPr>
            <p:cNvSpPr/>
            <p:nvPr/>
          </p:nvSpPr>
          <p:spPr>
            <a:xfrm>
              <a:off x="5386363" y="1863932"/>
              <a:ext cx="488199" cy="1323439"/>
            </a:xfrm>
            <a:prstGeom prst="rect">
              <a:avLst/>
            </a:prstGeom>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中心离子</a:t>
              </a:r>
              <a:endParaRPr lang="zh-CN" altLang="en-US" sz="2000" dirty="0">
                <a:latin typeface="华文仿宋" panose="02010600040101010101" pitchFamily="2" charset="-122"/>
                <a:ea typeface="华文仿宋" panose="02010600040101010101" pitchFamily="2" charset="-122"/>
              </a:endParaRPr>
            </a:p>
          </p:txBody>
        </p:sp>
        <p:sp>
          <p:nvSpPr>
            <p:cNvPr id="32" name="矩形 31">
              <a:extLst>
                <a:ext uri="{FF2B5EF4-FFF2-40B4-BE49-F238E27FC236}">
                  <a16:creationId xmlns:a16="http://schemas.microsoft.com/office/drawing/2014/main" id="{5FCD4343-5167-40D6-9B00-FACFBBCC4A4E}"/>
                </a:ext>
              </a:extLst>
            </p:cNvPr>
            <p:cNvSpPr/>
            <p:nvPr/>
          </p:nvSpPr>
          <p:spPr>
            <a:xfrm>
              <a:off x="5884001" y="1875687"/>
              <a:ext cx="488199" cy="707886"/>
            </a:xfrm>
            <a:prstGeom prst="rect">
              <a:avLst/>
            </a:prstGeom>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配体</a:t>
              </a:r>
              <a:endParaRPr lang="zh-CN" altLang="en-US" sz="2000" dirty="0">
                <a:latin typeface="华文仿宋" panose="02010600040101010101" pitchFamily="2" charset="-122"/>
                <a:ea typeface="华文仿宋" panose="02010600040101010101" pitchFamily="2" charset="-122"/>
              </a:endParaRPr>
            </a:p>
          </p:txBody>
        </p:sp>
        <p:cxnSp>
          <p:nvCxnSpPr>
            <p:cNvPr id="33" name="直接连接符 32">
              <a:extLst>
                <a:ext uri="{FF2B5EF4-FFF2-40B4-BE49-F238E27FC236}">
                  <a16:creationId xmlns:a16="http://schemas.microsoft.com/office/drawing/2014/main" id="{572F1179-CEAA-4D8B-963C-E1EF10B2D859}"/>
                </a:ext>
              </a:extLst>
            </p:cNvPr>
            <p:cNvCxnSpPr>
              <a:cxnSpLocks/>
            </p:cNvCxnSpPr>
            <p:nvPr/>
          </p:nvCxnSpPr>
          <p:spPr bwMode="auto">
            <a:xfrm>
              <a:off x="6100025" y="1591160"/>
              <a:ext cx="0" cy="344461"/>
            </a:xfrm>
            <a:prstGeom prst="line">
              <a:avLst/>
            </a:prstGeom>
            <a:solidFill>
              <a:schemeClr val="accent1"/>
            </a:solidFill>
            <a:ln w="28575" cap="flat" cmpd="sng" algn="ctr">
              <a:solidFill>
                <a:schemeClr val="tx1"/>
              </a:solidFill>
              <a:prstDash val="sysDot"/>
              <a:round/>
              <a:headEnd type="none" w="med" len="med"/>
              <a:tailEnd type="none" w="med" len="med"/>
            </a:ln>
            <a:effectLst/>
          </p:spPr>
        </p:cxnSp>
        <p:sp>
          <p:nvSpPr>
            <p:cNvPr id="34" name="矩形 33">
              <a:extLst>
                <a:ext uri="{FF2B5EF4-FFF2-40B4-BE49-F238E27FC236}">
                  <a16:creationId xmlns:a16="http://schemas.microsoft.com/office/drawing/2014/main" id="{859A7E11-EB0E-46B5-BF72-87958A88B37A}"/>
                </a:ext>
              </a:extLst>
            </p:cNvPr>
            <p:cNvSpPr/>
            <p:nvPr/>
          </p:nvSpPr>
          <p:spPr>
            <a:xfrm>
              <a:off x="4814185" y="3204723"/>
              <a:ext cx="693919" cy="400110"/>
            </a:xfrm>
            <a:prstGeom prst="rect">
              <a:avLst/>
            </a:prstGeom>
            <a:solidFill>
              <a:srgbClr val="FFFF00"/>
            </a:solidFill>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外界</a:t>
              </a:r>
              <a:endParaRPr lang="zh-CN" altLang="en-US" sz="2000" dirty="0">
                <a:latin typeface="华文仿宋" panose="02010600040101010101" pitchFamily="2" charset="-122"/>
                <a:ea typeface="华文仿宋" panose="02010600040101010101" pitchFamily="2" charset="-122"/>
              </a:endParaRPr>
            </a:p>
          </p:txBody>
        </p:sp>
        <p:sp>
          <p:nvSpPr>
            <p:cNvPr id="37" name="矩形 36">
              <a:extLst>
                <a:ext uri="{FF2B5EF4-FFF2-40B4-BE49-F238E27FC236}">
                  <a16:creationId xmlns:a16="http://schemas.microsoft.com/office/drawing/2014/main" id="{8D9A644D-307C-4FAE-8EE1-73CC7F86B00D}"/>
                </a:ext>
              </a:extLst>
            </p:cNvPr>
            <p:cNvSpPr/>
            <p:nvPr/>
          </p:nvSpPr>
          <p:spPr>
            <a:xfrm>
              <a:off x="5533691" y="3205294"/>
              <a:ext cx="694021" cy="400110"/>
            </a:xfrm>
            <a:prstGeom prst="rect">
              <a:avLst/>
            </a:prstGeom>
            <a:solidFill>
              <a:srgbClr val="FFFF00"/>
            </a:solidFill>
          </p:spPr>
          <p:txBody>
            <a:bodyPr wrap="square">
              <a:spAutoFit/>
            </a:bodyPr>
            <a:lstStyle/>
            <a:p>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內界</a:t>
              </a:r>
              <a:endParaRPr lang="zh-CN" altLang="en-US" sz="2000" dirty="0">
                <a:latin typeface="华文仿宋" panose="02010600040101010101" pitchFamily="2" charset="-122"/>
                <a:ea typeface="华文仿宋" panose="02010600040101010101" pitchFamily="2" charset="-122"/>
              </a:endParaRPr>
            </a:p>
          </p:txBody>
        </p:sp>
        <p:sp>
          <p:nvSpPr>
            <p:cNvPr id="38" name="右大括号 37">
              <a:extLst>
                <a:ext uri="{FF2B5EF4-FFF2-40B4-BE49-F238E27FC236}">
                  <a16:creationId xmlns:a16="http://schemas.microsoft.com/office/drawing/2014/main" id="{EF972B26-E453-4600-B7B6-E4C2C84852A6}"/>
                </a:ext>
              </a:extLst>
            </p:cNvPr>
            <p:cNvSpPr/>
            <p:nvPr/>
          </p:nvSpPr>
          <p:spPr bwMode="auto">
            <a:xfrm rot="5400000">
              <a:off x="5394531" y="2952600"/>
              <a:ext cx="252834" cy="1413527"/>
            </a:xfrm>
            <a:prstGeom prst="rightBrace">
              <a:avLst>
                <a:gd name="adj1" fmla="val 36462"/>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39" name="矩形 38">
              <a:extLst>
                <a:ext uri="{FF2B5EF4-FFF2-40B4-BE49-F238E27FC236}">
                  <a16:creationId xmlns:a16="http://schemas.microsoft.com/office/drawing/2014/main" id="{BC7851CE-1398-4794-9506-8F72AAC8C292}"/>
                </a:ext>
              </a:extLst>
            </p:cNvPr>
            <p:cNvSpPr/>
            <p:nvPr/>
          </p:nvSpPr>
          <p:spPr>
            <a:xfrm>
              <a:off x="4888575" y="3748970"/>
              <a:ext cx="1267598" cy="400110"/>
            </a:xfrm>
            <a:prstGeom prst="rect">
              <a:avLst/>
            </a:prstGeom>
          </p:spPr>
          <p:txBody>
            <a:bodyPr wrap="square">
              <a:spAutoFit/>
            </a:bodyPr>
            <a:lstStyle/>
            <a:p>
              <a:pPr algn="ctr"/>
              <a:r>
                <a:rPr kumimoji="0" lang="zh-CN" altLang="en-US" sz="2000" b="1" kern="0" dirty="0">
                  <a:solidFill>
                    <a:prstClr val="black"/>
                  </a:solidFill>
                  <a:latin typeface="华文仿宋" panose="02010600040101010101" pitchFamily="2" charset="-122"/>
                  <a:ea typeface="华文仿宋" panose="02010600040101010101" pitchFamily="2" charset="-122"/>
                  <a:cs typeface="Times New Roman" panose="02020603050405020304" pitchFamily="18" charset="0"/>
                </a:rPr>
                <a:t>配合物</a:t>
              </a:r>
              <a:endParaRPr lang="zh-CN" altLang="en-US" sz="2000" dirty="0">
                <a:latin typeface="华文仿宋" panose="02010600040101010101" pitchFamily="2" charset="-122"/>
                <a:ea typeface="华文仿宋" panose="02010600040101010101" pitchFamily="2" charset="-122"/>
              </a:endParaRPr>
            </a:p>
          </p:txBody>
        </p:sp>
        <p:cxnSp>
          <p:nvCxnSpPr>
            <p:cNvPr id="35" name="直接连接符 34">
              <a:extLst>
                <a:ext uri="{FF2B5EF4-FFF2-40B4-BE49-F238E27FC236}">
                  <a16:creationId xmlns:a16="http://schemas.microsoft.com/office/drawing/2014/main" id="{C2F82289-DED6-4CE2-B3F4-61C1AE3F6838}"/>
                </a:ext>
              </a:extLst>
            </p:cNvPr>
            <p:cNvCxnSpPr>
              <a:cxnSpLocks/>
            </p:cNvCxnSpPr>
            <p:nvPr/>
          </p:nvCxnSpPr>
          <p:spPr bwMode="auto">
            <a:xfrm>
              <a:off x="5142141" y="1591160"/>
              <a:ext cx="0" cy="1613563"/>
            </a:xfrm>
            <a:prstGeom prst="line">
              <a:avLst/>
            </a:prstGeom>
            <a:solidFill>
              <a:schemeClr val="accent1"/>
            </a:solidFill>
            <a:ln w="28575" cap="flat" cmpd="sng" algn="ctr">
              <a:solidFill>
                <a:schemeClr val="tx1"/>
              </a:solidFill>
              <a:prstDash val="sysDot"/>
              <a:round/>
              <a:headEnd type="none" w="med" len="med"/>
              <a:tailEnd type="none" w="med" len="med"/>
            </a:ln>
            <a:effectLst/>
          </p:spPr>
        </p:cxnSp>
        <p:sp>
          <p:nvSpPr>
            <p:cNvPr id="36" name="右大括号 35">
              <a:extLst>
                <a:ext uri="{FF2B5EF4-FFF2-40B4-BE49-F238E27FC236}">
                  <a16:creationId xmlns:a16="http://schemas.microsoft.com/office/drawing/2014/main" id="{0954EE62-1644-4835-ABC3-978ADDCAAF75}"/>
                </a:ext>
              </a:extLst>
            </p:cNvPr>
            <p:cNvSpPr/>
            <p:nvPr/>
          </p:nvSpPr>
          <p:spPr bwMode="auto">
            <a:xfrm rot="5400000">
              <a:off x="5752864" y="2718960"/>
              <a:ext cx="252834" cy="807379"/>
            </a:xfrm>
            <a:prstGeom prst="rightBrace">
              <a:avLst>
                <a:gd name="adj1" fmla="val 36462"/>
                <a:gd name="adj2" fmla="val 5000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pSp>
      <p:sp>
        <p:nvSpPr>
          <p:cNvPr id="40" name="矩形 39">
            <a:extLst>
              <a:ext uri="{FF2B5EF4-FFF2-40B4-BE49-F238E27FC236}">
                <a16:creationId xmlns:a16="http://schemas.microsoft.com/office/drawing/2014/main" id="{73263305-DCC8-446E-99B4-82AF20822089}"/>
              </a:ext>
            </a:extLst>
          </p:cNvPr>
          <p:cNvSpPr/>
          <p:nvPr/>
        </p:nvSpPr>
        <p:spPr>
          <a:xfrm>
            <a:off x="2339752" y="4992583"/>
            <a:ext cx="530115" cy="400110"/>
          </a:xfrm>
          <a:prstGeom prst="rect">
            <a:avLst/>
          </a:prstGeom>
          <a:solidFill>
            <a:srgbClr val="FF0000"/>
          </a:solidFill>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Cu</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591B85C4-4618-4BB6-86A9-8BEF72EE1850}"/>
              </a:ext>
            </a:extLst>
          </p:cNvPr>
          <p:cNvCxnSpPr>
            <a:cxnSpLocks/>
          </p:cNvCxnSpPr>
          <p:nvPr/>
        </p:nvCxnSpPr>
        <p:spPr bwMode="auto">
          <a:xfrm>
            <a:off x="2148574" y="4781887"/>
            <a:ext cx="261973" cy="20906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1" name="直接箭头连接符 40">
            <a:extLst>
              <a:ext uri="{FF2B5EF4-FFF2-40B4-BE49-F238E27FC236}">
                <a16:creationId xmlns:a16="http://schemas.microsoft.com/office/drawing/2014/main" id="{DFD4B82D-BAC0-4FAB-A85F-163955634FAF}"/>
              </a:ext>
            </a:extLst>
          </p:cNvPr>
          <p:cNvCxnSpPr>
            <a:cxnSpLocks/>
          </p:cNvCxnSpPr>
          <p:nvPr/>
        </p:nvCxnSpPr>
        <p:spPr bwMode="auto">
          <a:xfrm flipH="1">
            <a:off x="2819815" y="4781887"/>
            <a:ext cx="282657" cy="2021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2" name="直接箭头连接符 41">
            <a:extLst>
              <a:ext uri="{FF2B5EF4-FFF2-40B4-BE49-F238E27FC236}">
                <a16:creationId xmlns:a16="http://schemas.microsoft.com/office/drawing/2014/main" id="{A8DBA585-D8C3-4F48-98AD-B2C07AB887C9}"/>
              </a:ext>
            </a:extLst>
          </p:cNvPr>
          <p:cNvCxnSpPr>
            <a:cxnSpLocks/>
          </p:cNvCxnSpPr>
          <p:nvPr/>
        </p:nvCxnSpPr>
        <p:spPr bwMode="auto">
          <a:xfrm flipH="1" flipV="1">
            <a:off x="2825071" y="5398435"/>
            <a:ext cx="275405" cy="218392"/>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43" name="直接箭头连接符 42">
            <a:extLst>
              <a:ext uri="{FF2B5EF4-FFF2-40B4-BE49-F238E27FC236}">
                <a16:creationId xmlns:a16="http://schemas.microsoft.com/office/drawing/2014/main" id="{37A225A3-0610-491B-9AFB-493FE6DCF231}"/>
              </a:ext>
            </a:extLst>
          </p:cNvPr>
          <p:cNvCxnSpPr>
            <a:cxnSpLocks/>
          </p:cNvCxnSpPr>
          <p:nvPr/>
        </p:nvCxnSpPr>
        <p:spPr bwMode="auto">
          <a:xfrm flipV="1">
            <a:off x="2113998" y="5422952"/>
            <a:ext cx="276857" cy="22235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44" name="矩形 43">
            <a:extLst>
              <a:ext uri="{FF2B5EF4-FFF2-40B4-BE49-F238E27FC236}">
                <a16:creationId xmlns:a16="http://schemas.microsoft.com/office/drawing/2014/main" id="{6A7A300B-5F70-4F0A-8D67-023B5B5F4EE6}"/>
              </a:ext>
            </a:extLst>
          </p:cNvPr>
          <p:cNvSpPr/>
          <p:nvPr/>
        </p:nvSpPr>
        <p:spPr>
          <a:xfrm>
            <a:off x="1577271" y="4480342"/>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a:t>
            </a: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N</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3D560C45-6ACC-49B8-A485-A74A430DC090}"/>
              </a:ext>
            </a:extLst>
          </p:cNvPr>
          <p:cNvSpPr/>
          <p:nvPr/>
        </p:nvSpPr>
        <p:spPr>
          <a:xfrm>
            <a:off x="1582675" y="5579719"/>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a:t>
            </a: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N</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2F2B9DFE-9C62-4B4D-A34E-35F031CD9C51}"/>
              </a:ext>
            </a:extLst>
          </p:cNvPr>
          <p:cNvSpPr/>
          <p:nvPr/>
        </p:nvSpPr>
        <p:spPr>
          <a:xfrm>
            <a:off x="2834447" y="5552951"/>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NH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8438E411-B664-4681-A672-56C925D950B3}"/>
              </a:ext>
            </a:extLst>
          </p:cNvPr>
          <p:cNvSpPr/>
          <p:nvPr/>
        </p:nvSpPr>
        <p:spPr>
          <a:xfrm>
            <a:off x="2869867" y="4481719"/>
            <a:ext cx="736032" cy="400110"/>
          </a:xfrm>
          <a:prstGeom prst="rect">
            <a:avLst/>
          </a:prstGeom>
        </p:spPr>
        <p:txBody>
          <a:bodyPr wrap="square">
            <a:spAutoFit/>
          </a:bodyPr>
          <a:lstStyle/>
          <a:p>
            <a:pPr algn="ctr"/>
            <a:r>
              <a:rPr kumimoji="0" lang="en-US" altLang="zh-CN" sz="2000" b="1" kern="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NH</a:t>
            </a:r>
            <a:r>
              <a:rPr kumimoji="0" lang="en-US" altLang="zh-CN" sz="2000" b="1" kern="0" baseline="-25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3</a:t>
            </a:r>
            <a:endParaRPr lang="zh-CN" altLang="en-US" sz="2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622A5815-973B-4ADD-AE4A-10BA9C618CB1}"/>
              </a:ext>
            </a:extLst>
          </p:cNvPr>
          <p:cNvSpPr/>
          <p:nvPr/>
        </p:nvSpPr>
        <p:spPr>
          <a:xfrm>
            <a:off x="3469039" y="4512460"/>
            <a:ext cx="405474" cy="297517"/>
          </a:xfrm>
          <a:prstGeom prst="rect">
            <a:avLst/>
          </a:prstGeom>
        </p:spPr>
        <p:txBody>
          <a:bodyPr wrap="square">
            <a:spAutoFit/>
          </a:bodyPr>
          <a:lstStyle/>
          <a:p>
            <a:pPr algn="ctr"/>
            <a:r>
              <a:rPr kumimoji="0" lang="en-US" altLang="zh-CN" sz="2000" b="1" kern="0" baseline="30000" dirty="0">
                <a:solidFill>
                  <a:prstClr val="black"/>
                </a:solidFill>
                <a:latin typeface="Times New Roman" panose="02020603050405020304" pitchFamily="18" charset="0"/>
                <a:ea typeface="华文仿宋" panose="02010600040101010101" pitchFamily="2" charset="-122"/>
                <a:cs typeface="Times New Roman" panose="02020603050405020304" pitchFamily="18" charset="0"/>
              </a:rPr>
              <a:t>2+</a:t>
            </a:r>
            <a:endParaRPr lang="zh-CN" altLang="en-US" sz="2000"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5" name="椭圆 14">
            <a:extLst>
              <a:ext uri="{FF2B5EF4-FFF2-40B4-BE49-F238E27FC236}">
                <a16:creationId xmlns:a16="http://schemas.microsoft.com/office/drawing/2014/main" id="{AD6AE747-55E4-4BD5-92D4-D09E08BFC55E}"/>
              </a:ext>
            </a:extLst>
          </p:cNvPr>
          <p:cNvSpPr/>
          <p:nvPr/>
        </p:nvSpPr>
        <p:spPr bwMode="auto">
          <a:xfrm>
            <a:off x="6495318" y="4441662"/>
            <a:ext cx="216024" cy="216024"/>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49" name="椭圆 48">
            <a:extLst>
              <a:ext uri="{FF2B5EF4-FFF2-40B4-BE49-F238E27FC236}">
                <a16:creationId xmlns:a16="http://schemas.microsoft.com/office/drawing/2014/main" id="{241766E2-A81C-4B3D-9DF3-C5002BA46E2A}"/>
              </a:ext>
            </a:extLst>
          </p:cNvPr>
          <p:cNvSpPr/>
          <p:nvPr/>
        </p:nvSpPr>
        <p:spPr bwMode="auto">
          <a:xfrm>
            <a:off x="5549373" y="5236895"/>
            <a:ext cx="216024" cy="216024"/>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50" name="椭圆 49">
            <a:extLst>
              <a:ext uri="{FF2B5EF4-FFF2-40B4-BE49-F238E27FC236}">
                <a16:creationId xmlns:a16="http://schemas.microsoft.com/office/drawing/2014/main" id="{C452D809-E8E2-49A1-9079-EC58812DA667}"/>
              </a:ext>
            </a:extLst>
          </p:cNvPr>
          <p:cNvSpPr/>
          <p:nvPr/>
        </p:nvSpPr>
        <p:spPr bwMode="auto">
          <a:xfrm>
            <a:off x="5945780" y="5503557"/>
            <a:ext cx="216024" cy="216024"/>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51" name="椭圆 50">
            <a:extLst>
              <a:ext uri="{FF2B5EF4-FFF2-40B4-BE49-F238E27FC236}">
                <a16:creationId xmlns:a16="http://schemas.microsoft.com/office/drawing/2014/main" id="{66E24D82-9AEF-480B-94B2-AA1B35DA3B67}"/>
              </a:ext>
            </a:extLst>
          </p:cNvPr>
          <p:cNvSpPr/>
          <p:nvPr/>
        </p:nvSpPr>
        <p:spPr bwMode="auto">
          <a:xfrm>
            <a:off x="6376892" y="6237312"/>
            <a:ext cx="216024" cy="216024"/>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52" name="椭圆 51">
            <a:extLst>
              <a:ext uri="{FF2B5EF4-FFF2-40B4-BE49-F238E27FC236}">
                <a16:creationId xmlns:a16="http://schemas.microsoft.com/office/drawing/2014/main" id="{29136B29-F5B7-4AA1-858E-4A627E125886}"/>
              </a:ext>
            </a:extLst>
          </p:cNvPr>
          <p:cNvSpPr/>
          <p:nvPr/>
        </p:nvSpPr>
        <p:spPr bwMode="auto">
          <a:xfrm>
            <a:off x="7316906" y="5508301"/>
            <a:ext cx="216024" cy="216024"/>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cxnSp>
        <p:nvCxnSpPr>
          <p:cNvPr id="23" name="直接连接符 22">
            <a:extLst>
              <a:ext uri="{FF2B5EF4-FFF2-40B4-BE49-F238E27FC236}">
                <a16:creationId xmlns:a16="http://schemas.microsoft.com/office/drawing/2014/main" id="{03ED00A6-0C91-4C3A-AF85-BF335759D2B2}"/>
              </a:ext>
            </a:extLst>
          </p:cNvPr>
          <p:cNvCxnSpPr>
            <a:stCxn id="49" idx="6"/>
            <a:endCxn id="52" idx="2"/>
          </p:cNvCxnSpPr>
          <p:nvPr/>
        </p:nvCxnSpPr>
        <p:spPr bwMode="auto">
          <a:xfrm>
            <a:off x="5765397" y="5344907"/>
            <a:ext cx="1551509" cy="27140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直接连接符 27">
            <a:extLst>
              <a:ext uri="{FF2B5EF4-FFF2-40B4-BE49-F238E27FC236}">
                <a16:creationId xmlns:a16="http://schemas.microsoft.com/office/drawing/2014/main" id="{79102674-B184-485B-9150-A983F19564E1}"/>
              </a:ext>
            </a:extLst>
          </p:cNvPr>
          <p:cNvCxnSpPr>
            <a:cxnSpLocks/>
            <a:endCxn id="50" idx="6"/>
          </p:cNvCxnSpPr>
          <p:nvPr/>
        </p:nvCxnSpPr>
        <p:spPr bwMode="auto">
          <a:xfrm flipH="1">
            <a:off x="6161804" y="5336476"/>
            <a:ext cx="801566" cy="27509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8967" name="直接连接符 168966">
            <a:extLst>
              <a:ext uri="{FF2B5EF4-FFF2-40B4-BE49-F238E27FC236}">
                <a16:creationId xmlns:a16="http://schemas.microsoft.com/office/drawing/2014/main" id="{CE7AB77D-077F-4BC7-8267-A3EB57645545}"/>
              </a:ext>
            </a:extLst>
          </p:cNvPr>
          <p:cNvCxnSpPr/>
          <p:nvPr/>
        </p:nvCxnSpPr>
        <p:spPr bwMode="auto">
          <a:xfrm flipH="1">
            <a:off x="6484904" y="4674537"/>
            <a:ext cx="118426" cy="157048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68989" name="组合 168988">
            <a:extLst>
              <a:ext uri="{FF2B5EF4-FFF2-40B4-BE49-F238E27FC236}">
                <a16:creationId xmlns:a16="http://schemas.microsoft.com/office/drawing/2014/main" id="{4B5884A1-8DB0-4140-A48C-D0BFFE2836A6}"/>
              </a:ext>
            </a:extLst>
          </p:cNvPr>
          <p:cNvGrpSpPr/>
          <p:nvPr/>
        </p:nvGrpSpPr>
        <p:grpSpPr>
          <a:xfrm>
            <a:off x="5733761" y="4626050"/>
            <a:ext cx="1614781" cy="1719274"/>
            <a:chOff x="5733761" y="4626050"/>
            <a:chExt cx="1614781" cy="1719274"/>
          </a:xfrm>
        </p:grpSpPr>
        <p:cxnSp>
          <p:nvCxnSpPr>
            <p:cNvPr id="168976" name="直接连接符 168975">
              <a:extLst>
                <a:ext uri="{FF2B5EF4-FFF2-40B4-BE49-F238E27FC236}">
                  <a16:creationId xmlns:a16="http://schemas.microsoft.com/office/drawing/2014/main" id="{BAB7CC64-D107-424F-A0FF-5DDB47C8C3A5}"/>
                </a:ext>
              </a:extLst>
            </p:cNvPr>
            <p:cNvCxnSpPr>
              <a:stCxn id="52" idx="1"/>
            </p:cNvCxnSpPr>
            <p:nvPr/>
          </p:nvCxnSpPr>
          <p:spPr bwMode="auto">
            <a:xfrm flipH="1" flipV="1">
              <a:off x="7117116" y="5385564"/>
              <a:ext cx="231426" cy="154373"/>
            </a:xfrm>
            <a:prstGeom prst="line">
              <a:avLst/>
            </a:prstGeom>
            <a:solidFill>
              <a:schemeClr val="accent1"/>
            </a:solidFill>
            <a:ln w="9525" cap="flat" cmpd="sng" algn="ctr">
              <a:solidFill>
                <a:schemeClr val="tx1"/>
              </a:solidFill>
              <a:prstDash val="sysDash"/>
              <a:round/>
              <a:headEnd type="none" w="med" len="med"/>
              <a:tailEnd type="none" w="med" len="med"/>
            </a:ln>
            <a:effectLst/>
          </p:spPr>
        </p:cxnSp>
        <p:grpSp>
          <p:nvGrpSpPr>
            <p:cNvPr id="168988" name="组合 168987">
              <a:extLst>
                <a:ext uri="{FF2B5EF4-FFF2-40B4-BE49-F238E27FC236}">
                  <a16:creationId xmlns:a16="http://schemas.microsoft.com/office/drawing/2014/main" id="{77B879AB-C289-4112-9015-6693A91C2DBD}"/>
                </a:ext>
              </a:extLst>
            </p:cNvPr>
            <p:cNvGrpSpPr/>
            <p:nvPr/>
          </p:nvGrpSpPr>
          <p:grpSpPr>
            <a:xfrm>
              <a:off x="5733761" y="4626050"/>
              <a:ext cx="1614781" cy="1719274"/>
              <a:chOff x="5733761" y="4626050"/>
              <a:chExt cx="1614781" cy="1719274"/>
            </a:xfrm>
          </p:grpSpPr>
          <p:cxnSp>
            <p:nvCxnSpPr>
              <p:cNvPr id="57" name="直接连接符 56">
                <a:extLst>
                  <a:ext uri="{FF2B5EF4-FFF2-40B4-BE49-F238E27FC236}">
                    <a16:creationId xmlns:a16="http://schemas.microsoft.com/office/drawing/2014/main" id="{835D0379-6607-45CE-9305-F15CFC1B614F}"/>
                  </a:ext>
                </a:extLst>
              </p:cNvPr>
              <p:cNvCxnSpPr>
                <a:cxnSpLocks/>
                <a:endCxn id="49" idx="7"/>
              </p:cNvCxnSpPr>
              <p:nvPr/>
            </p:nvCxnSpPr>
            <p:spPr bwMode="auto">
              <a:xfrm flipH="1">
                <a:off x="5733761" y="4682487"/>
                <a:ext cx="768316" cy="586044"/>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61" name="直接连接符 60">
                <a:extLst>
                  <a:ext uri="{FF2B5EF4-FFF2-40B4-BE49-F238E27FC236}">
                    <a16:creationId xmlns:a16="http://schemas.microsoft.com/office/drawing/2014/main" id="{DF36FB64-FAC0-49F9-B8B1-02E3D1314053}"/>
                  </a:ext>
                </a:extLst>
              </p:cNvPr>
              <p:cNvCxnSpPr>
                <a:cxnSpLocks/>
                <a:stCxn id="15" idx="4"/>
                <a:endCxn id="53" idx="1"/>
              </p:cNvCxnSpPr>
              <p:nvPr/>
            </p:nvCxnSpPr>
            <p:spPr bwMode="auto">
              <a:xfrm>
                <a:off x="6603330" y="4657686"/>
                <a:ext cx="366317" cy="564965"/>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63" name="直接连接符 62">
                <a:extLst>
                  <a:ext uri="{FF2B5EF4-FFF2-40B4-BE49-F238E27FC236}">
                    <a16:creationId xmlns:a16="http://schemas.microsoft.com/office/drawing/2014/main" id="{932C8560-A052-45ED-897D-7CB086F3371C}"/>
                  </a:ext>
                </a:extLst>
              </p:cNvPr>
              <p:cNvCxnSpPr>
                <a:cxnSpLocks/>
                <a:stCxn id="15" idx="5"/>
                <a:endCxn id="52" idx="1"/>
              </p:cNvCxnSpPr>
              <p:nvPr/>
            </p:nvCxnSpPr>
            <p:spPr bwMode="auto">
              <a:xfrm>
                <a:off x="6679706" y="4626050"/>
                <a:ext cx="668836" cy="913887"/>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961" name="直接连接符 168960">
                <a:extLst>
                  <a:ext uri="{FF2B5EF4-FFF2-40B4-BE49-F238E27FC236}">
                    <a16:creationId xmlns:a16="http://schemas.microsoft.com/office/drawing/2014/main" id="{A45FEC1A-3879-4FAE-AA9A-055DDACA9837}"/>
                  </a:ext>
                </a:extLst>
              </p:cNvPr>
              <p:cNvCxnSpPr>
                <a:cxnSpLocks/>
                <a:stCxn id="15" idx="4"/>
                <a:endCxn id="50" idx="7"/>
              </p:cNvCxnSpPr>
              <p:nvPr/>
            </p:nvCxnSpPr>
            <p:spPr bwMode="auto">
              <a:xfrm flipH="1">
                <a:off x="6130168" y="4657686"/>
                <a:ext cx="473162" cy="877507"/>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969" name="直接连接符 168968">
                <a:extLst>
                  <a:ext uri="{FF2B5EF4-FFF2-40B4-BE49-F238E27FC236}">
                    <a16:creationId xmlns:a16="http://schemas.microsoft.com/office/drawing/2014/main" id="{C47413BD-64C1-41F1-8832-52283C500835}"/>
                  </a:ext>
                </a:extLst>
              </p:cNvPr>
              <p:cNvCxnSpPr>
                <a:stCxn id="49" idx="6"/>
                <a:endCxn id="53" idx="2"/>
              </p:cNvCxnSpPr>
              <p:nvPr/>
            </p:nvCxnSpPr>
            <p:spPr bwMode="auto">
              <a:xfrm flipV="1">
                <a:off x="5765397" y="5299027"/>
                <a:ext cx="1172614" cy="4588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971" name="直接连接符 168970">
                <a:extLst>
                  <a:ext uri="{FF2B5EF4-FFF2-40B4-BE49-F238E27FC236}">
                    <a16:creationId xmlns:a16="http://schemas.microsoft.com/office/drawing/2014/main" id="{2312738A-F261-487E-A492-F9188D5E249D}"/>
                  </a:ext>
                </a:extLst>
              </p:cNvPr>
              <p:cNvCxnSpPr>
                <a:cxnSpLocks/>
                <a:stCxn id="49" idx="5"/>
                <a:endCxn id="50" idx="1"/>
              </p:cNvCxnSpPr>
              <p:nvPr/>
            </p:nvCxnSpPr>
            <p:spPr bwMode="auto">
              <a:xfrm>
                <a:off x="5733761" y="5421283"/>
                <a:ext cx="243655" cy="11391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974" name="直接连接符 168973">
                <a:extLst>
                  <a:ext uri="{FF2B5EF4-FFF2-40B4-BE49-F238E27FC236}">
                    <a16:creationId xmlns:a16="http://schemas.microsoft.com/office/drawing/2014/main" id="{8B667E5D-23DD-4CEF-97B9-2D29FFC5ED80}"/>
                  </a:ext>
                </a:extLst>
              </p:cNvPr>
              <p:cNvCxnSpPr>
                <a:stCxn id="50" idx="6"/>
                <a:endCxn id="52" idx="2"/>
              </p:cNvCxnSpPr>
              <p:nvPr/>
            </p:nvCxnSpPr>
            <p:spPr bwMode="auto">
              <a:xfrm>
                <a:off x="6161804" y="5611569"/>
                <a:ext cx="1155102" cy="4744"/>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978" name="直接连接符 168977">
                <a:extLst>
                  <a:ext uri="{FF2B5EF4-FFF2-40B4-BE49-F238E27FC236}">
                    <a16:creationId xmlns:a16="http://schemas.microsoft.com/office/drawing/2014/main" id="{BAE6A0E4-0A06-4000-898C-67103AEDEDA7}"/>
                  </a:ext>
                </a:extLst>
              </p:cNvPr>
              <p:cNvCxnSpPr>
                <a:stCxn id="53" idx="3"/>
                <a:endCxn id="51" idx="7"/>
              </p:cNvCxnSpPr>
              <p:nvPr/>
            </p:nvCxnSpPr>
            <p:spPr bwMode="auto">
              <a:xfrm flipH="1">
                <a:off x="6561280" y="5375403"/>
                <a:ext cx="408367" cy="893545"/>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980" name="直接连接符 168979">
                <a:extLst>
                  <a:ext uri="{FF2B5EF4-FFF2-40B4-BE49-F238E27FC236}">
                    <a16:creationId xmlns:a16="http://schemas.microsoft.com/office/drawing/2014/main" id="{53536889-950F-458F-9DB8-9CE1258DE485}"/>
                  </a:ext>
                </a:extLst>
              </p:cNvPr>
              <p:cNvCxnSpPr>
                <a:stCxn id="51" idx="6"/>
                <a:endCxn id="52" idx="3"/>
              </p:cNvCxnSpPr>
              <p:nvPr/>
            </p:nvCxnSpPr>
            <p:spPr bwMode="auto">
              <a:xfrm flipV="1">
                <a:off x="6592916" y="5692689"/>
                <a:ext cx="755626" cy="652635"/>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982" name="直接连接符 168981">
                <a:extLst>
                  <a:ext uri="{FF2B5EF4-FFF2-40B4-BE49-F238E27FC236}">
                    <a16:creationId xmlns:a16="http://schemas.microsoft.com/office/drawing/2014/main" id="{E94EF76D-4C9B-463F-ADD6-C7512C00A422}"/>
                  </a:ext>
                </a:extLst>
              </p:cNvPr>
              <p:cNvCxnSpPr>
                <a:stCxn id="51" idx="1"/>
              </p:cNvCxnSpPr>
              <p:nvPr/>
            </p:nvCxnSpPr>
            <p:spPr bwMode="auto">
              <a:xfrm flipH="1" flipV="1">
                <a:off x="6117919" y="5712361"/>
                <a:ext cx="290609" cy="556587"/>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984" name="直接连接符 168983">
                <a:extLst>
                  <a:ext uri="{FF2B5EF4-FFF2-40B4-BE49-F238E27FC236}">
                    <a16:creationId xmlns:a16="http://schemas.microsoft.com/office/drawing/2014/main" id="{5B1BA587-D2EE-45C6-9CB6-3D63B8C5874A}"/>
                  </a:ext>
                </a:extLst>
              </p:cNvPr>
              <p:cNvCxnSpPr>
                <a:stCxn id="51" idx="1"/>
                <a:endCxn id="49" idx="5"/>
              </p:cNvCxnSpPr>
              <p:nvPr/>
            </p:nvCxnSpPr>
            <p:spPr bwMode="auto">
              <a:xfrm flipH="1" flipV="1">
                <a:off x="5733761" y="5421283"/>
                <a:ext cx="674767" cy="847665"/>
              </a:xfrm>
              <a:prstGeom prst="line">
                <a:avLst/>
              </a:prstGeom>
              <a:solidFill>
                <a:schemeClr val="accent1"/>
              </a:solidFill>
              <a:ln w="9525" cap="flat" cmpd="sng" algn="ctr">
                <a:solidFill>
                  <a:schemeClr val="tx1"/>
                </a:solidFill>
                <a:prstDash val="sysDash"/>
                <a:round/>
                <a:headEnd type="none" w="med" len="med"/>
                <a:tailEnd type="none" w="med" len="med"/>
              </a:ln>
              <a:effectLst/>
            </p:spPr>
          </p:cxnSp>
        </p:grpSp>
      </p:grpSp>
      <p:sp>
        <p:nvSpPr>
          <p:cNvPr id="53" name="椭圆 52">
            <a:extLst>
              <a:ext uri="{FF2B5EF4-FFF2-40B4-BE49-F238E27FC236}">
                <a16:creationId xmlns:a16="http://schemas.microsoft.com/office/drawing/2014/main" id="{C45D1EB6-271D-464D-A120-63E24F17C257}"/>
              </a:ext>
            </a:extLst>
          </p:cNvPr>
          <p:cNvSpPr/>
          <p:nvPr/>
        </p:nvSpPr>
        <p:spPr bwMode="auto">
          <a:xfrm>
            <a:off x="6938011" y="5191015"/>
            <a:ext cx="216024" cy="216024"/>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54" name="椭圆 53">
            <a:extLst>
              <a:ext uri="{FF2B5EF4-FFF2-40B4-BE49-F238E27FC236}">
                <a16:creationId xmlns:a16="http://schemas.microsoft.com/office/drawing/2014/main" id="{84AF25D6-189A-42EF-97FB-A614609AB7B2}"/>
              </a:ext>
            </a:extLst>
          </p:cNvPr>
          <p:cNvSpPr/>
          <p:nvPr/>
        </p:nvSpPr>
        <p:spPr bwMode="auto">
          <a:xfrm>
            <a:off x="6456080" y="5356308"/>
            <a:ext cx="216024" cy="216024"/>
          </a:xfrm>
          <a:prstGeom prst="ellipse">
            <a:avLst/>
          </a:prstGeom>
          <a:solidFill>
            <a:srgbClr val="0000F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9" name="Rectangle 1041"/>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4.5.5  </a:t>
            </a:r>
            <a:r>
              <a:rPr lang="zh-CN" altLang="en-US" sz="3200" dirty="0"/>
              <a:t>配离子的解离平衡</a:t>
            </a:r>
            <a:endParaRPr lang="zh-CN" altLang="en-US" dirty="0"/>
          </a:p>
        </p:txBody>
      </p:sp>
      <p:sp>
        <p:nvSpPr>
          <p:cNvPr id="45061" name="Text Box 1026"/>
          <p:cNvSpPr txBox="1">
            <a:spLocks noChangeArrowheads="1"/>
          </p:cNvSpPr>
          <p:nvPr/>
        </p:nvSpPr>
        <p:spPr bwMode="auto">
          <a:xfrm>
            <a:off x="250825" y="2565400"/>
            <a:ext cx="8642350" cy="954088"/>
          </a:xfrm>
          <a:prstGeom prst="rect">
            <a:avLst/>
          </a:prstGeom>
          <a:noFill/>
          <a:ln w="9525">
            <a:noFill/>
            <a:miter lim="800000"/>
            <a:headEnd/>
            <a:tailEnd/>
          </a:ln>
        </p:spPr>
        <p:txBody>
          <a:bodyPr wrap="square">
            <a:spAutoFit/>
          </a:bodyPr>
          <a:lstStyle/>
          <a:p>
            <a:pPr algn="just">
              <a:defRPr/>
            </a:pPr>
            <a:r>
              <a:rPr kumimoji="0" lang="zh-CN" altLang="en-US" b="1" dirty="0">
                <a:latin typeface="Times New Roman" panose="02020603050405020304" pitchFamily="18" charset="0"/>
                <a:ea typeface="华文仿宋" pitchFamily="2" charset="-122"/>
                <a:cs typeface="Times New Roman" panose="02020603050405020304" pitchFamily="18" charset="0"/>
              </a:rPr>
              <a:t>配离子具有典型的弱电解质性质，是一种难解离物质，在水中存在如下解离平衡：</a:t>
            </a:r>
          </a:p>
        </p:txBody>
      </p:sp>
      <p:graphicFrame>
        <p:nvGraphicFramePr>
          <p:cNvPr id="123915" name="Object 11"/>
          <p:cNvGraphicFramePr>
            <a:graphicFrameLocks noChangeAspect="1"/>
          </p:cNvGraphicFramePr>
          <p:nvPr>
            <p:extLst>
              <p:ext uri="{D42A27DB-BD31-4B8C-83A1-F6EECF244321}">
                <p14:modId xmlns:p14="http://schemas.microsoft.com/office/powerpoint/2010/main" val="2466679385"/>
              </p:ext>
            </p:extLst>
          </p:nvPr>
        </p:nvGraphicFramePr>
        <p:xfrm>
          <a:off x="1735138" y="1943100"/>
          <a:ext cx="5675312" cy="549275"/>
        </p:xfrm>
        <a:graphic>
          <a:graphicData uri="http://schemas.openxmlformats.org/presentationml/2006/ole">
            <mc:AlternateContent xmlns:mc="http://schemas.openxmlformats.org/markup-compatibility/2006">
              <mc:Choice xmlns:v="urn:schemas-microsoft-com:vml" Requires="v">
                <p:oleObj spid="_x0000_s190831" name="Equation" r:id="rId3" imgW="2501640" imgH="241200" progId="Equation.DSMT4">
                  <p:embed/>
                </p:oleObj>
              </mc:Choice>
              <mc:Fallback>
                <p:oleObj name="Equation" r:id="rId3" imgW="2501640" imgH="241200" progId="Equation.DSMT4">
                  <p:embed/>
                  <p:pic>
                    <p:nvPicPr>
                      <p:cNvPr id="0" name="Picture 11"/>
                      <p:cNvPicPr>
                        <a:picLocks noChangeAspect="1" noChangeArrowheads="1"/>
                      </p:cNvPicPr>
                      <p:nvPr/>
                    </p:nvPicPr>
                    <p:blipFill>
                      <a:blip r:embed="rId4"/>
                      <a:srcRect/>
                      <a:stretch>
                        <a:fillRect/>
                      </a:stretch>
                    </p:blipFill>
                    <p:spPr bwMode="auto">
                      <a:xfrm>
                        <a:off x="1735138" y="1943100"/>
                        <a:ext cx="5675312" cy="549275"/>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aphicFrame>
        <p:nvGraphicFramePr>
          <p:cNvPr id="123916" name="Object 12"/>
          <p:cNvGraphicFramePr>
            <a:graphicFrameLocks noChangeAspect="1"/>
          </p:cNvGraphicFramePr>
          <p:nvPr>
            <p:extLst>
              <p:ext uri="{D42A27DB-BD31-4B8C-83A1-F6EECF244321}">
                <p14:modId xmlns:p14="http://schemas.microsoft.com/office/powerpoint/2010/main" val="1011483372"/>
              </p:ext>
            </p:extLst>
          </p:nvPr>
        </p:nvGraphicFramePr>
        <p:xfrm>
          <a:off x="1547813" y="4365625"/>
          <a:ext cx="3168650" cy="1085850"/>
        </p:xfrm>
        <a:graphic>
          <a:graphicData uri="http://schemas.openxmlformats.org/presentationml/2006/ole">
            <mc:AlternateContent xmlns:mc="http://schemas.openxmlformats.org/markup-compatibility/2006">
              <mc:Choice xmlns:v="urn:schemas-microsoft-com:vml" Requires="v">
                <p:oleObj spid="_x0000_s190832" name="Equation" r:id="rId5" imgW="1333500" imgH="457200" progId="Equation.DSMT4">
                  <p:embed/>
                </p:oleObj>
              </mc:Choice>
              <mc:Fallback>
                <p:oleObj name="Equation" r:id="rId5" imgW="1333500" imgH="457200" progId="Equation.DSMT4">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365625"/>
                        <a:ext cx="3168650" cy="108585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pSp>
        <p:nvGrpSpPr>
          <p:cNvPr id="123921" name="Group 1030"/>
          <p:cNvGrpSpPr>
            <a:grpSpLocks/>
          </p:cNvGrpSpPr>
          <p:nvPr/>
        </p:nvGrpSpPr>
        <p:grpSpPr bwMode="auto">
          <a:xfrm>
            <a:off x="1979433" y="3645071"/>
            <a:ext cx="4749980" cy="792040"/>
            <a:chOff x="2581" y="1623"/>
            <a:chExt cx="6614" cy="1035"/>
          </a:xfrm>
        </p:grpSpPr>
        <p:grpSp>
          <p:nvGrpSpPr>
            <p:cNvPr id="123925" name="Group 1031"/>
            <p:cNvGrpSpPr>
              <a:grpSpLocks/>
            </p:cNvGrpSpPr>
            <p:nvPr/>
          </p:nvGrpSpPr>
          <p:grpSpPr bwMode="auto">
            <a:xfrm>
              <a:off x="5220" y="1693"/>
              <a:ext cx="900" cy="911"/>
              <a:chOff x="5025" y="1543"/>
              <a:chExt cx="900" cy="911"/>
            </a:xfrm>
          </p:grpSpPr>
          <p:grpSp>
            <p:nvGrpSpPr>
              <p:cNvPr id="123928" name="Group 1032"/>
              <p:cNvGrpSpPr>
                <a:grpSpLocks/>
              </p:cNvGrpSpPr>
              <p:nvPr/>
            </p:nvGrpSpPr>
            <p:grpSpPr bwMode="auto">
              <a:xfrm>
                <a:off x="5025" y="1746"/>
                <a:ext cx="900" cy="378"/>
                <a:chOff x="3060" y="1440"/>
                <a:chExt cx="900" cy="378"/>
              </a:xfrm>
            </p:grpSpPr>
            <p:sp>
              <p:nvSpPr>
                <p:cNvPr id="123931" name="Line 1033"/>
                <p:cNvSpPr>
                  <a:spLocks noChangeShapeType="1"/>
                </p:cNvSpPr>
                <p:nvPr/>
              </p:nvSpPr>
              <p:spPr bwMode="auto">
                <a:xfrm>
                  <a:off x="3060" y="1596"/>
                  <a:ext cx="900" cy="0"/>
                </a:xfrm>
                <a:prstGeom prst="line">
                  <a:avLst/>
                </a:prstGeom>
                <a:noFill/>
                <a:ln w="9525">
                  <a:solidFill>
                    <a:srgbClr val="000000"/>
                  </a:solidFill>
                  <a:round/>
                  <a:headEnd/>
                  <a:tailE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23932" name="Line 1034"/>
                <p:cNvSpPr>
                  <a:spLocks noChangeShapeType="1"/>
                </p:cNvSpPr>
                <p:nvPr/>
              </p:nvSpPr>
              <p:spPr bwMode="auto">
                <a:xfrm>
                  <a:off x="3780" y="1440"/>
                  <a:ext cx="180" cy="156"/>
                </a:xfrm>
                <a:prstGeom prst="line">
                  <a:avLst/>
                </a:prstGeom>
                <a:noFill/>
                <a:ln w="9525">
                  <a:solidFill>
                    <a:srgbClr val="000000"/>
                  </a:solidFill>
                  <a:round/>
                  <a:headEnd/>
                  <a:tailE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23933" name="Line 1035"/>
                <p:cNvSpPr>
                  <a:spLocks noChangeShapeType="1"/>
                </p:cNvSpPr>
                <p:nvPr/>
              </p:nvSpPr>
              <p:spPr bwMode="auto">
                <a:xfrm>
                  <a:off x="3060" y="1662"/>
                  <a:ext cx="900" cy="0"/>
                </a:xfrm>
                <a:prstGeom prst="line">
                  <a:avLst/>
                </a:prstGeom>
                <a:noFill/>
                <a:ln w="9525">
                  <a:solidFill>
                    <a:srgbClr val="000000"/>
                  </a:solidFill>
                  <a:round/>
                  <a:headEnd/>
                  <a:tailE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23934" name="Line 1036"/>
                <p:cNvSpPr>
                  <a:spLocks noChangeShapeType="1"/>
                </p:cNvSpPr>
                <p:nvPr/>
              </p:nvSpPr>
              <p:spPr bwMode="auto">
                <a:xfrm>
                  <a:off x="3060" y="1662"/>
                  <a:ext cx="180" cy="156"/>
                </a:xfrm>
                <a:prstGeom prst="line">
                  <a:avLst/>
                </a:prstGeom>
                <a:noFill/>
                <a:ln w="9525">
                  <a:solidFill>
                    <a:srgbClr val="000000"/>
                  </a:solidFill>
                  <a:round/>
                  <a:headEnd/>
                  <a:tailEn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23929" name="Text Box 1037"/>
              <p:cNvSpPr txBox="1">
                <a:spLocks noChangeArrowheads="1"/>
              </p:cNvSpPr>
              <p:nvPr/>
            </p:nvSpPr>
            <p:spPr bwMode="auto">
              <a:xfrm>
                <a:off x="5120" y="1543"/>
                <a:ext cx="675" cy="495"/>
              </a:xfrm>
              <a:prstGeom prst="rect">
                <a:avLst/>
              </a:prstGeom>
              <a:noFill/>
              <a:ln w="9525">
                <a:noFill/>
                <a:miter lim="800000"/>
                <a:headEnd/>
                <a:tailEnd/>
              </a:ln>
            </p:spPr>
            <p:txBody>
              <a:bodyPr lIns="0" tIns="0" rIns="0" bIns="0"/>
              <a:lstStyle/>
              <a:p>
                <a:pPr algn="just" eaLnBrk="0" hangingPunct="0"/>
                <a:r>
                  <a:rPr kumimoji="0" lang="zh-CN" altLang="en-US" sz="1600" dirty="0">
                    <a:latin typeface="Times New Roman" panose="02020603050405020304" pitchFamily="18" charset="0"/>
                    <a:cs typeface="Times New Roman" panose="02020603050405020304" pitchFamily="18" charset="0"/>
                  </a:rPr>
                  <a:t>离解</a:t>
                </a:r>
              </a:p>
            </p:txBody>
          </p:sp>
          <p:sp>
            <p:nvSpPr>
              <p:cNvPr id="123930" name="Text Box 1038"/>
              <p:cNvSpPr txBox="1">
                <a:spLocks noChangeArrowheads="1"/>
              </p:cNvSpPr>
              <p:nvPr/>
            </p:nvSpPr>
            <p:spPr bwMode="auto">
              <a:xfrm>
                <a:off x="5250" y="1986"/>
                <a:ext cx="630" cy="468"/>
              </a:xfrm>
              <a:prstGeom prst="rect">
                <a:avLst/>
              </a:prstGeom>
              <a:noFill/>
              <a:ln w="9525">
                <a:noFill/>
                <a:miter lim="800000"/>
                <a:headEnd/>
                <a:tailEnd/>
              </a:ln>
            </p:spPr>
            <p:txBody>
              <a:bodyPr lIns="0" tIns="0" rIns="0" bIns="0"/>
              <a:lstStyle/>
              <a:p>
                <a:pPr algn="just" eaLnBrk="0" hangingPunct="0"/>
                <a:r>
                  <a:rPr kumimoji="0" lang="zh-CN" altLang="en-US" sz="1600" dirty="0">
                    <a:latin typeface="Times New Roman" panose="02020603050405020304" pitchFamily="18" charset="0"/>
                    <a:cs typeface="Times New Roman" panose="02020603050405020304" pitchFamily="18" charset="0"/>
                  </a:rPr>
                  <a:t>配合</a:t>
                </a:r>
              </a:p>
            </p:txBody>
          </p:sp>
        </p:grpSp>
        <p:sp>
          <p:nvSpPr>
            <p:cNvPr id="123926" name="Text Box 1039"/>
            <p:cNvSpPr txBox="1">
              <a:spLocks noChangeArrowheads="1"/>
            </p:cNvSpPr>
            <p:nvPr/>
          </p:nvSpPr>
          <p:spPr bwMode="auto">
            <a:xfrm>
              <a:off x="2581" y="1722"/>
              <a:ext cx="3240" cy="936"/>
            </a:xfrm>
            <a:prstGeom prst="rect">
              <a:avLst/>
            </a:prstGeom>
            <a:noFill/>
            <a:ln w="9525">
              <a:noFill/>
              <a:miter lim="800000"/>
              <a:headEnd/>
              <a:tailEnd/>
            </a:ln>
          </p:spPr>
          <p:txBody>
            <a:bodyPr lIns="0" tIns="0" rIns="0" bIns="0"/>
            <a:lstStyle/>
            <a:p>
              <a:pPr algn="just" eaLnBrk="0" hangingPunct="0"/>
              <a:r>
                <a:rPr kumimoji="0" lang="zh-CN" altLang="en-US" dirty="0">
                  <a:latin typeface="Times New Roman" panose="02020603050405020304" pitchFamily="18" charset="0"/>
                  <a:cs typeface="Times New Roman" panose="02020603050405020304" pitchFamily="18" charset="0"/>
                </a:rPr>
                <a:t>[</a:t>
              </a:r>
              <a:r>
                <a:rPr kumimoji="0" lang="en-US" altLang="zh-CN" dirty="0">
                  <a:latin typeface="Times New Roman" panose="02020603050405020304" pitchFamily="18" charset="0"/>
                  <a:cs typeface="Times New Roman" panose="02020603050405020304" pitchFamily="18" charset="0"/>
                </a:rPr>
                <a:t>Cu(NH</a:t>
              </a:r>
              <a:r>
                <a:rPr kumimoji="0" lang="en-US" altLang="zh-CN" sz="2900" baseline="-25000" dirty="0">
                  <a:latin typeface="Times New Roman" panose="02020603050405020304" pitchFamily="18" charset="0"/>
                  <a:cs typeface="Times New Roman" panose="02020603050405020304" pitchFamily="18" charset="0"/>
                </a:rPr>
                <a:t>3</a:t>
              </a:r>
              <a:r>
                <a:rPr kumimoji="0" lang="en-US" altLang="zh-CN" dirty="0">
                  <a:latin typeface="Times New Roman" panose="02020603050405020304" pitchFamily="18" charset="0"/>
                  <a:cs typeface="Times New Roman" panose="02020603050405020304" pitchFamily="18" charset="0"/>
                </a:rPr>
                <a:t>)</a:t>
              </a:r>
              <a:r>
                <a:rPr kumimoji="0" lang="en-US" altLang="zh-CN" sz="2900" baseline="-25000" dirty="0">
                  <a:latin typeface="Times New Roman" panose="02020603050405020304" pitchFamily="18" charset="0"/>
                  <a:cs typeface="Times New Roman" panose="02020603050405020304" pitchFamily="18" charset="0"/>
                </a:rPr>
                <a:t>4</a:t>
              </a:r>
              <a:r>
                <a:rPr kumimoji="0" lang="en-US" altLang="zh-CN" dirty="0">
                  <a:latin typeface="Times New Roman" panose="02020603050405020304" pitchFamily="18" charset="0"/>
                  <a:cs typeface="Times New Roman" panose="02020603050405020304" pitchFamily="18" charset="0"/>
                </a:rPr>
                <a:t>]</a:t>
              </a:r>
              <a:r>
                <a:rPr kumimoji="0" lang="en-US" altLang="zh-CN" sz="2900" baseline="30000" dirty="0">
                  <a:latin typeface="Times New Roman" panose="02020603050405020304" pitchFamily="18" charset="0"/>
                  <a:cs typeface="Times New Roman" panose="02020603050405020304" pitchFamily="18" charset="0"/>
                </a:rPr>
                <a:t>2+</a:t>
              </a:r>
              <a:endParaRPr kumimoji="0" lang="en-US" altLang="zh-CN" sz="1000" dirty="0">
                <a:latin typeface="Times New Roman" panose="02020603050405020304" pitchFamily="18" charset="0"/>
                <a:cs typeface="Times New Roman" panose="02020603050405020304" pitchFamily="18" charset="0"/>
              </a:endParaRPr>
            </a:p>
          </p:txBody>
        </p:sp>
        <p:sp>
          <p:nvSpPr>
            <p:cNvPr id="123927" name="Text Box 1040"/>
            <p:cNvSpPr txBox="1">
              <a:spLocks noChangeArrowheads="1"/>
            </p:cNvSpPr>
            <p:nvPr/>
          </p:nvSpPr>
          <p:spPr bwMode="auto">
            <a:xfrm>
              <a:off x="6270" y="1623"/>
              <a:ext cx="2925" cy="852"/>
            </a:xfrm>
            <a:prstGeom prst="rect">
              <a:avLst/>
            </a:prstGeom>
            <a:noFill/>
            <a:ln w="9525">
              <a:noFill/>
              <a:miter lim="800000"/>
              <a:headEnd/>
              <a:tailEnd/>
            </a:ln>
          </p:spPr>
          <p:txBody>
            <a:bodyPr/>
            <a:lstStyle/>
            <a:p>
              <a:pPr algn="just" eaLnBrk="0" hangingPunct="0"/>
              <a:r>
                <a:rPr kumimoji="0" lang="en-US" altLang="zh-CN" dirty="0">
                  <a:latin typeface="Times New Roman" panose="02020603050405020304" pitchFamily="18" charset="0"/>
                  <a:cs typeface="Times New Roman" panose="02020603050405020304" pitchFamily="18" charset="0"/>
                </a:rPr>
                <a:t>Cu</a:t>
              </a:r>
              <a:r>
                <a:rPr kumimoji="0" lang="en-US" altLang="zh-CN" sz="2900" baseline="30000" dirty="0">
                  <a:latin typeface="Times New Roman" panose="02020603050405020304" pitchFamily="18" charset="0"/>
                  <a:cs typeface="Times New Roman" panose="02020603050405020304" pitchFamily="18" charset="0"/>
                </a:rPr>
                <a:t>2+</a:t>
              </a:r>
              <a:r>
                <a:rPr kumimoji="0" lang="en-US" altLang="zh-CN" sz="2900" dirty="0">
                  <a:latin typeface="Times New Roman" panose="02020603050405020304" pitchFamily="18" charset="0"/>
                  <a:cs typeface="Times New Roman" panose="02020603050405020304" pitchFamily="18" charset="0"/>
                </a:rPr>
                <a:t> </a:t>
              </a:r>
              <a:r>
                <a:rPr kumimoji="0" lang="en-US" altLang="zh-CN" dirty="0">
                  <a:latin typeface="Times New Roman" panose="02020603050405020304" pitchFamily="18" charset="0"/>
                  <a:cs typeface="Times New Roman" panose="02020603050405020304" pitchFamily="18" charset="0"/>
                </a:rPr>
                <a:t>+ 4NH</a:t>
              </a:r>
              <a:r>
                <a:rPr kumimoji="0" lang="en-US" altLang="zh-CN" sz="2900" baseline="-25000" dirty="0">
                  <a:latin typeface="Times New Roman" panose="02020603050405020304" pitchFamily="18" charset="0"/>
                  <a:cs typeface="Times New Roman" panose="02020603050405020304" pitchFamily="18" charset="0"/>
                </a:rPr>
                <a:t>3</a:t>
              </a:r>
              <a:endParaRPr kumimoji="0" lang="en-US" altLang="zh-CN" sz="1000" dirty="0">
                <a:latin typeface="Times New Roman" panose="02020603050405020304" pitchFamily="18" charset="0"/>
                <a:cs typeface="Times New Roman" panose="02020603050405020304" pitchFamily="18" charset="0"/>
              </a:endParaRPr>
            </a:p>
          </p:txBody>
        </p:sp>
      </p:grpSp>
      <p:graphicFrame>
        <p:nvGraphicFramePr>
          <p:cNvPr id="123917" name="Object 13"/>
          <p:cNvGraphicFramePr>
            <a:graphicFrameLocks noChangeAspect="1"/>
          </p:cNvGraphicFramePr>
          <p:nvPr>
            <p:extLst>
              <p:ext uri="{D42A27DB-BD31-4B8C-83A1-F6EECF244321}">
                <p14:modId xmlns:p14="http://schemas.microsoft.com/office/powerpoint/2010/main" val="4055162353"/>
              </p:ext>
            </p:extLst>
          </p:nvPr>
        </p:nvGraphicFramePr>
        <p:xfrm>
          <a:off x="1763688" y="5517232"/>
          <a:ext cx="3975100" cy="1082675"/>
        </p:xfrm>
        <a:graphic>
          <a:graphicData uri="http://schemas.openxmlformats.org/presentationml/2006/ole">
            <mc:AlternateContent xmlns:mc="http://schemas.openxmlformats.org/markup-compatibility/2006">
              <mc:Choice xmlns:v="urn:schemas-microsoft-com:vml" Requires="v">
                <p:oleObj spid="_x0000_s190833" name="Equation" r:id="rId7" imgW="1726920" imgH="469800" progId="Equation.DSMT4">
                  <p:embed/>
                </p:oleObj>
              </mc:Choice>
              <mc:Fallback>
                <p:oleObj name="Equation" r:id="rId7" imgW="1726920" imgH="469800" progId="Equation.DSMT4">
                  <p:embed/>
                  <p:pic>
                    <p:nvPicPr>
                      <p:cNvPr id="0" name="Picture 13"/>
                      <p:cNvPicPr>
                        <a:picLocks noChangeAspect="1" noChangeArrowheads="1"/>
                      </p:cNvPicPr>
                      <p:nvPr/>
                    </p:nvPicPr>
                    <p:blipFill>
                      <a:blip r:embed="rId8"/>
                      <a:srcRect/>
                      <a:stretch>
                        <a:fillRect/>
                      </a:stretch>
                    </p:blipFill>
                    <p:spPr bwMode="auto">
                      <a:xfrm>
                        <a:off x="1763688" y="5517232"/>
                        <a:ext cx="3975100" cy="1082675"/>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123923" name="Text Box 1026"/>
          <p:cNvSpPr txBox="1">
            <a:spLocks noChangeArrowheads="1"/>
          </p:cNvSpPr>
          <p:nvPr/>
        </p:nvSpPr>
        <p:spPr bwMode="auto">
          <a:xfrm>
            <a:off x="250826" y="981075"/>
            <a:ext cx="8642350" cy="954088"/>
          </a:xfrm>
          <a:prstGeom prst="rect">
            <a:avLst/>
          </a:prstGeom>
          <a:noFill/>
          <a:ln w="9525">
            <a:noFill/>
            <a:miter lim="800000"/>
            <a:headEnd/>
            <a:tailEnd/>
          </a:ln>
        </p:spPr>
        <p:txBody>
          <a:bodyPr wrap="square">
            <a:spAutoFit/>
          </a:bodyPr>
          <a:lstStyle/>
          <a:p>
            <a:pPr algn="just"/>
            <a:r>
              <a:rPr kumimoji="0" lang="zh-CN" altLang="en-US" b="1" dirty="0">
                <a:latin typeface="Times New Roman" panose="02020603050405020304" pitchFamily="18" charset="0"/>
                <a:ea typeface="华文仿宋" pitchFamily="2" charset="-122"/>
                <a:cs typeface="Times New Roman" panose="02020603050405020304" pitchFamily="18" charset="0"/>
              </a:rPr>
              <a:t>配离子和其它离子组成的配盐一般为强电解质，如遇水后立刻解离为相应的配离子和对离子：</a:t>
            </a:r>
          </a:p>
        </p:txBody>
      </p:sp>
      <p:graphicFrame>
        <p:nvGraphicFramePr>
          <p:cNvPr id="123918" name="Object 14"/>
          <p:cNvGraphicFramePr>
            <a:graphicFrameLocks noChangeAspect="1"/>
          </p:cNvGraphicFramePr>
          <p:nvPr>
            <p:extLst>
              <p:ext uri="{D42A27DB-BD31-4B8C-83A1-F6EECF244321}">
                <p14:modId xmlns:p14="http://schemas.microsoft.com/office/powerpoint/2010/main" val="2658790736"/>
              </p:ext>
            </p:extLst>
          </p:nvPr>
        </p:nvGraphicFramePr>
        <p:xfrm>
          <a:off x="5076825" y="4581525"/>
          <a:ext cx="874713" cy="647700"/>
        </p:xfrm>
        <a:graphic>
          <a:graphicData uri="http://schemas.openxmlformats.org/presentationml/2006/ole">
            <mc:AlternateContent xmlns:mc="http://schemas.openxmlformats.org/markup-compatibility/2006">
              <mc:Choice xmlns:v="urn:schemas-microsoft-com:vml" Requires="v">
                <p:oleObj spid="_x0000_s190834" name="Equation" r:id="rId9" imgW="342751" imgH="253890" progId="Equation.DSMT4">
                  <p:embed/>
                </p:oleObj>
              </mc:Choice>
              <mc:Fallback>
                <p:oleObj name="Equation" r:id="rId9" imgW="342751" imgH="253890" progId="Equation.DSMT4">
                  <p:embed/>
                  <p:pic>
                    <p:nvPicPr>
                      <p:cNvPr id="0"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825" y="4581525"/>
                        <a:ext cx="87471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24" name="TextBox 21"/>
          <p:cNvSpPr txBox="1">
            <a:spLocks noChangeArrowheads="1"/>
          </p:cNvSpPr>
          <p:nvPr/>
        </p:nvSpPr>
        <p:spPr bwMode="auto">
          <a:xfrm>
            <a:off x="5867400" y="4652963"/>
            <a:ext cx="2881313" cy="523875"/>
          </a:xfrm>
          <a:prstGeom prst="rect">
            <a:avLst/>
          </a:prstGeom>
          <a:noFill/>
          <a:ln w="9525">
            <a:noFill/>
            <a:miter lim="800000"/>
            <a:headEnd/>
            <a:tailEnd/>
          </a:ln>
        </p:spPr>
        <p:txBody>
          <a:bodyPr>
            <a:spAutoFit/>
          </a:bodyPr>
          <a:lstStyle/>
          <a:p>
            <a:r>
              <a:rPr lang="zh-CN" altLang="en-US" b="1" dirty="0">
                <a:latin typeface="Times New Roman" panose="02020603050405020304" pitchFamily="18" charset="0"/>
                <a:ea typeface="华文仿宋" pitchFamily="2" charset="-122"/>
                <a:cs typeface="Times New Roman" panose="02020603050405020304" pitchFamily="18" charset="0"/>
              </a:rPr>
              <a:t>又称为解离常数</a:t>
            </a:r>
          </a:p>
        </p:txBody>
      </p:sp>
    </p:spTree>
  </p:cSld>
  <p:clrMapOvr>
    <a:masterClrMapping/>
  </p:clrMapOvr>
  <p:transition advClick="0"/>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42"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4.5.5  </a:t>
            </a:r>
            <a:r>
              <a:rPr lang="zh-CN" altLang="en-US" sz="3200" dirty="0"/>
              <a:t>配离子的解离平衡</a:t>
            </a:r>
            <a:endParaRPr lang="zh-CN" altLang="en-US" sz="3200" dirty="0">
              <a:solidFill>
                <a:srgbClr val="FFFF00"/>
              </a:solidFill>
            </a:endParaRPr>
          </a:p>
        </p:txBody>
      </p:sp>
      <p:sp>
        <p:nvSpPr>
          <p:cNvPr id="51204" name="Rectangle 3"/>
          <p:cNvSpPr>
            <a:spLocks noGrp="1" noChangeArrowheads="1"/>
          </p:cNvSpPr>
          <p:nvPr>
            <p:ph idx="1"/>
          </p:nvPr>
        </p:nvSpPr>
        <p:spPr>
          <a:xfrm>
            <a:off x="251520" y="980728"/>
            <a:ext cx="8640960" cy="2952750"/>
          </a:xfrm>
        </p:spPr>
        <p:txBody>
          <a:bodyPr/>
          <a:lstStyle/>
          <a:p>
            <a:pPr marL="0" indent="0" algn="just" eaLnBrk="1" hangingPunct="1">
              <a:spcBef>
                <a:spcPts val="600"/>
              </a:spcBef>
              <a:buNone/>
              <a:defRPr/>
            </a:pPr>
            <a:r>
              <a:rPr lang="en-US" altLang="zh-CN" dirty="0">
                <a:effectLst/>
                <a:latin typeface="Times New Roman" panose="02020603050405020304" pitchFamily="18" charset="0"/>
                <a:cs typeface="Times New Roman" panose="02020603050405020304" pitchFamily="18" charset="0"/>
              </a:rPr>
              <a:t>[Cu(NH</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a:t>
            </a:r>
            <a:r>
              <a:rPr lang="en-US" altLang="zh-CN" baseline="30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在溶液中的解离与多元弱电解质解离一样，是分级解离的。若各级解离度常数分别为</a:t>
            </a:r>
            <a:r>
              <a:rPr lang="en-US" altLang="zh-CN" i="1" dirty="0">
                <a:effectLst/>
                <a:latin typeface="Times New Roman" panose="02020603050405020304" pitchFamily="18" charset="0"/>
                <a:cs typeface="Times New Roman" panose="02020603050405020304" pitchFamily="18" charset="0"/>
              </a:rPr>
              <a:t>K</a:t>
            </a:r>
            <a:r>
              <a:rPr lang="en-US" altLang="zh-CN" baseline="-25000" dirty="0">
                <a:effectLst/>
                <a:latin typeface="Times New Roman" panose="02020603050405020304" pitchFamily="18" charset="0"/>
                <a:cs typeface="Times New Roman" panose="02020603050405020304" pitchFamily="18" charset="0"/>
              </a:rPr>
              <a:t>1</a:t>
            </a:r>
            <a:r>
              <a:rPr lang="en-US" altLang="zh-CN"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K</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K</a:t>
            </a:r>
            <a:r>
              <a:rPr lang="en-US" altLang="zh-CN" baseline="-25000" dirty="0">
                <a:effectLst/>
                <a:latin typeface="Times New Roman" panose="02020603050405020304" pitchFamily="18" charset="0"/>
                <a:cs typeface="Times New Roman" panose="02020603050405020304" pitchFamily="18" charset="0"/>
              </a:rPr>
              <a:t>3</a:t>
            </a:r>
            <a:r>
              <a:rPr lang="zh-CN" altLang="en-US" dirty="0">
                <a:effectLst/>
                <a:latin typeface="Times New Roman" panose="02020603050405020304" pitchFamily="18" charset="0"/>
                <a:cs typeface="Times New Roman" panose="02020603050405020304" pitchFamily="18" charset="0"/>
              </a:rPr>
              <a:t>和</a:t>
            </a:r>
            <a:r>
              <a:rPr lang="en-US" altLang="zh-CN" i="1" dirty="0">
                <a:effectLst/>
                <a:latin typeface="Times New Roman" panose="02020603050405020304" pitchFamily="18" charset="0"/>
                <a:cs typeface="Times New Roman" panose="02020603050405020304" pitchFamily="18" charset="0"/>
              </a:rPr>
              <a:t>K</a:t>
            </a:r>
            <a:r>
              <a:rPr lang="en-US" altLang="zh-CN" baseline="-25000" dirty="0">
                <a:effectLst/>
                <a:latin typeface="Times New Roman" panose="02020603050405020304" pitchFamily="18" charset="0"/>
                <a:cs typeface="Times New Roman" panose="02020603050405020304" pitchFamily="18" charset="0"/>
              </a:rPr>
              <a:t>4</a:t>
            </a:r>
            <a:r>
              <a:rPr lang="zh-CN" altLang="en-US" dirty="0">
                <a:effectLst/>
                <a:latin typeface="Times New Roman" panose="02020603050405020304" pitchFamily="18" charset="0"/>
                <a:cs typeface="Times New Roman" panose="02020603050405020304" pitchFamily="18" charset="0"/>
              </a:rPr>
              <a:t>，则有</a:t>
            </a:r>
          </a:p>
          <a:p>
            <a:pPr algn="just" eaLnBrk="1" hangingPunct="1">
              <a:spcBef>
                <a:spcPts val="600"/>
              </a:spcBef>
              <a:defRPr/>
            </a:pPr>
            <a:endParaRPr lang="en-US" altLang="zh-CN" dirty="0">
              <a:effectLst/>
              <a:latin typeface="Times New Roman" panose="02020603050405020304" pitchFamily="18" charset="0"/>
              <a:cs typeface="Times New Roman" panose="02020603050405020304" pitchFamily="18" charset="0"/>
            </a:endParaRPr>
          </a:p>
        </p:txBody>
      </p:sp>
      <p:graphicFrame>
        <p:nvGraphicFramePr>
          <p:cNvPr id="124937" name="Object 9"/>
          <p:cNvGraphicFramePr>
            <a:graphicFrameLocks noChangeAspect="1"/>
          </p:cNvGraphicFramePr>
          <p:nvPr>
            <p:extLst>
              <p:ext uri="{D42A27DB-BD31-4B8C-83A1-F6EECF244321}">
                <p14:modId xmlns:p14="http://schemas.microsoft.com/office/powerpoint/2010/main" val="687180359"/>
              </p:ext>
            </p:extLst>
          </p:nvPr>
        </p:nvGraphicFramePr>
        <p:xfrm>
          <a:off x="2907134" y="2217366"/>
          <a:ext cx="3321050" cy="563562"/>
        </p:xfrm>
        <a:graphic>
          <a:graphicData uri="http://schemas.openxmlformats.org/presentationml/2006/ole">
            <mc:AlternateContent xmlns:mc="http://schemas.openxmlformats.org/markup-compatibility/2006">
              <mc:Choice xmlns:v="urn:schemas-microsoft-com:vml" Requires="v">
                <p:oleObj spid="_x0000_s184031" name="Equation" r:id="rId3" imgW="1346200" imgH="228600" progId="Equation.DSMT4">
                  <p:embed/>
                </p:oleObj>
              </mc:Choice>
              <mc:Fallback>
                <p:oleObj name="Equation" r:id="rId3" imgW="1346200" imgH="228600" progId="Equation.DSMT4">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134" y="2217366"/>
                        <a:ext cx="3321050" cy="56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38" name="Object 10"/>
          <p:cNvGraphicFramePr>
            <a:graphicFrameLocks noChangeAspect="1"/>
          </p:cNvGraphicFramePr>
          <p:nvPr>
            <p:extLst>
              <p:ext uri="{D42A27DB-BD31-4B8C-83A1-F6EECF244321}">
                <p14:modId xmlns:p14="http://schemas.microsoft.com/office/powerpoint/2010/main" val="1688603114"/>
              </p:ext>
            </p:extLst>
          </p:nvPr>
        </p:nvGraphicFramePr>
        <p:xfrm>
          <a:off x="1506538" y="2708275"/>
          <a:ext cx="5770562" cy="590550"/>
        </p:xfrm>
        <a:graphic>
          <a:graphicData uri="http://schemas.openxmlformats.org/presentationml/2006/ole">
            <mc:AlternateContent xmlns:mc="http://schemas.openxmlformats.org/markup-compatibility/2006">
              <mc:Choice xmlns:v="urn:schemas-microsoft-com:vml" Requires="v">
                <p:oleObj spid="_x0000_s184032" name="Equation" r:id="rId5" imgW="2361960" imgH="241200" progId="Equation.DSMT4">
                  <p:embed/>
                </p:oleObj>
              </mc:Choice>
              <mc:Fallback>
                <p:oleObj name="Equation" r:id="rId5" imgW="2361960" imgH="241200" progId="Equation.DSMT4">
                  <p:embed/>
                  <p:pic>
                    <p:nvPicPr>
                      <p:cNvPr id="0" name="Picture 10"/>
                      <p:cNvPicPr>
                        <a:picLocks noChangeAspect="1" noChangeArrowheads="1"/>
                      </p:cNvPicPr>
                      <p:nvPr/>
                    </p:nvPicPr>
                    <p:blipFill>
                      <a:blip r:embed="rId6"/>
                      <a:srcRect/>
                      <a:stretch>
                        <a:fillRect/>
                      </a:stretch>
                    </p:blipFill>
                    <p:spPr bwMode="auto">
                      <a:xfrm>
                        <a:off x="1506538" y="2708275"/>
                        <a:ext cx="5770562"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39" name="Object 11"/>
          <p:cNvGraphicFramePr>
            <a:graphicFrameLocks noChangeAspect="1"/>
          </p:cNvGraphicFramePr>
          <p:nvPr>
            <p:extLst>
              <p:ext uri="{D42A27DB-BD31-4B8C-83A1-F6EECF244321}">
                <p14:modId xmlns:p14="http://schemas.microsoft.com/office/powerpoint/2010/main" val="387279144"/>
              </p:ext>
            </p:extLst>
          </p:nvPr>
        </p:nvGraphicFramePr>
        <p:xfrm>
          <a:off x="1506538" y="3284538"/>
          <a:ext cx="5770562" cy="590550"/>
        </p:xfrm>
        <a:graphic>
          <a:graphicData uri="http://schemas.openxmlformats.org/presentationml/2006/ole">
            <mc:AlternateContent xmlns:mc="http://schemas.openxmlformats.org/markup-compatibility/2006">
              <mc:Choice xmlns:v="urn:schemas-microsoft-com:vml" Requires="v">
                <p:oleObj spid="_x0000_s184033" name="Equation" r:id="rId7" imgW="2361960" imgH="241200" progId="Equation.DSMT4">
                  <p:embed/>
                </p:oleObj>
              </mc:Choice>
              <mc:Fallback>
                <p:oleObj name="Equation" r:id="rId7" imgW="2361960" imgH="241200" progId="Equation.DSMT4">
                  <p:embed/>
                  <p:pic>
                    <p:nvPicPr>
                      <p:cNvPr id="0" name="Picture 11"/>
                      <p:cNvPicPr>
                        <a:picLocks noChangeAspect="1" noChangeArrowheads="1"/>
                      </p:cNvPicPr>
                      <p:nvPr/>
                    </p:nvPicPr>
                    <p:blipFill>
                      <a:blip r:embed="rId8"/>
                      <a:srcRect/>
                      <a:stretch>
                        <a:fillRect/>
                      </a:stretch>
                    </p:blipFill>
                    <p:spPr bwMode="auto">
                      <a:xfrm>
                        <a:off x="1506538" y="3284538"/>
                        <a:ext cx="5770562"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40" name="Object 12"/>
          <p:cNvGraphicFramePr>
            <a:graphicFrameLocks noChangeAspect="1"/>
          </p:cNvGraphicFramePr>
          <p:nvPr>
            <p:extLst>
              <p:ext uri="{D42A27DB-BD31-4B8C-83A1-F6EECF244321}">
                <p14:modId xmlns:p14="http://schemas.microsoft.com/office/powerpoint/2010/main" val="3649426930"/>
              </p:ext>
            </p:extLst>
          </p:nvPr>
        </p:nvGraphicFramePr>
        <p:xfrm>
          <a:off x="1506538" y="3862388"/>
          <a:ext cx="5616575" cy="590550"/>
        </p:xfrm>
        <a:graphic>
          <a:graphicData uri="http://schemas.openxmlformats.org/presentationml/2006/ole">
            <mc:AlternateContent xmlns:mc="http://schemas.openxmlformats.org/markup-compatibility/2006">
              <mc:Choice xmlns:v="urn:schemas-microsoft-com:vml" Requires="v">
                <p:oleObj spid="_x0000_s184034" name="Equation" r:id="rId9" imgW="2298600" imgH="241200" progId="Equation.DSMT4">
                  <p:embed/>
                </p:oleObj>
              </mc:Choice>
              <mc:Fallback>
                <p:oleObj name="Equation" r:id="rId9" imgW="2298600" imgH="241200" progId="Equation.DSMT4">
                  <p:embed/>
                  <p:pic>
                    <p:nvPicPr>
                      <p:cNvPr id="0" name="Picture 12"/>
                      <p:cNvPicPr>
                        <a:picLocks noChangeAspect="1" noChangeArrowheads="1"/>
                      </p:cNvPicPr>
                      <p:nvPr/>
                    </p:nvPicPr>
                    <p:blipFill>
                      <a:blip r:embed="rId10"/>
                      <a:srcRect/>
                      <a:stretch>
                        <a:fillRect/>
                      </a:stretch>
                    </p:blipFill>
                    <p:spPr bwMode="auto">
                      <a:xfrm>
                        <a:off x="1506538" y="3862388"/>
                        <a:ext cx="5616575"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41" name="Object 13"/>
          <p:cNvGraphicFramePr>
            <a:graphicFrameLocks noChangeAspect="1"/>
          </p:cNvGraphicFramePr>
          <p:nvPr>
            <p:extLst>
              <p:ext uri="{D42A27DB-BD31-4B8C-83A1-F6EECF244321}">
                <p14:modId xmlns:p14="http://schemas.microsoft.com/office/powerpoint/2010/main" val="688902648"/>
              </p:ext>
            </p:extLst>
          </p:nvPr>
        </p:nvGraphicFramePr>
        <p:xfrm>
          <a:off x="1490663" y="4508500"/>
          <a:ext cx="4313237" cy="590550"/>
        </p:xfrm>
        <a:graphic>
          <a:graphicData uri="http://schemas.openxmlformats.org/presentationml/2006/ole">
            <mc:AlternateContent xmlns:mc="http://schemas.openxmlformats.org/markup-compatibility/2006">
              <mc:Choice xmlns:v="urn:schemas-microsoft-com:vml" Requires="v">
                <p:oleObj spid="_x0000_s184035" name="Equation" r:id="rId11" imgW="1765080" imgH="241200" progId="Equation.DSMT4">
                  <p:embed/>
                </p:oleObj>
              </mc:Choice>
              <mc:Fallback>
                <p:oleObj name="Equation" r:id="rId11" imgW="1765080" imgH="241200" progId="Equation.DSMT4">
                  <p:embed/>
                  <p:pic>
                    <p:nvPicPr>
                      <p:cNvPr id="0" name="Picture 13"/>
                      <p:cNvPicPr>
                        <a:picLocks noChangeAspect="1" noChangeArrowheads="1"/>
                      </p:cNvPicPr>
                      <p:nvPr/>
                    </p:nvPicPr>
                    <p:blipFill>
                      <a:blip r:embed="rId12"/>
                      <a:srcRect/>
                      <a:stretch>
                        <a:fillRect/>
                      </a:stretch>
                    </p:blipFill>
                    <p:spPr bwMode="auto">
                      <a:xfrm>
                        <a:off x="1490663" y="4508500"/>
                        <a:ext cx="4313237"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44" name="TextBox 9"/>
          <p:cNvSpPr txBox="1">
            <a:spLocks noChangeArrowheads="1"/>
          </p:cNvSpPr>
          <p:nvPr/>
        </p:nvSpPr>
        <p:spPr bwMode="auto">
          <a:xfrm>
            <a:off x="7524750" y="2708275"/>
            <a:ext cx="654050" cy="523875"/>
          </a:xfrm>
          <a:prstGeom prst="rect">
            <a:avLst/>
          </a:prstGeom>
          <a:noFill/>
          <a:ln w="9525">
            <a:noFill/>
            <a:miter lim="800000"/>
            <a:headEnd/>
            <a:tailEnd/>
          </a:ln>
        </p:spPr>
        <p:txBody>
          <a:bodyPr>
            <a:spAutoFit/>
          </a:bodyPr>
          <a:lstStyle/>
          <a:p>
            <a:r>
              <a:rPr lang="en-US" altLang="zh-CN" i="1" dirty="0">
                <a:latin typeface="Times New Roman" panose="02020603050405020304" pitchFamily="18" charset="0"/>
                <a:ea typeface="Arial Unicode MS" pitchFamily="34" charset="-122"/>
                <a:cs typeface="Times New Roman" pitchFamily="18" charset="0"/>
              </a:rPr>
              <a:t>K</a:t>
            </a:r>
            <a:r>
              <a:rPr lang="en-US" altLang="zh-CN" baseline="-25000" dirty="0">
                <a:latin typeface="Times New Roman" panose="02020603050405020304" pitchFamily="18" charset="0"/>
                <a:ea typeface="Arial Unicode MS" pitchFamily="34" charset="-122"/>
                <a:cs typeface="Times New Roman" pitchFamily="18" charset="0"/>
              </a:rPr>
              <a:t>1</a:t>
            </a:r>
            <a:endParaRPr lang="zh-CN" altLang="en-US" baseline="-25000" dirty="0">
              <a:latin typeface="Times New Roman" panose="02020603050405020304" pitchFamily="18" charset="0"/>
              <a:ea typeface="Arial Unicode MS" pitchFamily="34" charset="-122"/>
              <a:cs typeface="Times New Roman" pitchFamily="18" charset="0"/>
            </a:endParaRPr>
          </a:p>
        </p:txBody>
      </p:sp>
      <p:sp>
        <p:nvSpPr>
          <p:cNvPr id="124945" name="TextBox 10"/>
          <p:cNvSpPr txBox="1">
            <a:spLocks noChangeArrowheads="1"/>
          </p:cNvSpPr>
          <p:nvPr/>
        </p:nvSpPr>
        <p:spPr bwMode="auto">
          <a:xfrm>
            <a:off x="7524750" y="3265488"/>
            <a:ext cx="654050" cy="523875"/>
          </a:xfrm>
          <a:prstGeom prst="rect">
            <a:avLst/>
          </a:prstGeom>
          <a:noFill/>
          <a:ln w="9525">
            <a:noFill/>
            <a:miter lim="800000"/>
            <a:headEnd/>
            <a:tailEnd/>
          </a:ln>
        </p:spPr>
        <p:txBody>
          <a:bodyPr>
            <a:spAutoFit/>
          </a:bodyPr>
          <a:lstStyle/>
          <a:p>
            <a:r>
              <a:rPr lang="en-US" altLang="zh-CN" i="1" dirty="0">
                <a:latin typeface="Times New Roman" panose="02020603050405020304" pitchFamily="18" charset="0"/>
                <a:ea typeface="Arial Unicode MS" pitchFamily="34" charset="-122"/>
                <a:cs typeface="Times New Roman" pitchFamily="18" charset="0"/>
              </a:rPr>
              <a:t>K</a:t>
            </a:r>
            <a:r>
              <a:rPr lang="en-US" altLang="zh-CN" baseline="-25000" dirty="0">
                <a:latin typeface="Times New Roman" panose="02020603050405020304" pitchFamily="18" charset="0"/>
                <a:ea typeface="Arial Unicode MS" pitchFamily="34" charset="-122"/>
                <a:cs typeface="Times New Roman" pitchFamily="18" charset="0"/>
              </a:rPr>
              <a:t>2</a:t>
            </a:r>
            <a:endParaRPr lang="zh-CN" altLang="en-US" baseline="-25000" dirty="0">
              <a:latin typeface="Times New Roman" panose="02020603050405020304" pitchFamily="18" charset="0"/>
              <a:ea typeface="Arial Unicode MS" pitchFamily="34" charset="-122"/>
              <a:cs typeface="Times New Roman" pitchFamily="18" charset="0"/>
            </a:endParaRPr>
          </a:p>
        </p:txBody>
      </p:sp>
      <p:sp>
        <p:nvSpPr>
          <p:cNvPr id="124946" name="TextBox 11"/>
          <p:cNvSpPr txBox="1">
            <a:spLocks noChangeArrowheads="1"/>
          </p:cNvSpPr>
          <p:nvPr/>
        </p:nvSpPr>
        <p:spPr bwMode="auto">
          <a:xfrm>
            <a:off x="7524750" y="3841750"/>
            <a:ext cx="654050" cy="523875"/>
          </a:xfrm>
          <a:prstGeom prst="rect">
            <a:avLst/>
          </a:prstGeom>
          <a:noFill/>
          <a:ln w="9525">
            <a:noFill/>
            <a:miter lim="800000"/>
            <a:headEnd/>
            <a:tailEnd/>
          </a:ln>
        </p:spPr>
        <p:txBody>
          <a:bodyPr>
            <a:spAutoFit/>
          </a:bodyPr>
          <a:lstStyle/>
          <a:p>
            <a:r>
              <a:rPr lang="en-US" altLang="zh-CN" i="1" dirty="0">
                <a:latin typeface="Times New Roman" panose="02020603050405020304" pitchFamily="18" charset="0"/>
                <a:ea typeface="Arial Unicode MS" pitchFamily="34" charset="-122"/>
                <a:cs typeface="Times New Roman" pitchFamily="18" charset="0"/>
              </a:rPr>
              <a:t>K</a:t>
            </a:r>
            <a:r>
              <a:rPr lang="en-US" altLang="zh-CN" baseline="-25000" dirty="0">
                <a:latin typeface="Times New Roman" panose="02020603050405020304" pitchFamily="18" charset="0"/>
                <a:ea typeface="Arial Unicode MS" pitchFamily="34" charset="-122"/>
                <a:cs typeface="Times New Roman" pitchFamily="18" charset="0"/>
              </a:rPr>
              <a:t>3</a:t>
            </a:r>
            <a:endParaRPr lang="zh-CN" altLang="en-US" baseline="-25000" dirty="0">
              <a:latin typeface="Times New Roman" panose="02020603050405020304" pitchFamily="18" charset="0"/>
              <a:ea typeface="Arial Unicode MS" pitchFamily="34" charset="-122"/>
              <a:cs typeface="Times New Roman" pitchFamily="18" charset="0"/>
            </a:endParaRPr>
          </a:p>
        </p:txBody>
      </p:sp>
      <p:sp>
        <p:nvSpPr>
          <p:cNvPr id="124947" name="TextBox 12"/>
          <p:cNvSpPr txBox="1">
            <a:spLocks noChangeArrowheads="1"/>
          </p:cNvSpPr>
          <p:nvPr/>
        </p:nvSpPr>
        <p:spPr bwMode="auto">
          <a:xfrm>
            <a:off x="7524750" y="4489450"/>
            <a:ext cx="654050" cy="523875"/>
          </a:xfrm>
          <a:prstGeom prst="rect">
            <a:avLst/>
          </a:prstGeom>
          <a:noFill/>
          <a:ln w="9525">
            <a:noFill/>
            <a:miter lim="800000"/>
            <a:headEnd/>
            <a:tailEnd/>
          </a:ln>
        </p:spPr>
        <p:txBody>
          <a:bodyPr>
            <a:spAutoFit/>
          </a:bodyPr>
          <a:lstStyle/>
          <a:p>
            <a:r>
              <a:rPr lang="en-US" altLang="zh-CN" i="1" dirty="0">
                <a:latin typeface="Times New Roman" panose="02020603050405020304" pitchFamily="18" charset="0"/>
                <a:ea typeface="Arial Unicode MS" pitchFamily="34" charset="-122"/>
                <a:cs typeface="Times New Roman" pitchFamily="18" charset="0"/>
              </a:rPr>
              <a:t>K</a:t>
            </a:r>
            <a:r>
              <a:rPr lang="en-US" altLang="zh-CN" baseline="-25000" dirty="0">
                <a:latin typeface="Times New Roman" panose="02020603050405020304" pitchFamily="18" charset="0"/>
                <a:ea typeface="Arial Unicode MS" pitchFamily="34" charset="-122"/>
                <a:cs typeface="Times New Roman" pitchFamily="18" charset="0"/>
              </a:rPr>
              <a:t>4</a:t>
            </a:r>
            <a:endParaRPr lang="zh-CN" altLang="en-US" baseline="-25000" dirty="0">
              <a:latin typeface="Times New Roman" panose="02020603050405020304" pitchFamily="18" charset="0"/>
              <a:ea typeface="Arial Unicode MS" pitchFamily="34" charset="-122"/>
              <a:cs typeface="Times New Roman" pitchFamily="18" charset="0"/>
            </a:endParaRPr>
          </a:p>
        </p:txBody>
      </p:sp>
      <p:sp>
        <p:nvSpPr>
          <p:cNvPr id="124948" name="矩形 13"/>
          <p:cNvSpPr>
            <a:spLocks noChangeArrowheads="1"/>
          </p:cNvSpPr>
          <p:nvPr/>
        </p:nvSpPr>
        <p:spPr bwMode="auto">
          <a:xfrm>
            <a:off x="251520" y="5157440"/>
            <a:ext cx="8640960" cy="1384995"/>
          </a:xfrm>
          <a:prstGeom prst="rect">
            <a:avLst/>
          </a:prstGeom>
          <a:noFill/>
          <a:ln w="9525">
            <a:noFill/>
            <a:miter lim="800000"/>
            <a:headEnd/>
            <a:tailEnd/>
          </a:ln>
        </p:spPr>
        <p:txBody>
          <a:bodyPr wrap="square">
            <a:spAutoFit/>
          </a:bodyPr>
          <a:lstStyle/>
          <a:p>
            <a:pPr algn="just">
              <a:spcBef>
                <a:spcPts val="600"/>
              </a:spcBef>
            </a:pPr>
            <a:r>
              <a:rPr lang="zh-CN" altLang="en-US" b="1" dirty="0">
                <a:solidFill>
                  <a:srgbClr val="0000FF"/>
                </a:solidFill>
                <a:latin typeface="Times New Roman" panose="02020603050405020304" pitchFamily="18" charset="0"/>
                <a:ea typeface="仿宋"/>
                <a:cs typeface="Times New Roman" panose="02020603050405020304" pitchFamily="18" charset="0"/>
              </a:rPr>
              <a:t>对同一类型(配位体数目相同)的配离子来说，</a:t>
            </a:r>
            <a:r>
              <a:rPr lang="en-US" altLang="zh-CN" b="1" i="1" dirty="0">
                <a:solidFill>
                  <a:srgbClr val="0000FF"/>
                </a:solidFill>
                <a:latin typeface="Times New Roman" panose="02020603050405020304" pitchFamily="18" charset="0"/>
                <a:ea typeface="仿宋"/>
                <a:cs typeface="Times New Roman" panose="02020603050405020304" pitchFamily="18" charset="0"/>
              </a:rPr>
              <a:t>K</a:t>
            </a:r>
            <a:r>
              <a:rPr lang="zh-CN" altLang="en-US" b="1" dirty="0">
                <a:solidFill>
                  <a:srgbClr val="0000FF"/>
                </a:solidFill>
                <a:latin typeface="Times New Roman" panose="02020603050405020304" pitchFamily="18" charset="0"/>
                <a:ea typeface="仿宋"/>
                <a:cs typeface="Times New Roman" panose="02020603050405020304" pitchFamily="18" charset="0"/>
              </a:rPr>
              <a:t>越大，表示配离子越易解离，即配离子越不稳定</a:t>
            </a:r>
            <a:r>
              <a:rPr lang="zh-CN" altLang="en-US" b="1" dirty="0">
                <a:latin typeface="Times New Roman" panose="02020603050405020304" pitchFamily="18" charset="0"/>
                <a:ea typeface="仿宋"/>
                <a:cs typeface="Times New Roman" panose="02020603050405020304" pitchFamily="18" charset="0"/>
              </a:rPr>
              <a:t>，所以配离子的 </a:t>
            </a:r>
            <a:r>
              <a:rPr lang="en-US" altLang="zh-CN" b="1" i="1" dirty="0">
                <a:solidFill>
                  <a:srgbClr val="FF0000"/>
                </a:solidFill>
                <a:latin typeface="Times New Roman" panose="02020603050405020304" pitchFamily="18" charset="0"/>
                <a:ea typeface="仿宋"/>
                <a:cs typeface="Times New Roman" panose="02020603050405020304" pitchFamily="18" charset="0"/>
              </a:rPr>
              <a:t>K </a:t>
            </a:r>
            <a:r>
              <a:rPr lang="zh-CN" altLang="en-US" b="1" dirty="0">
                <a:latin typeface="Times New Roman" panose="02020603050405020304" pitchFamily="18" charset="0"/>
                <a:ea typeface="仿宋"/>
                <a:cs typeface="Times New Roman" panose="02020603050405020304" pitchFamily="18" charset="0"/>
              </a:rPr>
              <a:t>又称为不稳定常数。</a:t>
            </a:r>
            <a:endParaRPr lang="en-US" altLang="zh-CN" b="1" dirty="0">
              <a:latin typeface="Times New Roman" panose="02020603050405020304" pitchFamily="18" charset="0"/>
              <a:ea typeface="仿宋"/>
              <a:cs typeface="Times New Roman" panose="02020603050405020304" pitchFamily="18" charset="0"/>
            </a:endParaRPr>
          </a:p>
        </p:txBody>
      </p:sp>
    </p:spTree>
  </p:cSld>
  <p:clrMapOvr>
    <a:masterClrMapping/>
  </p:clrMapOvr>
  <p:transition advClick="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62"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4.5.6  </a:t>
            </a:r>
            <a:r>
              <a:rPr lang="zh-CN" altLang="en-US" sz="3200" dirty="0"/>
              <a:t>配离子解离平衡的移动</a:t>
            </a:r>
          </a:p>
        </p:txBody>
      </p:sp>
      <p:sp>
        <p:nvSpPr>
          <p:cNvPr id="52229" name="Rectangle 3"/>
          <p:cNvSpPr>
            <a:spLocks noGrp="1" noChangeArrowheads="1"/>
          </p:cNvSpPr>
          <p:nvPr>
            <p:ph idx="1"/>
          </p:nvPr>
        </p:nvSpPr>
        <p:spPr>
          <a:xfrm>
            <a:off x="250825" y="980728"/>
            <a:ext cx="8642350" cy="3096344"/>
          </a:xfrm>
        </p:spPr>
        <p:txBody>
          <a:bodyPr/>
          <a:lstStyle/>
          <a:p>
            <a:pPr algn="just" eaLnBrk="1" hangingPunct="1">
              <a:buClrTx/>
              <a:defRPr/>
            </a:pPr>
            <a:r>
              <a:rPr lang="zh-CN" altLang="en-US" dirty="0">
                <a:effectLst/>
              </a:rPr>
              <a:t>与所有平衡体系一样，改变配离子解离度平衡的条件，平衡将会发生移动。</a:t>
            </a:r>
          </a:p>
          <a:p>
            <a:pPr algn="just" eaLnBrk="1" hangingPunct="1">
              <a:buClrTx/>
              <a:defRPr/>
            </a:pPr>
            <a:r>
              <a:rPr lang="zh-CN" altLang="en-US" dirty="0">
                <a:effectLst/>
              </a:rPr>
              <a:t>在配离子反应中，一种配离子可以转换为另一种更稳定的配离子，即</a:t>
            </a:r>
            <a:r>
              <a:rPr lang="zh-CN" altLang="en-US" dirty="0">
                <a:solidFill>
                  <a:srgbClr val="0000FF"/>
                </a:solidFill>
                <a:effectLst/>
                <a:latin typeface="+mj-ea"/>
                <a:ea typeface="+mj-ea"/>
              </a:rPr>
              <a:t>平衡向生成更难离解的配离子方向移动</a:t>
            </a:r>
            <a:r>
              <a:rPr lang="zh-CN" altLang="en-US" dirty="0">
                <a:effectLst/>
              </a:rPr>
              <a:t>。如下面的反应：</a:t>
            </a:r>
          </a:p>
        </p:txBody>
      </p:sp>
      <p:graphicFrame>
        <p:nvGraphicFramePr>
          <p:cNvPr id="125959" name="Object 7"/>
          <p:cNvGraphicFramePr>
            <a:graphicFrameLocks noChangeAspect="1"/>
          </p:cNvGraphicFramePr>
          <p:nvPr>
            <p:extLst>
              <p:ext uri="{D42A27DB-BD31-4B8C-83A1-F6EECF244321}">
                <p14:modId xmlns:p14="http://schemas.microsoft.com/office/powerpoint/2010/main" val="3535821446"/>
              </p:ext>
            </p:extLst>
          </p:nvPr>
        </p:nvGraphicFramePr>
        <p:xfrm>
          <a:off x="1259632" y="3369494"/>
          <a:ext cx="6573837" cy="563562"/>
        </p:xfrm>
        <a:graphic>
          <a:graphicData uri="http://schemas.openxmlformats.org/presentationml/2006/ole">
            <mc:AlternateContent xmlns:mc="http://schemas.openxmlformats.org/markup-compatibility/2006">
              <mc:Choice xmlns:v="urn:schemas-microsoft-com:vml" Requires="v">
                <p:oleObj spid="_x0000_s200728" name="Equation" r:id="rId3" imgW="2857500" imgH="241300" progId="Equation.DSMT4">
                  <p:embed/>
                </p:oleObj>
              </mc:Choice>
              <mc:Fallback>
                <p:oleObj name="Equation" r:id="rId3" imgW="2857500" imgH="241300" progId="Equation.DSMT4">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369494"/>
                        <a:ext cx="6573837" cy="56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60" name="Object 8"/>
          <p:cNvGraphicFramePr>
            <a:graphicFrameLocks noChangeAspect="1"/>
          </p:cNvGraphicFramePr>
          <p:nvPr>
            <p:extLst>
              <p:ext uri="{D42A27DB-BD31-4B8C-83A1-F6EECF244321}">
                <p14:modId xmlns:p14="http://schemas.microsoft.com/office/powerpoint/2010/main" val="298914124"/>
              </p:ext>
            </p:extLst>
          </p:nvPr>
        </p:nvGraphicFramePr>
        <p:xfrm>
          <a:off x="2235200" y="5229225"/>
          <a:ext cx="4652963" cy="590550"/>
        </p:xfrm>
        <a:graphic>
          <a:graphicData uri="http://schemas.openxmlformats.org/presentationml/2006/ole">
            <mc:AlternateContent xmlns:mc="http://schemas.openxmlformats.org/markup-compatibility/2006">
              <mc:Choice xmlns:v="urn:schemas-microsoft-com:vml" Requires="v">
                <p:oleObj spid="_x0000_s200729" name="Equation" r:id="rId5" imgW="1904760" imgH="241200" progId="Equation.DSMT4">
                  <p:embed/>
                </p:oleObj>
              </mc:Choice>
              <mc:Fallback>
                <p:oleObj name="Equation" r:id="rId5" imgW="1904760" imgH="241200" progId="Equation.DSMT4">
                  <p:embed/>
                  <p:pic>
                    <p:nvPicPr>
                      <p:cNvPr id="0" name="Picture 8"/>
                      <p:cNvPicPr>
                        <a:picLocks noChangeAspect="1" noChangeArrowheads="1"/>
                      </p:cNvPicPr>
                      <p:nvPr/>
                    </p:nvPicPr>
                    <p:blipFill>
                      <a:blip r:embed="rId6"/>
                      <a:srcRect/>
                      <a:stretch>
                        <a:fillRect/>
                      </a:stretch>
                    </p:blipFill>
                    <p:spPr bwMode="auto">
                      <a:xfrm>
                        <a:off x="2235200" y="5229225"/>
                        <a:ext cx="4652963"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61" name="Object 9"/>
          <p:cNvGraphicFramePr>
            <a:graphicFrameLocks noChangeAspect="1"/>
          </p:cNvGraphicFramePr>
          <p:nvPr>
            <p:extLst>
              <p:ext uri="{D42A27DB-BD31-4B8C-83A1-F6EECF244321}">
                <p14:modId xmlns:p14="http://schemas.microsoft.com/office/powerpoint/2010/main" val="1235157324"/>
              </p:ext>
            </p:extLst>
          </p:nvPr>
        </p:nvGraphicFramePr>
        <p:xfrm>
          <a:off x="3044106" y="5878513"/>
          <a:ext cx="3040062" cy="496887"/>
        </p:xfrm>
        <a:graphic>
          <a:graphicData uri="http://schemas.openxmlformats.org/presentationml/2006/ole">
            <mc:AlternateContent xmlns:mc="http://schemas.openxmlformats.org/markup-compatibility/2006">
              <mc:Choice xmlns:v="urn:schemas-microsoft-com:vml" Requires="v">
                <p:oleObj spid="_x0000_s200730" name="Equation" r:id="rId7" imgW="1244520" imgH="203040" progId="Equation.DSMT4">
                  <p:embed/>
                </p:oleObj>
              </mc:Choice>
              <mc:Fallback>
                <p:oleObj name="Equation" r:id="rId7" imgW="1244520" imgH="203040" progId="Equation.DSMT4">
                  <p:embed/>
                  <p:pic>
                    <p:nvPicPr>
                      <p:cNvPr id="0" name="Picture 9"/>
                      <p:cNvPicPr>
                        <a:picLocks noChangeAspect="1" noChangeArrowheads="1"/>
                      </p:cNvPicPr>
                      <p:nvPr/>
                    </p:nvPicPr>
                    <p:blipFill>
                      <a:blip r:embed="rId8"/>
                      <a:srcRect/>
                      <a:stretch>
                        <a:fillRect/>
                      </a:stretch>
                    </p:blipFill>
                    <p:spPr bwMode="auto">
                      <a:xfrm>
                        <a:off x="3044106" y="5878513"/>
                        <a:ext cx="3040062" cy="49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64" name="矩形 7"/>
          <p:cNvSpPr>
            <a:spLocks noChangeArrowheads="1"/>
          </p:cNvSpPr>
          <p:nvPr/>
        </p:nvSpPr>
        <p:spPr bwMode="auto">
          <a:xfrm>
            <a:off x="251520" y="4011637"/>
            <a:ext cx="8641655" cy="1114664"/>
          </a:xfrm>
          <a:prstGeom prst="rect">
            <a:avLst/>
          </a:prstGeom>
          <a:noFill/>
          <a:ln w="9525">
            <a:noFill/>
            <a:miter lim="800000"/>
            <a:headEnd/>
            <a:tailEnd/>
          </a:ln>
        </p:spPr>
        <p:txBody>
          <a:bodyPr wrap="square">
            <a:spAutoFit/>
          </a:bodyPr>
          <a:lstStyle/>
          <a:p>
            <a:pPr algn="just">
              <a:lnSpc>
                <a:spcPct val="125000"/>
              </a:lnSpc>
              <a:buFont typeface="Wingdings" pitchFamily="2" charset="2"/>
              <a:buChar char="l"/>
            </a:pPr>
            <a:r>
              <a:rPr lang="zh-CN" altLang="en-US" b="1" dirty="0">
                <a:latin typeface="Times New Roman" pitchFamily="18" charset="0"/>
                <a:ea typeface="仿宋"/>
                <a:cs typeface="Times New Roman" pitchFamily="18" charset="0"/>
              </a:rPr>
              <a:t>一种配离子可以转换为另一种更难溶的盐，如</a:t>
            </a:r>
            <a:r>
              <a:rPr lang="en-US" altLang="zh-CN" b="1" dirty="0">
                <a:latin typeface="Times New Roman" pitchFamily="18" charset="0"/>
                <a:ea typeface="仿宋"/>
                <a:cs typeface="Times New Roman" pitchFamily="18" charset="0"/>
              </a:rPr>
              <a:t>[Cu(NH</a:t>
            </a:r>
            <a:r>
              <a:rPr lang="en-US" altLang="zh-CN" b="1" baseline="-25000" dirty="0">
                <a:latin typeface="Times New Roman" pitchFamily="18" charset="0"/>
                <a:ea typeface="仿宋"/>
                <a:cs typeface="Times New Roman" pitchFamily="18" charset="0"/>
              </a:rPr>
              <a:t>3</a:t>
            </a:r>
            <a:r>
              <a:rPr lang="en-US" altLang="zh-CN" b="1" dirty="0">
                <a:latin typeface="Times New Roman" pitchFamily="18" charset="0"/>
                <a:ea typeface="仿宋"/>
                <a:cs typeface="Times New Roman" pitchFamily="18" charset="0"/>
              </a:rPr>
              <a:t>)</a:t>
            </a:r>
            <a:r>
              <a:rPr lang="en-US" altLang="zh-CN" b="1" baseline="-25000" dirty="0">
                <a:latin typeface="Times New Roman" pitchFamily="18" charset="0"/>
                <a:ea typeface="仿宋"/>
                <a:cs typeface="Times New Roman" pitchFamily="18" charset="0"/>
              </a:rPr>
              <a:t>4</a:t>
            </a:r>
            <a:r>
              <a:rPr lang="en-US" altLang="zh-CN" b="1" dirty="0">
                <a:latin typeface="Times New Roman" pitchFamily="18" charset="0"/>
                <a:ea typeface="仿宋"/>
                <a:cs typeface="Times New Roman" pitchFamily="18" charset="0"/>
              </a:rPr>
              <a:t>]</a:t>
            </a:r>
            <a:r>
              <a:rPr lang="en-US" altLang="zh-CN" b="1" baseline="30000" dirty="0">
                <a:latin typeface="Times New Roman" pitchFamily="18" charset="0"/>
                <a:ea typeface="仿宋"/>
                <a:cs typeface="Times New Roman" pitchFamily="18" charset="0"/>
              </a:rPr>
              <a:t>2+</a:t>
            </a:r>
            <a:r>
              <a:rPr lang="zh-CN" altLang="en-US" b="1" dirty="0">
                <a:latin typeface="Times New Roman" pitchFamily="18" charset="0"/>
                <a:ea typeface="仿宋"/>
                <a:cs typeface="Times New Roman" pitchFamily="18" charset="0"/>
              </a:rPr>
              <a:t>溶液中加入</a:t>
            </a:r>
            <a:r>
              <a:rPr lang="en-US" altLang="zh-CN" b="1" dirty="0">
                <a:latin typeface="Times New Roman" pitchFamily="18" charset="0"/>
                <a:ea typeface="仿宋"/>
                <a:cs typeface="Times New Roman" pitchFamily="18" charset="0"/>
              </a:rPr>
              <a:t>Na</a:t>
            </a:r>
            <a:r>
              <a:rPr lang="en-US" altLang="zh-CN" b="1" baseline="-25000" dirty="0">
                <a:latin typeface="Times New Roman" pitchFamily="18" charset="0"/>
                <a:ea typeface="仿宋"/>
                <a:cs typeface="Times New Roman" pitchFamily="18" charset="0"/>
              </a:rPr>
              <a:t>2</a:t>
            </a:r>
            <a:r>
              <a:rPr lang="en-US" altLang="zh-CN" b="1" dirty="0">
                <a:latin typeface="Times New Roman" pitchFamily="18" charset="0"/>
                <a:ea typeface="仿宋"/>
                <a:cs typeface="Times New Roman" pitchFamily="18" charset="0"/>
              </a:rPr>
              <a:t>S</a:t>
            </a:r>
            <a:r>
              <a:rPr lang="zh-CN" altLang="en-US" b="1" dirty="0">
                <a:latin typeface="Times New Roman" pitchFamily="18" charset="0"/>
                <a:ea typeface="仿宋"/>
                <a:cs typeface="Times New Roman" pitchFamily="18" charset="0"/>
              </a:rPr>
              <a:t>，将产生黑色的</a:t>
            </a:r>
            <a:r>
              <a:rPr lang="en-US" altLang="zh-CN" b="1" dirty="0" err="1">
                <a:latin typeface="Times New Roman" pitchFamily="18" charset="0"/>
                <a:ea typeface="仿宋"/>
                <a:cs typeface="Times New Roman" pitchFamily="18" charset="0"/>
              </a:rPr>
              <a:t>CuS</a:t>
            </a:r>
            <a:r>
              <a:rPr lang="zh-CN" altLang="en-US" b="1" dirty="0">
                <a:latin typeface="Times New Roman" pitchFamily="18" charset="0"/>
                <a:ea typeface="仿宋"/>
                <a:cs typeface="Times New Roman" pitchFamily="18" charset="0"/>
              </a:rPr>
              <a:t>沉淀</a:t>
            </a:r>
            <a:r>
              <a:rPr lang="zh-CN" altLang="en-US" dirty="0">
                <a:latin typeface="Times New Roman" pitchFamily="18" charset="0"/>
                <a:ea typeface="仿宋"/>
                <a:cs typeface="Times New Roman" pitchFamily="18" charset="0"/>
              </a:rPr>
              <a:t>。</a:t>
            </a:r>
            <a:endParaRPr lang="zh-CN" altLang="en-US" baseline="30000" dirty="0">
              <a:latin typeface="Times New Roman" pitchFamily="18" charset="0"/>
              <a:ea typeface="仿宋"/>
              <a:cs typeface="Times New Roman" pitchFamily="18" charset="0"/>
            </a:endParaRPr>
          </a:p>
        </p:txBody>
      </p: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4.1.2.2  </a:t>
            </a:r>
            <a:r>
              <a:rPr lang="zh-CN" altLang="en-US" dirty="0">
                <a:latin typeface="黑体" pitchFamily="2" charset="-122"/>
                <a:cs typeface="Times New Roman" pitchFamily="18" charset="0"/>
              </a:rPr>
              <a:t>溶液组成的表示法</a:t>
            </a:r>
            <a:endParaRPr lang="zh-CN" altLang="en-US" dirty="0">
              <a:solidFill>
                <a:schemeClr val="tx1"/>
              </a:solidFill>
              <a:latin typeface="黑体" pitchFamily="2" charset="-122"/>
              <a:cs typeface="Times New Roman" pitchFamily="18" charset="0"/>
            </a:endParaRPr>
          </a:p>
        </p:txBody>
      </p:sp>
      <p:sp>
        <p:nvSpPr>
          <p:cNvPr id="286729" name="Text Box 9"/>
          <p:cNvSpPr txBox="1">
            <a:spLocks noChangeArrowheads="1"/>
          </p:cNvSpPr>
          <p:nvPr/>
        </p:nvSpPr>
        <p:spPr bwMode="auto">
          <a:xfrm>
            <a:off x="251520" y="1292225"/>
            <a:ext cx="5353627" cy="553998"/>
          </a:xfrm>
          <a:prstGeom prst="rect">
            <a:avLst/>
          </a:prstGeom>
          <a:noFill/>
          <a:ln w="12700" cap="sq">
            <a:noFill/>
            <a:miter lim="800000"/>
            <a:headEnd/>
            <a:tailEnd/>
          </a:ln>
        </p:spPr>
        <p:txBody>
          <a:bodyPr wrap="square" tIns="0" bIns="0">
            <a:spAutoFit/>
          </a:bodyPr>
          <a:lstStyle/>
          <a:p>
            <a:pPr>
              <a:defRPr/>
            </a:pP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2.</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 质量摩尔浓度</a:t>
            </a:r>
            <a:r>
              <a:rPr lang="en-US" altLang="en-US" sz="3600" b="1" i="1" dirty="0" err="1">
                <a:solidFill>
                  <a:srgbClr val="FF0000"/>
                </a:solidFill>
                <a:latin typeface="Times New Roman" panose="02020603050405020304" pitchFamily="18" charset="0"/>
                <a:ea typeface="仿宋" pitchFamily="49" charset="-122"/>
                <a:cs typeface="Times New Roman" panose="02020603050405020304" pitchFamily="18" charset="0"/>
              </a:rPr>
              <a:t>m</a:t>
            </a:r>
            <a:r>
              <a:rPr lang="en-US" altLang="en-US" sz="3600" b="1" baseline="-25000" dirty="0" err="1">
                <a:solidFill>
                  <a:srgbClr val="FF0000"/>
                </a:solidFill>
                <a:latin typeface="Times New Roman" panose="02020603050405020304" pitchFamily="18" charset="0"/>
                <a:ea typeface="仿宋" pitchFamily="49" charset="-122"/>
                <a:cs typeface="Times New Roman" panose="02020603050405020304" pitchFamily="18" charset="0"/>
              </a:rPr>
              <a:t>B</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 (molality)</a:t>
            </a:r>
            <a:endPar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endParaRPr>
          </a:p>
        </p:txBody>
      </p:sp>
      <p:graphicFrame>
        <p:nvGraphicFramePr>
          <p:cNvPr id="286730" name="Object 5"/>
          <p:cNvGraphicFramePr>
            <a:graphicFrameLocks noChangeAspect="1"/>
          </p:cNvGraphicFramePr>
          <p:nvPr>
            <p:extLst>
              <p:ext uri="{D42A27DB-BD31-4B8C-83A1-F6EECF244321}">
                <p14:modId xmlns:p14="http://schemas.microsoft.com/office/powerpoint/2010/main" val="959458475"/>
              </p:ext>
            </p:extLst>
          </p:nvPr>
        </p:nvGraphicFramePr>
        <p:xfrm>
          <a:off x="3419872" y="2222549"/>
          <a:ext cx="2362200" cy="1258887"/>
        </p:xfrm>
        <a:graphic>
          <a:graphicData uri="http://schemas.openxmlformats.org/presentationml/2006/ole">
            <mc:AlternateContent xmlns:mc="http://schemas.openxmlformats.org/markup-compatibility/2006">
              <mc:Choice xmlns:v="urn:schemas-microsoft-com:vml" Requires="v">
                <p:oleObj spid="_x0000_s16737" name="Equation" r:id="rId3" imgW="977900" imgH="520700" progId="Equation.DSMT4">
                  <p:embed/>
                </p:oleObj>
              </mc:Choice>
              <mc:Fallback>
                <p:oleObj name="Equation" r:id="rId3" imgW="977900" imgH="5207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222549"/>
                        <a:ext cx="2362200" cy="125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8">
            <a:extLst>
              <a:ext uri="{FF2B5EF4-FFF2-40B4-BE49-F238E27FC236}">
                <a16:creationId xmlns:a16="http://schemas.microsoft.com/office/drawing/2014/main" id="{D0473E91-5361-42A6-9125-B399C3641113}"/>
              </a:ext>
            </a:extLst>
          </p:cNvPr>
          <p:cNvSpPr txBox="1">
            <a:spLocks noChangeArrowheads="1"/>
          </p:cNvSpPr>
          <p:nvPr/>
        </p:nvSpPr>
        <p:spPr bwMode="auto">
          <a:xfrm>
            <a:off x="251520" y="3861048"/>
            <a:ext cx="8640961" cy="2099549"/>
          </a:xfrm>
          <a:prstGeom prst="rect">
            <a:avLst/>
          </a:prstGeom>
          <a:noFill/>
          <a:ln w="12700" cap="sq">
            <a:noFill/>
            <a:miter lim="800000"/>
            <a:headEnd/>
            <a:tailEnd/>
          </a:ln>
        </p:spPr>
        <p:txBody>
          <a:bodyPr wrap="square" tIns="0" bIns="0">
            <a:spAutoFit/>
          </a:bodyPr>
          <a:lstStyle/>
          <a:p>
            <a:pPr algn="just">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的物质的量与</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溶剂</a:t>
            </a:r>
            <a:r>
              <a:rPr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A</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的质量</a:t>
            </a:r>
            <a:r>
              <a:rPr lang="zh-CN" altLang="en-US" b="1" dirty="0">
                <a:latin typeface="Times New Roman" panose="02020603050405020304" pitchFamily="18" charset="0"/>
                <a:ea typeface="仿宋" pitchFamily="49" charset="-122"/>
                <a:cs typeface="Times New Roman" panose="02020603050405020304" pitchFamily="18" charset="0"/>
              </a:rPr>
              <a:t>之比称为</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溶质</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B</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的质量摩尔浓度</a:t>
            </a:r>
            <a:r>
              <a:rPr lang="zh-CN" altLang="en-US" b="1" dirty="0">
                <a:latin typeface="Times New Roman" panose="02020603050405020304" pitchFamily="18" charset="0"/>
                <a:ea typeface="仿宋" pitchFamily="49" charset="-122"/>
                <a:cs typeface="Times New Roman" panose="02020603050405020304" pitchFamily="18" charset="0"/>
              </a:rPr>
              <a:t>，单位是</a:t>
            </a:r>
            <a:r>
              <a:rPr lang="en-US" altLang="zh-CN" b="1" dirty="0">
                <a:latin typeface="Times New Roman" panose="02020603050405020304" pitchFamily="18" charset="0"/>
                <a:ea typeface="仿宋" pitchFamily="49" charset="-122"/>
                <a:cs typeface="Times New Roman" panose="02020603050405020304" pitchFamily="18" charset="0"/>
              </a:rPr>
              <a:t>mol·g</a:t>
            </a:r>
            <a:r>
              <a:rPr lang="en-US" altLang="zh-CN" b="1" baseline="30000" dirty="0">
                <a:latin typeface="Times New Roman" panose="02020603050405020304" pitchFamily="18" charset="0"/>
                <a:ea typeface="仿宋" pitchFamily="49" charset="-122"/>
                <a:cs typeface="Times New Roman" panose="02020603050405020304" pitchFamily="18" charset="0"/>
              </a:rPr>
              <a:t>-1</a:t>
            </a:r>
            <a:r>
              <a:rPr lang="zh-CN" altLang="en-US" b="1" dirty="0">
                <a:latin typeface="Times New Roman" panose="02020603050405020304" pitchFamily="18" charset="0"/>
                <a:ea typeface="仿宋" pitchFamily="49" charset="-122"/>
                <a:cs typeface="Times New Roman" panose="02020603050405020304" pitchFamily="18" charset="0"/>
              </a:rPr>
              <a:t>。这个表示方法的优点是可以用准确的称重法来配置溶液，不受温度影响，电化学中用的很多。</a:t>
            </a:r>
          </a:p>
        </p:txBody>
      </p:sp>
    </p:spTree>
  </p:cSld>
  <p:clrMapOvr>
    <a:masterClrMapping/>
  </p:clrMapOvr>
  <p:transition advClick="0"/>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4"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4.5.6  </a:t>
            </a:r>
            <a:r>
              <a:rPr lang="zh-CN" altLang="en-US" sz="3200" dirty="0"/>
              <a:t>配离子解离平衡的移动</a:t>
            </a:r>
            <a:endParaRPr lang="zh-CN" altLang="en-US" dirty="0"/>
          </a:p>
        </p:txBody>
      </p:sp>
      <p:sp>
        <p:nvSpPr>
          <p:cNvPr id="53254" name="Rectangle 3"/>
          <p:cNvSpPr>
            <a:spLocks noGrp="1" noChangeArrowheads="1"/>
          </p:cNvSpPr>
          <p:nvPr>
            <p:ph idx="1"/>
          </p:nvPr>
        </p:nvSpPr>
        <p:spPr>
          <a:xfrm>
            <a:off x="250825" y="980728"/>
            <a:ext cx="8642350" cy="2160463"/>
          </a:xfrm>
        </p:spPr>
        <p:txBody>
          <a:bodyPr/>
          <a:lstStyle/>
          <a:p>
            <a:pPr marL="0" indent="0" algn="just" eaLnBrk="1" hangingPunct="1">
              <a:lnSpc>
                <a:spcPct val="125000"/>
              </a:lnSpc>
              <a:spcBef>
                <a:spcPts val="600"/>
              </a:spcBef>
              <a:buNone/>
              <a:defRPr/>
            </a:pPr>
            <a:r>
              <a:rPr lang="zh-CN" altLang="en-US" dirty="0">
                <a:effectLst/>
                <a:latin typeface="Times New Roman" panose="02020603050405020304" pitchFamily="18" charset="0"/>
                <a:cs typeface="Times New Roman" panose="02020603050405020304" pitchFamily="18" charset="0"/>
              </a:rPr>
              <a:t>例如，</a:t>
            </a:r>
            <a:r>
              <a:rPr lang="en-US" altLang="zh-CN" dirty="0">
                <a:effectLst/>
                <a:latin typeface="Times New Roman" panose="02020603050405020304" pitchFamily="18" charset="0"/>
                <a:cs typeface="Times New Roman" panose="02020603050405020304" pitchFamily="18" charset="0"/>
              </a:rPr>
              <a:t>AgCl</a:t>
            </a:r>
            <a:r>
              <a:rPr lang="zh-CN" altLang="en-US" dirty="0">
                <a:effectLst/>
                <a:latin typeface="Times New Roman" panose="02020603050405020304" pitchFamily="18" charset="0"/>
                <a:cs typeface="Times New Roman" panose="02020603050405020304" pitchFamily="18" charset="0"/>
              </a:rPr>
              <a:t>为不溶于水的沉淀，但加入氨水后，沉淀立刻溶解，就可以看成</a:t>
            </a:r>
            <a:r>
              <a:rPr lang="zh-CN" altLang="en-US" dirty="0">
                <a:solidFill>
                  <a:srgbClr val="0000FF"/>
                </a:solidFill>
                <a:effectLst/>
                <a:latin typeface="Times New Roman" panose="02020603050405020304" pitchFamily="18" charset="0"/>
                <a:cs typeface="Times New Roman" panose="02020603050405020304" pitchFamily="18" charset="0"/>
              </a:rPr>
              <a:t>配体和沉淀剂对金属离子竞争过程</a:t>
            </a:r>
            <a:r>
              <a:rPr lang="zh-CN" altLang="en-US" dirty="0">
                <a:effectLst/>
                <a:latin typeface="Times New Roman" panose="02020603050405020304" pitchFamily="18" charset="0"/>
                <a:cs typeface="Times New Roman" panose="02020603050405020304" pitchFamily="18" charset="0"/>
              </a:rPr>
              <a:t>。配合物的 </a:t>
            </a:r>
            <a:r>
              <a:rPr lang="en-US" altLang="zh-CN" i="1" dirty="0">
                <a:solidFill>
                  <a:srgbClr val="FF0000"/>
                </a:solidFill>
                <a:effectLst/>
                <a:latin typeface="Times New Roman" panose="02020603050405020304" pitchFamily="18" charset="0"/>
                <a:cs typeface="Times New Roman" panose="02020603050405020304" pitchFamily="18" charset="0"/>
              </a:rPr>
              <a:t>K</a:t>
            </a:r>
            <a:r>
              <a:rPr lang="zh-CN" altLang="en-US" baseline="-25000" dirty="0">
                <a:solidFill>
                  <a:srgbClr val="FF0000"/>
                </a:solidFill>
                <a:effectLst/>
                <a:latin typeface="Times New Roman" panose="02020603050405020304" pitchFamily="18" charset="0"/>
                <a:cs typeface="Times New Roman" panose="02020603050405020304" pitchFamily="18" charset="0"/>
              </a:rPr>
              <a:t>不稳</a:t>
            </a:r>
            <a:r>
              <a:rPr lang="en-US" altLang="zh-CN" baseline="-25000" dirty="0">
                <a:solidFill>
                  <a:srgbClr val="FF0000"/>
                </a:solidFill>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越小，或者沉淀的溶度积越大，则沉淀愈易形成配合物溶解。</a:t>
            </a:r>
          </a:p>
        </p:txBody>
      </p:sp>
      <p:graphicFrame>
        <p:nvGraphicFramePr>
          <p:cNvPr id="126982" name="Object 6"/>
          <p:cNvGraphicFramePr>
            <a:graphicFrameLocks noChangeAspect="1"/>
          </p:cNvGraphicFramePr>
          <p:nvPr>
            <p:extLst>
              <p:ext uri="{D42A27DB-BD31-4B8C-83A1-F6EECF244321}">
                <p14:modId xmlns:p14="http://schemas.microsoft.com/office/powerpoint/2010/main" val="122940242"/>
              </p:ext>
            </p:extLst>
          </p:nvPr>
        </p:nvGraphicFramePr>
        <p:xfrm>
          <a:off x="2484462" y="4576167"/>
          <a:ext cx="4895850" cy="581025"/>
        </p:xfrm>
        <a:graphic>
          <a:graphicData uri="http://schemas.openxmlformats.org/presentationml/2006/ole">
            <mc:AlternateContent xmlns:mc="http://schemas.openxmlformats.org/markup-compatibility/2006">
              <mc:Choice xmlns:v="urn:schemas-microsoft-com:vml" Requires="v">
                <p:oleObj spid="_x0000_s127682" name="Equation" r:id="rId3" imgW="1930400" imgH="228600" progId="Equation.DSMT4">
                  <p:embed/>
                </p:oleObj>
              </mc:Choice>
              <mc:Fallback>
                <p:oleObj name="Equation" r:id="rId3" imgW="1930400" imgH="228600" progId="Equation.DSMT4">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62" y="4576167"/>
                        <a:ext cx="4895850" cy="581025"/>
                      </a:xfrm>
                      <a:prstGeom prst="rect">
                        <a:avLst/>
                      </a:prstGeom>
                      <a:noFill/>
                    </p:spPr>
                  </p:pic>
                </p:oleObj>
              </mc:Fallback>
            </mc:AlternateContent>
          </a:graphicData>
        </a:graphic>
      </p:graphicFrame>
      <p:graphicFrame>
        <p:nvGraphicFramePr>
          <p:cNvPr id="126983" name="Object 7"/>
          <p:cNvGraphicFramePr>
            <a:graphicFrameLocks noChangeAspect="1"/>
          </p:cNvGraphicFramePr>
          <p:nvPr>
            <p:extLst>
              <p:ext uri="{D42A27DB-BD31-4B8C-83A1-F6EECF244321}">
                <p14:modId xmlns:p14="http://schemas.microsoft.com/office/powerpoint/2010/main" val="1305513674"/>
              </p:ext>
            </p:extLst>
          </p:nvPr>
        </p:nvGraphicFramePr>
        <p:xfrm>
          <a:off x="2843808" y="3784005"/>
          <a:ext cx="3608388" cy="642937"/>
        </p:xfrm>
        <a:graphic>
          <a:graphicData uri="http://schemas.openxmlformats.org/presentationml/2006/ole">
            <mc:AlternateContent xmlns:mc="http://schemas.openxmlformats.org/markup-compatibility/2006">
              <mc:Choice xmlns:v="urn:schemas-microsoft-com:vml" Requires="v">
                <p:oleObj spid="_x0000_s127683" name="Equation" r:id="rId5" imgW="1282700" imgH="228600" progId="Equation.DSMT4">
                  <p:embed/>
                </p:oleObj>
              </mc:Choice>
              <mc:Fallback>
                <p:oleObj name="Equation" r:id="rId5" imgW="1282700" imgH="228600" progId="Equation.DSMT4">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8" y="3784005"/>
                        <a:ext cx="3608388" cy="642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advClick="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4.5.7  </a:t>
            </a:r>
            <a:r>
              <a:rPr lang="zh-CN" altLang="en-US" sz="3200" dirty="0"/>
              <a:t>配合物的应用</a:t>
            </a:r>
          </a:p>
        </p:txBody>
      </p:sp>
      <p:sp>
        <p:nvSpPr>
          <p:cNvPr id="117764" name="Rectangle 3"/>
          <p:cNvSpPr>
            <a:spLocks noGrp="1" noChangeArrowheads="1"/>
          </p:cNvSpPr>
          <p:nvPr>
            <p:ph idx="1"/>
          </p:nvPr>
        </p:nvSpPr>
        <p:spPr>
          <a:xfrm>
            <a:off x="251520" y="980728"/>
            <a:ext cx="8641655" cy="2795935"/>
          </a:xfrm>
        </p:spPr>
        <p:txBody>
          <a:bodyPr/>
          <a:lstStyle/>
          <a:p>
            <a:pPr algn="just" eaLnBrk="1" hangingPunct="1">
              <a:lnSpc>
                <a:spcPct val="125000"/>
              </a:lnSpc>
              <a:spcBef>
                <a:spcPts val="600"/>
              </a:spcBef>
              <a:buClrTx/>
              <a:defRPr/>
            </a:pPr>
            <a:r>
              <a:rPr lang="zh-CN" altLang="en-US" dirty="0">
                <a:effectLst/>
              </a:rPr>
              <a:t> 配合物在化学上是一类很重要的化合物，广泛应用于分析化学和分离技术，</a:t>
            </a:r>
            <a:r>
              <a:rPr lang="zh-CN" altLang="en-US" dirty="0">
                <a:solidFill>
                  <a:srgbClr val="0000FF"/>
                </a:solidFill>
                <a:effectLst/>
              </a:rPr>
              <a:t>在生物体中许多金属离子都是以配合物的形式存在的</a:t>
            </a:r>
            <a:r>
              <a:rPr lang="zh-CN" altLang="en-US" dirty="0">
                <a:effectLst/>
              </a:rPr>
              <a:t>。</a:t>
            </a:r>
          </a:p>
          <a:p>
            <a:pPr algn="just" eaLnBrk="1" hangingPunct="1">
              <a:lnSpc>
                <a:spcPct val="125000"/>
              </a:lnSpc>
              <a:spcBef>
                <a:spcPts val="600"/>
              </a:spcBef>
              <a:buClrTx/>
              <a:defRPr/>
            </a:pPr>
            <a:r>
              <a:rPr lang="zh-CN" altLang="en-US" dirty="0">
                <a:effectLst/>
              </a:rPr>
              <a:t>与呼吸密切相关的</a:t>
            </a:r>
            <a:r>
              <a:rPr lang="zh-CN" altLang="en-US" dirty="0">
                <a:solidFill>
                  <a:srgbClr val="0000FF"/>
                </a:solidFill>
                <a:effectLst/>
              </a:rPr>
              <a:t>血红素是含亚铁的配合物</a:t>
            </a:r>
            <a:r>
              <a:rPr lang="zh-CN" altLang="en-US" dirty="0">
                <a:effectLst/>
              </a:rPr>
              <a:t>，光合作用的关键物质</a:t>
            </a:r>
            <a:r>
              <a:rPr lang="zh-CN" altLang="en-US" dirty="0">
                <a:solidFill>
                  <a:srgbClr val="0000FF"/>
                </a:solidFill>
                <a:effectLst/>
              </a:rPr>
              <a:t>叶绿素是含镁的配合物</a:t>
            </a:r>
            <a:r>
              <a:rPr lang="zh-CN" altLang="en-US" dirty="0">
                <a:effectLst/>
              </a:rPr>
              <a:t>。</a:t>
            </a:r>
          </a:p>
        </p:txBody>
      </p:sp>
      <p:pic>
        <p:nvPicPr>
          <p:cNvPr id="3" name="图片 2">
            <a:extLst>
              <a:ext uri="{FF2B5EF4-FFF2-40B4-BE49-F238E27FC236}">
                <a16:creationId xmlns:a16="http://schemas.microsoft.com/office/drawing/2014/main" id="{62B3326A-5D8F-4F10-BEEC-0202BD88DD5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005012" y="3811860"/>
            <a:ext cx="5133975" cy="2857500"/>
          </a:xfrm>
          <a:prstGeom prst="rect">
            <a:avLst/>
          </a:prstGeom>
        </p:spPr>
      </p:pic>
    </p:spTree>
  </p:cSld>
  <p:clrMapOvr>
    <a:masterClrMapping/>
  </p:clrMapOvr>
  <p:transition advClick="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3" name="Rectangle 7"/>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4.5.7  </a:t>
            </a:r>
            <a:r>
              <a:rPr lang="zh-CN" altLang="en-US" sz="3200" dirty="0"/>
              <a:t>配合物的应用</a:t>
            </a:r>
            <a:endParaRPr lang="zh-CN" altLang="en-US" sz="3200" dirty="0">
              <a:solidFill>
                <a:srgbClr val="FFFF00"/>
              </a:solidFill>
            </a:endParaRPr>
          </a:p>
        </p:txBody>
      </p:sp>
      <p:sp>
        <p:nvSpPr>
          <p:cNvPr id="51205" name="Text Box 2"/>
          <p:cNvSpPr txBox="1">
            <a:spLocks noChangeArrowheads="1"/>
          </p:cNvSpPr>
          <p:nvPr/>
        </p:nvSpPr>
        <p:spPr bwMode="auto">
          <a:xfrm>
            <a:off x="250826" y="1025385"/>
            <a:ext cx="4384726" cy="584775"/>
          </a:xfrm>
          <a:prstGeom prst="rect">
            <a:avLst/>
          </a:prstGeom>
          <a:noFill/>
          <a:ln w="9525">
            <a:noFill/>
            <a:miter lim="800000"/>
            <a:headEnd/>
            <a:tailEnd/>
          </a:ln>
        </p:spPr>
        <p:txBody>
          <a:bodyPr wrap="square">
            <a:spAutoFit/>
          </a:bodyPr>
          <a:lstStyle/>
          <a:p>
            <a:pPr>
              <a:defRPr/>
            </a:pPr>
            <a:r>
              <a:rPr kumimoji="0" lang="en-US" altLang="zh-CN" sz="3200" b="1" dirty="0">
                <a:solidFill>
                  <a:srgbClr val="FF0000"/>
                </a:solidFill>
                <a:latin typeface="Arial" panose="020B0604020202020204" pitchFamily="34" charset="0"/>
                <a:ea typeface="+mj-ea"/>
                <a:cs typeface="Arial" panose="020B0604020202020204" pitchFamily="34" charset="0"/>
              </a:rPr>
              <a:t>1 </a:t>
            </a:r>
            <a:r>
              <a:rPr kumimoji="0" lang="zh-CN" altLang="en-US" sz="3200" b="1" dirty="0">
                <a:solidFill>
                  <a:srgbClr val="FF0000"/>
                </a:solidFill>
                <a:latin typeface="Times New Roman" panose="02020603050405020304" pitchFamily="18" charset="0"/>
                <a:ea typeface="+mj-ea"/>
                <a:cs typeface="Times New Roman" panose="02020603050405020304" pitchFamily="18" charset="0"/>
              </a:rPr>
              <a:t>在冶金工业中的应用</a:t>
            </a:r>
          </a:p>
        </p:txBody>
      </p:sp>
      <p:sp>
        <p:nvSpPr>
          <p:cNvPr id="129035" name="Text Box 3"/>
          <p:cNvSpPr txBox="1">
            <a:spLocks noChangeArrowheads="1"/>
          </p:cNvSpPr>
          <p:nvPr/>
        </p:nvSpPr>
        <p:spPr bwMode="auto">
          <a:xfrm>
            <a:off x="251520" y="1600060"/>
            <a:ext cx="8641655" cy="3269100"/>
          </a:xfrm>
          <a:prstGeom prst="rect">
            <a:avLst/>
          </a:prstGeom>
          <a:noFill/>
          <a:ln w="9525">
            <a:noFill/>
            <a:miter lim="800000"/>
            <a:headEnd/>
            <a:tailEnd/>
          </a:ln>
        </p:spPr>
        <p:txBody>
          <a:bodyPr wrap="square">
            <a:spAutoFit/>
          </a:bodyPr>
          <a:lstStyle/>
          <a:p>
            <a:pPr algn="just">
              <a:lnSpc>
                <a:spcPct val="125000"/>
              </a:lnSpc>
            </a:pPr>
            <a:r>
              <a:rPr kumimoji="0" lang="zh-CN" altLang="en-US" b="1" dirty="0">
                <a:latin typeface="Times New Roman" pitchFamily="18" charset="0"/>
                <a:ea typeface="仿宋"/>
                <a:cs typeface="Times New Roman" pitchFamily="18" charset="0"/>
              </a:rPr>
              <a:t>湿法冶金：用水溶液直接从矿石中将金属以化合物的形式浸取出来，然后再进一步还原为金属的过程。</a:t>
            </a:r>
            <a:endParaRPr lang="en-US" altLang="zh-CN" b="1" dirty="0">
              <a:solidFill>
                <a:srgbClr val="0000CC"/>
              </a:solidFill>
              <a:latin typeface="Times New Roman" pitchFamily="18" charset="0"/>
              <a:ea typeface="仿宋"/>
              <a:cs typeface="Times New Roman" pitchFamily="18" charset="0"/>
            </a:endParaRPr>
          </a:p>
          <a:p>
            <a:pPr algn="just">
              <a:lnSpc>
                <a:spcPct val="125000"/>
              </a:lnSpc>
            </a:pPr>
            <a:r>
              <a:rPr lang="zh-CN" altLang="en-US" b="1" dirty="0">
                <a:solidFill>
                  <a:srgbClr val="0000FF"/>
                </a:solidFill>
                <a:latin typeface="+mj-ea"/>
                <a:ea typeface="+mj-ea"/>
                <a:cs typeface="Times New Roman" pitchFamily="18" charset="0"/>
              </a:rPr>
              <a:t>提取贵金属：</a:t>
            </a:r>
            <a:r>
              <a:rPr lang="en-US" altLang="zh-CN" b="1" dirty="0">
                <a:latin typeface="Times New Roman" pitchFamily="18" charset="0"/>
                <a:ea typeface="仿宋"/>
                <a:cs typeface="Times New Roman" pitchFamily="18" charset="0"/>
              </a:rPr>
              <a:t>Au</a:t>
            </a:r>
            <a:r>
              <a:rPr lang="zh-CN" altLang="en-US" b="1" dirty="0">
                <a:latin typeface="Times New Roman" pitchFamily="18" charset="0"/>
                <a:ea typeface="仿宋"/>
                <a:cs typeface="Times New Roman" pitchFamily="18" charset="0"/>
              </a:rPr>
              <a:t>与</a:t>
            </a:r>
            <a:r>
              <a:rPr lang="en-US" altLang="zh-CN" b="1" dirty="0" err="1">
                <a:latin typeface="Times New Roman" pitchFamily="18" charset="0"/>
                <a:ea typeface="仿宋"/>
                <a:cs typeface="Times New Roman" pitchFamily="18" charset="0"/>
              </a:rPr>
              <a:t>NaCN</a:t>
            </a:r>
            <a:r>
              <a:rPr lang="zh-CN" altLang="en-US" b="1" dirty="0">
                <a:latin typeface="Times New Roman" pitchFamily="18" charset="0"/>
                <a:ea typeface="仿宋"/>
                <a:cs typeface="Times New Roman" pitchFamily="18" charset="0"/>
              </a:rPr>
              <a:t>在氧化气氛中生成[</a:t>
            </a:r>
            <a:r>
              <a:rPr lang="en-US" altLang="zh-CN" b="1" dirty="0">
                <a:latin typeface="Times New Roman" pitchFamily="18" charset="0"/>
                <a:ea typeface="仿宋"/>
                <a:cs typeface="Times New Roman" pitchFamily="18" charset="0"/>
              </a:rPr>
              <a:t>Au(CN)</a:t>
            </a:r>
            <a:r>
              <a:rPr lang="en-US" altLang="zh-CN" b="1" baseline="-16000" dirty="0">
                <a:latin typeface="Times New Roman" pitchFamily="18" charset="0"/>
                <a:ea typeface="仿宋"/>
                <a:cs typeface="Times New Roman" pitchFamily="18" charset="0"/>
              </a:rPr>
              <a:t>2</a:t>
            </a:r>
            <a:r>
              <a:rPr lang="en-US" altLang="zh-CN" b="1" dirty="0">
                <a:latin typeface="Times New Roman" pitchFamily="18" charset="0"/>
                <a:ea typeface="仿宋"/>
                <a:cs typeface="Times New Roman" pitchFamily="18" charset="0"/>
              </a:rPr>
              <a:t>]</a:t>
            </a:r>
            <a:r>
              <a:rPr lang="en-US" altLang="zh-CN" b="1" baseline="30000" dirty="0">
                <a:latin typeface="Times New Roman" pitchFamily="18" charset="0"/>
                <a:ea typeface="仿宋"/>
                <a:cs typeface="Times New Roman" pitchFamily="18" charset="0"/>
              </a:rPr>
              <a:t>-</a:t>
            </a:r>
            <a:r>
              <a:rPr lang="zh-CN" altLang="en-US" b="1" dirty="0">
                <a:latin typeface="Times New Roman" pitchFamily="18" charset="0"/>
                <a:ea typeface="仿宋"/>
                <a:cs typeface="Times New Roman" pitchFamily="18" charset="0"/>
              </a:rPr>
              <a:t>配离子将金从难溶的矿石中溶解与其不溶物分离，再用</a:t>
            </a:r>
            <a:r>
              <a:rPr lang="en-US" altLang="zh-CN" b="1" dirty="0">
                <a:latin typeface="Times New Roman" pitchFamily="18" charset="0"/>
                <a:ea typeface="仿宋"/>
                <a:cs typeface="Times New Roman" pitchFamily="18" charset="0"/>
              </a:rPr>
              <a:t>Zn</a:t>
            </a:r>
            <a:r>
              <a:rPr lang="zh-CN" altLang="en-US" b="1" dirty="0">
                <a:latin typeface="Times New Roman" pitchFamily="18" charset="0"/>
                <a:ea typeface="仿宋"/>
                <a:cs typeface="Times New Roman" pitchFamily="18" charset="0"/>
              </a:rPr>
              <a:t>粉作还原剂置换得到单质金。</a:t>
            </a:r>
            <a:endParaRPr lang="en-US" altLang="zh-CN" b="1" dirty="0">
              <a:latin typeface="Times New Roman" pitchFamily="18" charset="0"/>
              <a:ea typeface="仿宋"/>
              <a:cs typeface="Times New Roman" pitchFamily="18" charset="0"/>
            </a:endParaRPr>
          </a:p>
          <a:p>
            <a:pPr algn="just">
              <a:lnSpc>
                <a:spcPct val="125000"/>
              </a:lnSpc>
            </a:pPr>
            <a:r>
              <a:rPr lang="zh-CN" altLang="en-US" b="1" dirty="0">
                <a:latin typeface="Times New Roman" pitchFamily="18" charset="0"/>
                <a:ea typeface="仿宋"/>
                <a:cs typeface="Times New Roman" pitchFamily="18" charset="0"/>
              </a:rPr>
              <a:t>如下反应式：</a:t>
            </a:r>
            <a:endParaRPr kumimoji="0" lang="zh-CN" altLang="en-US" b="1" dirty="0">
              <a:latin typeface="Times New Roman" pitchFamily="18" charset="0"/>
              <a:ea typeface="仿宋"/>
              <a:cs typeface="Times New Roman" pitchFamily="18" charset="0"/>
            </a:endParaRPr>
          </a:p>
        </p:txBody>
      </p:sp>
      <p:graphicFrame>
        <p:nvGraphicFramePr>
          <p:cNvPr id="129031" name="Object 7"/>
          <p:cNvGraphicFramePr>
            <a:graphicFrameLocks noChangeAspect="1"/>
          </p:cNvGraphicFramePr>
          <p:nvPr>
            <p:extLst>
              <p:ext uri="{D42A27DB-BD31-4B8C-83A1-F6EECF244321}">
                <p14:modId xmlns:p14="http://schemas.microsoft.com/office/powerpoint/2010/main" val="772869707"/>
              </p:ext>
            </p:extLst>
          </p:nvPr>
        </p:nvGraphicFramePr>
        <p:xfrm>
          <a:off x="913333" y="5130006"/>
          <a:ext cx="7331075" cy="603250"/>
        </p:xfrm>
        <a:graphic>
          <a:graphicData uri="http://schemas.openxmlformats.org/presentationml/2006/ole">
            <mc:AlternateContent xmlns:mc="http://schemas.openxmlformats.org/markup-compatibility/2006">
              <mc:Choice xmlns:v="urn:schemas-microsoft-com:vml" Requires="v">
                <p:oleObj spid="_x0000_s129725" name="Equation" r:id="rId4" imgW="3888360" imgH="291600" progId="Equation.DSMT4">
                  <p:embed/>
                </p:oleObj>
              </mc:Choice>
              <mc:Fallback>
                <p:oleObj name="Equation" r:id="rId4" imgW="3888360" imgH="291600" progId="Equation.DSMT4">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333" y="5130006"/>
                        <a:ext cx="7331075" cy="603250"/>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29032" name="Object 8"/>
          <p:cNvGraphicFramePr>
            <a:graphicFrameLocks noChangeAspect="1"/>
          </p:cNvGraphicFramePr>
          <p:nvPr>
            <p:extLst>
              <p:ext uri="{D42A27DB-BD31-4B8C-83A1-F6EECF244321}">
                <p14:modId xmlns:p14="http://schemas.microsoft.com/office/powerpoint/2010/main" val="2678914186"/>
              </p:ext>
            </p:extLst>
          </p:nvPr>
        </p:nvGraphicFramePr>
        <p:xfrm>
          <a:off x="1547664" y="5755928"/>
          <a:ext cx="6048375" cy="608012"/>
        </p:xfrm>
        <a:graphic>
          <a:graphicData uri="http://schemas.openxmlformats.org/presentationml/2006/ole">
            <mc:AlternateContent xmlns:mc="http://schemas.openxmlformats.org/markup-compatibility/2006">
              <mc:Choice xmlns:v="urn:schemas-microsoft-com:vml" Requires="v">
                <p:oleObj spid="_x0000_s129726" name="Equation" r:id="rId6" imgW="3176640" imgH="291600" progId="Equation.DSMT4">
                  <p:embed/>
                </p:oleObj>
              </mc:Choice>
              <mc:Fallback>
                <p:oleObj name="Equation" r:id="rId6" imgW="3176640" imgH="291600" progId="Equation.DSMT4">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5755928"/>
                        <a:ext cx="6048375" cy="608012"/>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Tree>
  </p:cSld>
  <p:clrMapOvr>
    <a:masterClrMapping/>
  </p:clrMapOvr>
  <p:transition advClick="0"/>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ChangeArrowheads="1"/>
          </p:cNvSpPr>
          <p:nvPr>
            <p:ph type="ctrTitle"/>
          </p:nvPr>
        </p:nvSpPr>
        <p:spPr>
          <a:xfrm>
            <a:off x="251520" y="260350"/>
            <a:ext cx="6265168" cy="720725"/>
          </a:xfrm>
        </p:spPr>
        <p:txBody>
          <a:bodyPr/>
          <a:lstStyle/>
          <a:p>
            <a:pPr eaLnBrk="1" hangingPunct="1">
              <a:lnSpc>
                <a:spcPct val="140000"/>
              </a:lnSpc>
            </a:pPr>
            <a:r>
              <a:rPr lang="en-US" altLang="zh-CN" sz="3200" dirty="0">
                <a:latin typeface="Arial" panose="020B0604020202020204" pitchFamily="34" charset="0"/>
                <a:cs typeface="Arial" panose="020B0604020202020204" pitchFamily="34" charset="0"/>
              </a:rPr>
              <a:t>4.5.7  </a:t>
            </a:r>
            <a:r>
              <a:rPr lang="zh-CN" altLang="en-US" sz="3200" dirty="0"/>
              <a:t>配合物的应用</a:t>
            </a:r>
            <a:endParaRPr lang="zh-CN" altLang="en-US" sz="3200" dirty="0">
              <a:solidFill>
                <a:srgbClr val="FFFF00"/>
              </a:solidFill>
            </a:endParaRPr>
          </a:p>
        </p:txBody>
      </p:sp>
      <p:sp>
        <p:nvSpPr>
          <p:cNvPr id="118788" name="Rectangle 3"/>
          <p:cNvSpPr>
            <a:spLocks noGrp="1" noChangeArrowheads="1"/>
          </p:cNvSpPr>
          <p:nvPr>
            <p:ph type="subTitle" idx="1"/>
          </p:nvPr>
        </p:nvSpPr>
        <p:spPr>
          <a:xfrm>
            <a:off x="250825" y="980728"/>
            <a:ext cx="8642349" cy="2376488"/>
          </a:xfrm>
        </p:spPr>
        <p:txBody>
          <a:bodyPr/>
          <a:lstStyle/>
          <a:p>
            <a:pPr algn="just" eaLnBrk="1" hangingPunct="1">
              <a:lnSpc>
                <a:spcPct val="130000"/>
              </a:lnSpc>
              <a:spcBef>
                <a:spcPct val="0"/>
              </a:spcBef>
              <a:defRPr/>
            </a:pPr>
            <a:r>
              <a:rPr lang="en-US" altLang="zh-CN" sz="3200" kern="1200" dirty="0">
                <a:solidFill>
                  <a:srgbClr val="FF0000"/>
                </a:solidFill>
                <a:effectLst/>
                <a:latin typeface="Arial" panose="020B0604020202020204" pitchFamily="34" charset="0"/>
                <a:ea typeface="+mj-ea"/>
                <a:cs typeface="Arial" panose="020B0604020202020204" pitchFamily="34" charset="0"/>
              </a:rPr>
              <a:t>2 </a:t>
            </a:r>
            <a:r>
              <a:rPr lang="zh-CN" altLang="en-US" sz="3200" kern="1200" dirty="0">
                <a:solidFill>
                  <a:srgbClr val="FF0000"/>
                </a:solidFill>
                <a:effectLst/>
                <a:latin typeface="Times New Roman" panose="02020603050405020304" pitchFamily="18" charset="0"/>
                <a:ea typeface="+mj-ea"/>
                <a:cs typeface="Times New Roman" panose="02020603050405020304" pitchFamily="18" charset="0"/>
              </a:rPr>
              <a:t>在分析化学中的应用</a:t>
            </a:r>
            <a:endParaRPr lang="en-US" altLang="zh-CN" sz="3200" kern="1200" dirty="0">
              <a:solidFill>
                <a:srgbClr val="FF0000"/>
              </a:solidFill>
              <a:effectLst/>
              <a:latin typeface="Times New Roman" panose="02020603050405020304" pitchFamily="18" charset="0"/>
              <a:ea typeface="+mj-ea"/>
              <a:cs typeface="Times New Roman" panose="02020603050405020304" pitchFamily="18" charset="0"/>
            </a:endParaRPr>
          </a:p>
          <a:p>
            <a:pPr algn="just" eaLnBrk="1" hangingPunct="1">
              <a:lnSpc>
                <a:spcPct val="130000"/>
              </a:lnSpc>
              <a:spcBef>
                <a:spcPct val="0"/>
              </a:spcBef>
              <a:defRPr/>
            </a:pPr>
            <a:r>
              <a:rPr lang="zh-CN" altLang="en-US" sz="2800" dirty="0">
                <a:solidFill>
                  <a:schemeClr val="tx1"/>
                </a:solidFill>
                <a:effectLst/>
                <a:latin typeface="Times New Roman" panose="02020603050405020304" pitchFamily="18" charset="0"/>
                <a:cs typeface="Times New Roman" panose="02020603050405020304" pitchFamily="18" charset="0"/>
              </a:rPr>
              <a:t>掩蔽干扰离子：如</a:t>
            </a:r>
            <a:r>
              <a:rPr lang="en-US" altLang="zh-CN" sz="2800" dirty="0">
                <a:solidFill>
                  <a:schemeClr val="tx1"/>
                </a:solidFill>
                <a:effectLst/>
                <a:latin typeface="Times New Roman" panose="02020603050405020304" pitchFamily="18" charset="0"/>
                <a:cs typeface="Times New Roman" panose="02020603050405020304" pitchFamily="18" charset="0"/>
              </a:rPr>
              <a:t>Fe</a:t>
            </a:r>
            <a:r>
              <a:rPr lang="en-US" altLang="zh-CN" sz="2800" baseline="30000" dirty="0">
                <a:solidFill>
                  <a:schemeClr val="tx1"/>
                </a:solidFill>
                <a:effectLst/>
                <a:latin typeface="Times New Roman" panose="02020603050405020304" pitchFamily="18" charset="0"/>
                <a:cs typeface="Times New Roman" panose="02020603050405020304" pitchFamily="18" charset="0"/>
              </a:rPr>
              <a:t>3+</a:t>
            </a:r>
            <a:r>
              <a:rPr lang="zh-CN" altLang="en-US" sz="2800" dirty="0">
                <a:solidFill>
                  <a:schemeClr val="tx1"/>
                </a:solidFill>
                <a:effectLst/>
                <a:latin typeface="Times New Roman" panose="02020603050405020304" pitchFamily="18" charset="0"/>
                <a:cs typeface="Times New Roman" panose="02020603050405020304" pitchFamily="18" charset="0"/>
              </a:rPr>
              <a:t>的存在会影响比色法测定</a:t>
            </a:r>
            <a:r>
              <a:rPr lang="en-US" altLang="zh-CN" sz="2800" dirty="0">
                <a:solidFill>
                  <a:schemeClr val="tx1"/>
                </a:solidFill>
                <a:effectLst/>
                <a:latin typeface="Times New Roman" panose="02020603050405020304" pitchFamily="18" charset="0"/>
                <a:cs typeface="Times New Roman" panose="02020603050405020304" pitchFamily="18" charset="0"/>
              </a:rPr>
              <a:t>Co</a:t>
            </a:r>
            <a:r>
              <a:rPr lang="en-US" altLang="zh-CN" sz="2800" baseline="30000" dirty="0">
                <a:solidFill>
                  <a:schemeClr val="tx1"/>
                </a:solidFill>
                <a:effectLst/>
                <a:latin typeface="Times New Roman" panose="02020603050405020304" pitchFamily="18" charset="0"/>
                <a:cs typeface="Times New Roman" panose="02020603050405020304" pitchFamily="18" charset="0"/>
              </a:rPr>
              <a:t>2+</a:t>
            </a:r>
            <a:r>
              <a:rPr lang="en-US" altLang="zh-CN" sz="2800" dirty="0">
                <a:solidFill>
                  <a:schemeClr val="tx1"/>
                </a:solidFill>
                <a:effectLst/>
                <a:latin typeface="Times New Roman" panose="02020603050405020304" pitchFamily="18" charset="0"/>
                <a:cs typeface="Times New Roman" panose="02020603050405020304" pitchFamily="18" charset="0"/>
              </a:rPr>
              <a:t>，</a:t>
            </a:r>
            <a:r>
              <a:rPr lang="zh-CN" altLang="en-US" sz="2800" dirty="0">
                <a:solidFill>
                  <a:schemeClr val="tx1"/>
                </a:solidFill>
                <a:effectLst/>
                <a:latin typeface="Times New Roman" panose="02020603050405020304" pitchFamily="18" charset="0"/>
                <a:cs typeface="Times New Roman" panose="02020603050405020304" pitchFamily="18" charset="0"/>
              </a:rPr>
              <a:t>若加入掩蔽剂</a:t>
            </a:r>
            <a:r>
              <a:rPr lang="en-US" altLang="zh-CN" sz="2800" dirty="0">
                <a:solidFill>
                  <a:schemeClr val="tx1"/>
                </a:solidFill>
                <a:effectLst/>
                <a:latin typeface="Times New Roman" panose="02020603050405020304" pitchFamily="18" charset="0"/>
                <a:cs typeface="Times New Roman" panose="02020603050405020304" pitchFamily="18" charset="0"/>
              </a:rPr>
              <a:t>NaF，</a:t>
            </a:r>
            <a:r>
              <a:rPr lang="zh-CN" altLang="en-US" sz="2800" dirty="0">
                <a:solidFill>
                  <a:schemeClr val="tx1"/>
                </a:solidFill>
                <a:effectLst/>
                <a:latin typeface="Times New Roman" panose="02020603050405020304" pitchFamily="18" charset="0"/>
                <a:cs typeface="Times New Roman" panose="02020603050405020304" pitchFamily="18" charset="0"/>
              </a:rPr>
              <a:t>使</a:t>
            </a:r>
            <a:r>
              <a:rPr lang="en-US" altLang="zh-CN" sz="2800" dirty="0">
                <a:solidFill>
                  <a:schemeClr val="tx1"/>
                </a:solidFill>
                <a:effectLst/>
                <a:latin typeface="Times New Roman" panose="02020603050405020304" pitchFamily="18" charset="0"/>
                <a:cs typeface="Times New Roman" panose="02020603050405020304" pitchFamily="18" charset="0"/>
              </a:rPr>
              <a:t>Fe</a:t>
            </a:r>
            <a:r>
              <a:rPr lang="en-US" altLang="zh-CN" sz="2800" baseline="30000" dirty="0">
                <a:solidFill>
                  <a:schemeClr val="tx1"/>
                </a:solidFill>
                <a:effectLst/>
                <a:latin typeface="Times New Roman" panose="02020603050405020304" pitchFamily="18" charset="0"/>
                <a:cs typeface="Times New Roman" panose="02020603050405020304" pitchFamily="18" charset="0"/>
              </a:rPr>
              <a:t>3+</a:t>
            </a:r>
            <a:r>
              <a:rPr lang="zh-CN" altLang="en-US" sz="2800" dirty="0">
                <a:solidFill>
                  <a:schemeClr val="tx1"/>
                </a:solidFill>
                <a:effectLst/>
                <a:latin typeface="Times New Roman" panose="02020603050405020304" pitchFamily="18" charset="0"/>
                <a:cs typeface="Times New Roman" panose="02020603050405020304" pitchFamily="18" charset="0"/>
              </a:rPr>
              <a:t>生成稳定的无色[</a:t>
            </a:r>
            <a:r>
              <a:rPr lang="en-US" altLang="zh-CN" sz="2800" dirty="0">
                <a:solidFill>
                  <a:schemeClr val="tx1"/>
                </a:solidFill>
                <a:effectLst/>
                <a:latin typeface="Times New Roman" panose="02020603050405020304" pitchFamily="18" charset="0"/>
                <a:cs typeface="Times New Roman" panose="02020603050405020304" pitchFamily="18" charset="0"/>
              </a:rPr>
              <a:t>FeF</a:t>
            </a:r>
            <a:r>
              <a:rPr lang="en-US" altLang="zh-CN" sz="2800" baseline="-16000" dirty="0">
                <a:solidFill>
                  <a:schemeClr val="tx1"/>
                </a:solidFill>
                <a:effectLst/>
                <a:latin typeface="Times New Roman" panose="02020603050405020304" pitchFamily="18" charset="0"/>
                <a:cs typeface="Times New Roman" panose="02020603050405020304" pitchFamily="18" charset="0"/>
              </a:rPr>
              <a:t>6</a:t>
            </a:r>
            <a:r>
              <a:rPr lang="en-US" altLang="zh-CN" sz="2800" dirty="0">
                <a:solidFill>
                  <a:schemeClr val="tx1"/>
                </a:solidFill>
                <a:effectLst/>
                <a:latin typeface="Times New Roman" panose="02020603050405020304" pitchFamily="18" charset="0"/>
                <a:cs typeface="Times New Roman" panose="02020603050405020304" pitchFamily="18" charset="0"/>
              </a:rPr>
              <a:t>]</a:t>
            </a:r>
            <a:r>
              <a:rPr lang="en-US" altLang="zh-CN" sz="2800" baseline="30000" dirty="0">
                <a:solidFill>
                  <a:schemeClr val="tx1"/>
                </a:solidFill>
                <a:effectLst/>
                <a:latin typeface="Times New Roman" panose="02020603050405020304" pitchFamily="18" charset="0"/>
                <a:cs typeface="Times New Roman" panose="02020603050405020304" pitchFamily="18" charset="0"/>
              </a:rPr>
              <a:t>3-</a:t>
            </a:r>
            <a:r>
              <a:rPr lang="en-US" altLang="zh-CN" sz="2800" dirty="0">
                <a:solidFill>
                  <a:schemeClr val="tx1"/>
                </a:solidFill>
                <a:effectLst/>
                <a:latin typeface="Times New Roman" panose="02020603050405020304" pitchFamily="18" charset="0"/>
                <a:cs typeface="Times New Roman" panose="02020603050405020304" pitchFamily="18" charset="0"/>
              </a:rPr>
              <a:t>，</a:t>
            </a:r>
            <a:r>
              <a:rPr lang="zh-CN" altLang="en-US" sz="2800" dirty="0">
                <a:solidFill>
                  <a:schemeClr val="tx1"/>
                </a:solidFill>
                <a:effectLst/>
                <a:latin typeface="Times New Roman" panose="02020603050405020304" pitchFamily="18" charset="0"/>
                <a:cs typeface="Times New Roman" panose="02020603050405020304" pitchFamily="18" charset="0"/>
              </a:rPr>
              <a:t>从而排除</a:t>
            </a:r>
            <a:r>
              <a:rPr lang="en-US" altLang="zh-CN" sz="2800" dirty="0">
                <a:solidFill>
                  <a:schemeClr val="tx1"/>
                </a:solidFill>
                <a:effectLst/>
                <a:latin typeface="Times New Roman" panose="02020603050405020304" pitchFamily="18" charset="0"/>
                <a:cs typeface="Times New Roman" panose="02020603050405020304" pitchFamily="18" charset="0"/>
              </a:rPr>
              <a:t>Fe</a:t>
            </a:r>
            <a:r>
              <a:rPr lang="en-US" altLang="zh-CN" sz="2800" baseline="30000" dirty="0">
                <a:solidFill>
                  <a:schemeClr val="tx1"/>
                </a:solidFill>
                <a:effectLst/>
                <a:latin typeface="Times New Roman" panose="02020603050405020304" pitchFamily="18" charset="0"/>
                <a:cs typeface="Times New Roman" panose="02020603050405020304" pitchFamily="18" charset="0"/>
              </a:rPr>
              <a:t>3+</a:t>
            </a:r>
            <a:r>
              <a:rPr lang="zh-CN" altLang="en-US" sz="2800" dirty="0">
                <a:solidFill>
                  <a:schemeClr val="tx1"/>
                </a:solidFill>
                <a:effectLst/>
                <a:latin typeface="Times New Roman" panose="02020603050405020304" pitchFamily="18" charset="0"/>
                <a:cs typeface="Times New Roman" panose="02020603050405020304" pitchFamily="18" charset="0"/>
              </a:rPr>
              <a:t>的干扰。</a:t>
            </a:r>
          </a:p>
        </p:txBody>
      </p:sp>
      <p:sp>
        <p:nvSpPr>
          <p:cNvPr id="133124" name="Rectangle 4"/>
          <p:cNvSpPr>
            <a:spLocks noChangeArrowheads="1"/>
          </p:cNvSpPr>
          <p:nvPr/>
        </p:nvSpPr>
        <p:spPr bwMode="auto">
          <a:xfrm>
            <a:off x="250826" y="3429000"/>
            <a:ext cx="8642350" cy="3194050"/>
          </a:xfrm>
          <a:prstGeom prst="rect">
            <a:avLst/>
          </a:prstGeom>
          <a:noFill/>
          <a:ln w="9525">
            <a:noFill/>
            <a:miter lim="800000"/>
            <a:headEnd/>
            <a:tailEnd/>
          </a:ln>
        </p:spPr>
        <p:txBody>
          <a:bodyPr wrap="square">
            <a:spAutoFit/>
          </a:bodyPr>
          <a:lstStyle/>
          <a:p>
            <a:pPr>
              <a:lnSpc>
                <a:spcPct val="140000"/>
              </a:lnSpc>
              <a:defRPr/>
            </a:pPr>
            <a:r>
              <a:rPr kumimoji="0" lang="en-US" altLang="zh-CN" sz="3200" b="1" dirty="0">
                <a:solidFill>
                  <a:srgbClr val="FF0000"/>
                </a:solidFill>
                <a:latin typeface="Arial" panose="020B0604020202020204" pitchFamily="34" charset="0"/>
                <a:ea typeface="+mj-ea"/>
                <a:cs typeface="Arial" panose="020B0604020202020204" pitchFamily="34" charset="0"/>
                <a:sym typeface="Symbol" pitchFamily="18" charset="2"/>
              </a:rPr>
              <a:t>3</a:t>
            </a:r>
            <a:r>
              <a:rPr kumimoji="0" lang="en-US" altLang="zh-CN" sz="3200" b="1" dirty="0">
                <a:solidFill>
                  <a:srgbClr val="FF0000"/>
                </a:solidFill>
                <a:latin typeface="Times New Roman" panose="02020603050405020304" pitchFamily="18" charset="0"/>
                <a:ea typeface="+mj-ea"/>
                <a:cs typeface="Times New Roman" panose="02020603050405020304" pitchFamily="18" charset="0"/>
                <a:sym typeface="Symbol" pitchFamily="18" charset="2"/>
              </a:rPr>
              <a:t> </a:t>
            </a:r>
            <a:r>
              <a:rPr kumimoji="0" lang="zh-CN" altLang="en-US" sz="3200" b="1" dirty="0">
                <a:solidFill>
                  <a:srgbClr val="FF0000"/>
                </a:solidFill>
                <a:latin typeface="Times New Roman" panose="02020603050405020304" pitchFamily="18" charset="0"/>
                <a:ea typeface="+mj-ea"/>
                <a:cs typeface="Times New Roman" panose="02020603050405020304" pitchFamily="18" charset="0"/>
                <a:sym typeface="Symbol" pitchFamily="18" charset="2"/>
              </a:rPr>
              <a:t>高纯金属制备</a:t>
            </a:r>
            <a:endParaRPr kumimoji="0" lang="en-US" altLang="zh-CN" sz="3200" b="1" dirty="0">
              <a:solidFill>
                <a:srgbClr val="FF0000"/>
              </a:solidFill>
              <a:latin typeface="Times New Roman" panose="02020603050405020304" pitchFamily="18" charset="0"/>
              <a:ea typeface="+mj-ea"/>
              <a:cs typeface="Times New Roman" panose="02020603050405020304" pitchFamily="18" charset="0"/>
              <a:sym typeface="Symbol" pitchFamily="18" charset="2"/>
            </a:endParaRPr>
          </a:p>
          <a:p>
            <a:pPr>
              <a:lnSpc>
                <a:spcPct val="140000"/>
              </a:lnSpc>
              <a:defRPr/>
            </a:pPr>
            <a:r>
              <a:rPr lang="en-US" altLang="zh-CN" b="1" dirty="0">
                <a:latin typeface="Times New Roman" panose="02020603050405020304" pitchFamily="18" charset="0"/>
                <a:ea typeface="华文仿宋" pitchFamily="2" charset="-122"/>
                <a:cs typeface="Times New Roman" panose="02020603050405020304" pitchFamily="18" charset="0"/>
              </a:rPr>
              <a:t>CO</a:t>
            </a:r>
            <a:r>
              <a:rPr lang="zh-CN" altLang="en-US" b="1" dirty="0">
                <a:latin typeface="Times New Roman" panose="02020603050405020304" pitchFamily="18" charset="0"/>
                <a:ea typeface="华文仿宋" pitchFamily="2" charset="-122"/>
                <a:cs typeface="Times New Roman" panose="02020603050405020304" pitchFamily="18" charset="0"/>
              </a:rPr>
              <a:t>能与许多过渡金属形成羰基配合物，且金属羰基配合物易挥发，受热后易分解成金属和</a:t>
            </a:r>
            <a:r>
              <a:rPr lang="en-US" altLang="zh-CN" b="1" dirty="0">
                <a:latin typeface="Times New Roman" panose="02020603050405020304" pitchFamily="18" charset="0"/>
                <a:ea typeface="华文仿宋" pitchFamily="2" charset="-122"/>
                <a:cs typeface="Times New Roman" panose="02020603050405020304" pitchFamily="18" charset="0"/>
              </a:rPr>
              <a:t>CO</a:t>
            </a:r>
            <a:r>
              <a:rPr lang="zh-CN" altLang="en-US" b="1" dirty="0">
                <a:latin typeface="Times New Roman" panose="02020603050405020304" pitchFamily="18" charset="0"/>
                <a:ea typeface="华文仿宋" pitchFamily="2" charset="-122"/>
                <a:cs typeface="Times New Roman" panose="02020603050405020304" pitchFamily="18" charset="0"/>
              </a:rPr>
              <a:t>的性质来制备高纯金属。如</a:t>
            </a:r>
            <a:r>
              <a:rPr lang="en-US" altLang="zh-CN" b="1" dirty="0">
                <a:latin typeface="Times New Roman" panose="02020603050405020304" pitchFamily="18" charset="0"/>
                <a:ea typeface="华文仿宋" pitchFamily="2" charset="-122"/>
                <a:cs typeface="Times New Roman" panose="02020603050405020304" pitchFamily="18" charset="0"/>
              </a:rPr>
              <a:t>Ni(CO)</a:t>
            </a:r>
            <a:r>
              <a:rPr lang="en-US" altLang="zh-CN" b="1" baseline="-25000" dirty="0">
                <a:latin typeface="Times New Roman" panose="02020603050405020304" pitchFamily="18" charset="0"/>
                <a:ea typeface="华文仿宋" pitchFamily="2" charset="-122"/>
                <a:cs typeface="Times New Roman" panose="02020603050405020304" pitchFamily="18" charset="0"/>
              </a:rPr>
              <a:t>4</a:t>
            </a:r>
            <a:r>
              <a:rPr lang="zh-CN" altLang="en-US" b="1" dirty="0">
                <a:latin typeface="Times New Roman" panose="02020603050405020304" pitchFamily="18" charset="0"/>
                <a:ea typeface="华文仿宋" pitchFamily="2" charset="-122"/>
                <a:cs typeface="Times New Roman" panose="02020603050405020304" pitchFamily="18" charset="0"/>
              </a:rPr>
              <a:t>为一种深红色液体，通过蒸馏提纯在分解可得到高纯镍粉。</a:t>
            </a:r>
          </a:p>
        </p:txBody>
      </p:sp>
    </p:spTree>
  </p:cSld>
  <p:clrMapOvr>
    <a:masterClrMapping/>
  </p:clrMapOvr>
  <p:transition advClick="0"/>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9" name="标题 6"/>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4.5.7  </a:t>
            </a:r>
            <a:r>
              <a:rPr lang="zh-CN" altLang="en-US" sz="3200" dirty="0"/>
              <a:t>配合物的应用</a:t>
            </a:r>
            <a:endParaRPr lang="en-GB" altLang="zh-CN" sz="3200" dirty="0">
              <a:solidFill>
                <a:srgbClr val="FFC000"/>
              </a:solidFill>
            </a:endParaRPr>
          </a:p>
        </p:txBody>
      </p:sp>
      <p:pic>
        <p:nvPicPr>
          <p:cNvPr id="131080" name="Picture 6" descr="不同配体Co配合物的颜色"/>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l="10693" t="22462" r="2695" b="32435"/>
          <a:stretch/>
        </p:blipFill>
        <p:spPr bwMode="auto">
          <a:xfrm>
            <a:off x="1318070" y="2908296"/>
            <a:ext cx="6408712" cy="1489293"/>
          </a:xfrm>
          <a:prstGeom prst="rect">
            <a:avLst/>
          </a:prstGeom>
          <a:noFill/>
          <a:ln w="9525">
            <a:noFill/>
            <a:miter lim="800000"/>
            <a:headEnd/>
            <a:tailEnd/>
          </a:ln>
        </p:spPr>
      </p:pic>
      <p:sp>
        <p:nvSpPr>
          <p:cNvPr id="6" name="矩形 5"/>
          <p:cNvSpPr/>
          <p:nvPr/>
        </p:nvSpPr>
        <p:spPr>
          <a:xfrm>
            <a:off x="251520" y="980728"/>
            <a:ext cx="7325618" cy="1183144"/>
          </a:xfrm>
          <a:prstGeom prst="rect">
            <a:avLst/>
          </a:prstGeom>
        </p:spPr>
        <p:txBody>
          <a:bodyPr wrap="square">
            <a:spAutoFit/>
          </a:bodyPr>
          <a:lstStyle/>
          <a:p>
            <a:pPr>
              <a:lnSpc>
                <a:spcPct val="125000"/>
              </a:lnSpc>
              <a:spcBef>
                <a:spcPts val="600"/>
              </a:spcBef>
              <a:defRPr/>
            </a:pPr>
            <a:r>
              <a:rPr lang="en-US" altLang="zh-CN" sz="3200" b="1" dirty="0">
                <a:solidFill>
                  <a:srgbClr val="FF0000"/>
                </a:solidFill>
                <a:latin typeface="Arial" panose="020B0604020202020204" pitchFamily="34" charset="0"/>
                <a:ea typeface="+mj-ea"/>
                <a:cs typeface="Arial" panose="020B0604020202020204" pitchFamily="34" charset="0"/>
              </a:rPr>
              <a:t>4</a:t>
            </a:r>
            <a:r>
              <a:rPr lang="en-US" altLang="zh-CN" sz="3200" b="1" dirty="0">
                <a:solidFill>
                  <a:srgbClr val="FF0000"/>
                </a:solidFill>
                <a:latin typeface="Times New Roman" panose="02020603050405020304" pitchFamily="18" charset="0"/>
                <a:ea typeface="+mj-ea"/>
                <a:cs typeface="Times New Roman" panose="02020603050405020304" pitchFamily="18" charset="0"/>
              </a:rPr>
              <a:t> </a:t>
            </a:r>
            <a:r>
              <a:rPr lang="zh-CN" altLang="zh-CN" sz="3200" b="1" dirty="0">
                <a:solidFill>
                  <a:srgbClr val="FF0000"/>
                </a:solidFill>
                <a:latin typeface="Times New Roman" panose="02020603050405020304" pitchFamily="18" charset="0"/>
                <a:ea typeface="+mj-ea"/>
                <a:cs typeface="Times New Roman" panose="02020603050405020304" pitchFamily="18" charset="0"/>
              </a:rPr>
              <a:t>离子鉴定</a:t>
            </a:r>
            <a:endParaRPr lang="en-US" altLang="zh-CN" sz="3200" b="1" dirty="0">
              <a:solidFill>
                <a:srgbClr val="FF0000"/>
              </a:solidFill>
              <a:latin typeface="Times New Roman" panose="02020603050405020304" pitchFamily="18" charset="0"/>
              <a:ea typeface="+mj-ea"/>
              <a:cs typeface="Times New Roman" panose="02020603050405020304" pitchFamily="18" charset="0"/>
            </a:endParaRPr>
          </a:p>
          <a:p>
            <a:pPr>
              <a:lnSpc>
                <a:spcPct val="125000"/>
              </a:lnSpc>
              <a:spcBef>
                <a:spcPts val="0"/>
              </a:spcBef>
              <a:defRPr/>
            </a:pPr>
            <a:r>
              <a:rPr lang="zh-CN" altLang="en-US" b="1" dirty="0">
                <a:ea typeface="楷体_GB2312" pitchFamily="49" charset="-122"/>
              </a:rPr>
              <a:t>利用配位化合物的特征颜色鉴别某些离子</a:t>
            </a:r>
            <a:endParaRPr lang="zh-CN" altLang="en-US" dirty="0">
              <a:ea typeface="宋体" pitchFamily="2" charset="-122"/>
            </a:endParaRPr>
          </a:p>
        </p:txBody>
      </p:sp>
      <p:sp>
        <p:nvSpPr>
          <p:cNvPr id="7" name="矩形 6">
            <a:extLst>
              <a:ext uri="{FF2B5EF4-FFF2-40B4-BE49-F238E27FC236}">
                <a16:creationId xmlns:a16="http://schemas.microsoft.com/office/drawing/2014/main" id="{645A4F28-ADD8-4328-8CA1-C6E1E0FF0DA1}"/>
              </a:ext>
            </a:extLst>
          </p:cNvPr>
          <p:cNvSpPr/>
          <p:nvPr/>
        </p:nvSpPr>
        <p:spPr>
          <a:xfrm>
            <a:off x="1174053" y="2764280"/>
            <a:ext cx="1584177" cy="400110"/>
          </a:xfrm>
          <a:prstGeom prst="rect">
            <a:avLst/>
          </a:prstGeom>
        </p:spPr>
        <p:txBody>
          <a:bodyPr wrap="square">
            <a:spAutoFit/>
          </a:bodyPr>
          <a:lstStyle/>
          <a:p>
            <a:pPr algn="ctr"/>
            <a:r>
              <a:rPr lang="en-US" altLang="zh-CN" sz="2000" b="1" dirty="0">
                <a:latin typeface="Times New Roman" panose="02020603050405020304" pitchFamily="18" charset="0"/>
                <a:ea typeface="华文仿宋" pitchFamily="2" charset="-122"/>
                <a:cs typeface="Times New Roman" panose="02020603050405020304" pitchFamily="18" charset="0"/>
              </a:rPr>
              <a:t>[Co(NH</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000" b="1" dirty="0">
                <a:latin typeface="Times New Roman" panose="02020603050405020304" pitchFamily="18" charset="0"/>
                <a:ea typeface="华文仿宋" pitchFamily="2" charset="-122"/>
                <a:cs typeface="Times New Roman" panose="02020603050405020304" pitchFamily="18" charset="0"/>
              </a:rPr>
              <a:t>)</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6</a:t>
            </a:r>
            <a:r>
              <a:rPr lang="en-US" altLang="zh-CN" sz="2000" b="1" dirty="0">
                <a:latin typeface="Times New Roman" panose="02020603050405020304" pitchFamily="18" charset="0"/>
                <a:ea typeface="华文仿宋" pitchFamily="2" charset="-122"/>
                <a:cs typeface="Times New Roman" panose="02020603050405020304" pitchFamily="18" charset="0"/>
              </a:rPr>
              <a:t>]</a:t>
            </a:r>
            <a:r>
              <a:rPr lang="en-US" altLang="zh-CN" sz="2000" b="1" baseline="30000" dirty="0">
                <a:latin typeface="Times New Roman" panose="02020603050405020304" pitchFamily="18" charset="0"/>
                <a:ea typeface="华文仿宋" pitchFamily="2" charset="-122"/>
                <a:cs typeface="Times New Roman" panose="02020603050405020304" pitchFamily="18" charset="0"/>
              </a:rPr>
              <a:t>3+</a:t>
            </a:r>
            <a:endParaRPr lang="zh-CN" altLang="en-US" sz="2000" baseline="30000" dirty="0"/>
          </a:p>
        </p:txBody>
      </p:sp>
      <p:sp>
        <p:nvSpPr>
          <p:cNvPr id="13" name="矩形 12">
            <a:extLst>
              <a:ext uri="{FF2B5EF4-FFF2-40B4-BE49-F238E27FC236}">
                <a16:creationId xmlns:a16="http://schemas.microsoft.com/office/drawing/2014/main" id="{BE67CD80-42B5-4AA3-B6CE-3F487E84CC3F}"/>
              </a:ext>
            </a:extLst>
          </p:cNvPr>
          <p:cNvSpPr/>
          <p:nvPr/>
        </p:nvSpPr>
        <p:spPr>
          <a:xfrm>
            <a:off x="2051720" y="4236378"/>
            <a:ext cx="2146670" cy="400110"/>
          </a:xfrm>
          <a:prstGeom prst="rect">
            <a:avLst/>
          </a:prstGeom>
        </p:spPr>
        <p:txBody>
          <a:bodyPr wrap="square">
            <a:spAutoFit/>
          </a:bodyPr>
          <a:lstStyle/>
          <a:p>
            <a:pPr algn="ctr"/>
            <a:r>
              <a:rPr lang="en-US" altLang="zh-CN" sz="2000" b="1" dirty="0">
                <a:latin typeface="Times New Roman" panose="02020603050405020304" pitchFamily="18" charset="0"/>
                <a:ea typeface="华文仿宋" pitchFamily="2" charset="-122"/>
                <a:cs typeface="Times New Roman" panose="02020603050405020304" pitchFamily="18" charset="0"/>
              </a:rPr>
              <a:t>[Co(NH</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000" b="1" dirty="0">
                <a:latin typeface="Times New Roman" panose="02020603050405020304" pitchFamily="18" charset="0"/>
                <a:ea typeface="华文仿宋" pitchFamily="2" charset="-122"/>
                <a:cs typeface="Times New Roman" panose="02020603050405020304" pitchFamily="18" charset="0"/>
              </a:rPr>
              <a:t>)</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5</a:t>
            </a:r>
            <a:r>
              <a:rPr lang="en-US" altLang="zh-CN" sz="2000" b="1" dirty="0">
                <a:latin typeface="Times New Roman" panose="02020603050405020304" pitchFamily="18" charset="0"/>
                <a:ea typeface="华文仿宋" pitchFamily="2" charset="-122"/>
                <a:cs typeface="Times New Roman" panose="02020603050405020304" pitchFamily="18" charset="0"/>
              </a:rPr>
              <a:t>NCS]</a:t>
            </a:r>
            <a:r>
              <a:rPr lang="en-US" altLang="zh-CN" sz="2000" b="1" baseline="30000" dirty="0">
                <a:latin typeface="Times New Roman" panose="02020603050405020304" pitchFamily="18" charset="0"/>
                <a:ea typeface="华文仿宋" pitchFamily="2" charset="-122"/>
                <a:cs typeface="Times New Roman" panose="02020603050405020304" pitchFamily="18" charset="0"/>
              </a:rPr>
              <a:t>2+</a:t>
            </a:r>
            <a:endParaRPr lang="zh-CN" altLang="en-US" sz="2000" baseline="30000" dirty="0"/>
          </a:p>
        </p:txBody>
      </p:sp>
      <p:sp>
        <p:nvSpPr>
          <p:cNvPr id="14" name="矩形 13">
            <a:extLst>
              <a:ext uri="{FF2B5EF4-FFF2-40B4-BE49-F238E27FC236}">
                <a16:creationId xmlns:a16="http://schemas.microsoft.com/office/drawing/2014/main" id="{07C6A3C7-6D77-4761-AA6F-C1A1FA9CA7B0}"/>
              </a:ext>
            </a:extLst>
          </p:cNvPr>
          <p:cNvSpPr/>
          <p:nvPr/>
        </p:nvSpPr>
        <p:spPr>
          <a:xfrm>
            <a:off x="3419872" y="2788941"/>
            <a:ext cx="2146670" cy="400110"/>
          </a:xfrm>
          <a:prstGeom prst="rect">
            <a:avLst/>
          </a:prstGeom>
        </p:spPr>
        <p:txBody>
          <a:bodyPr wrap="square">
            <a:spAutoFit/>
          </a:bodyPr>
          <a:lstStyle/>
          <a:p>
            <a:pPr algn="ctr"/>
            <a:r>
              <a:rPr lang="en-US" altLang="zh-CN" sz="2000" b="1" dirty="0">
                <a:latin typeface="Times New Roman" panose="02020603050405020304" pitchFamily="18" charset="0"/>
                <a:ea typeface="华文仿宋" pitchFamily="2" charset="-122"/>
                <a:cs typeface="Times New Roman" panose="02020603050405020304" pitchFamily="18" charset="0"/>
              </a:rPr>
              <a:t>[Co(NH</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000" b="1" dirty="0">
                <a:latin typeface="Times New Roman" panose="02020603050405020304" pitchFamily="18" charset="0"/>
                <a:ea typeface="华文仿宋" pitchFamily="2" charset="-122"/>
                <a:cs typeface="Times New Roman" panose="02020603050405020304" pitchFamily="18" charset="0"/>
              </a:rPr>
              <a:t>)</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5</a:t>
            </a:r>
            <a:r>
              <a:rPr lang="en-US" altLang="zh-CN" sz="2000" b="1" dirty="0">
                <a:latin typeface="Times New Roman" panose="02020603050405020304" pitchFamily="18" charset="0"/>
                <a:ea typeface="华文仿宋" pitchFamily="2" charset="-122"/>
                <a:cs typeface="Times New Roman" panose="02020603050405020304" pitchFamily="18" charset="0"/>
              </a:rPr>
              <a:t>H</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000" b="1" dirty="0">
                <a:latin typeface="Times New Roman" panose="02020603050405020304" pitchFamily="18" charset="0"/>
                <a:ea typeface="华文仿宋" pitchFamily="2" charset="-122"/>
                <a:cs typeface="Times New Roman" panose="02020603050405020304" pitchFamily="18" charset="0"/>
              </a:rPr>
              <a:t>O]</a:t>
            </a:r>
            <a:r>
              <a:rPr lang="en-US" altLang="zh-CN" sz="2000" b="1" baseline="30000" dirty="0">
                <a:latin typeface="Times New Roman" panose="02020603050405020304" pitchFamily="18" charset="0"/>
                <a:ea typeface="华文仿宋" pitchFamily="2" charset="-122"/>
                <a:cs typeface="Times New Roman" panose="02020603050405020304" pitchFamily="18" charset="0"/>
              </a:rPr>
              <a:t>3+</a:t>
            </a:r>
            <a:endParaRPr lang="zh-CN" altLang="en-US" sz="2000" baseline="30000" dirty="0"/>
          </a:p>
        </p:txBody>
      </p:sp>
      <p:sp>
        <p:nvSpPr>
          <p:cNvPr id="15" name="矩形 14">
            <a:extLst>
              <a:ext uri="{FF2B5EF4-FFF2-40B4-BE49-F238E27FC236}">
                <a16:creationId xmlns:a16="http://schemas.microsoft.com/office/drawing/2014/main" id="{CD1FF62F-1E40-4785-8E2B-60828326DA0D}"/>
              </a:ext>
            </a:extLst>
          </p:cNvPr>
          <p:cNvSpPr/>
          <p:nvPr/>
        </p:nvSpPr>
        <p:spPr>
          <a:xfrm>
            <a:off x="4846462" y="4224938"/>
            <a:ext cx="1858638" cy="400110"/>
          </a:xfrm>
          <a:prstGeom prst="rect">
            <a:avLst/>
          </a:prstGeom>
        </p:spPr>
        <p:txBody>
          <a:bodyPr wrap="square">
            <a:spAutoFit/>
          </a:bodyPr>
          <a:lstStyle/>
          <a:p>
            <a:pPr algn="ctr"/>
            <a:r>
              <a:rPr lang="en-US" altLang="zh-CN" sz="2000" b="1" dirty="0">
                <a:latin typeface="Times New Roman" panose="02020603050405020304" pitchFamily="18" charset="0"/>
                <a:ea typeface="华文仿宋" pitchFamily="2" charset="-122"/>
                <a:cs typeface="Times New Roman" panose="02020603050405020304" pitchFamily="18" charset="0"/>
              </a:rPr>
              <a:t>[Co(NH</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000" b="1" dirty="0">
                <a:latin typeface="Times New Roman" panose="02020603050405020304" pitchFamily="18" charset="0"/>
                <a:ea typeface="华文仿宋" pitchFamily="2" charset="-122"/>
                <a:cs typeface="Times New Roman" panose="02020603050405020304" pitchFamily="18" charset="0"/>
              </a:rPr>
              <a:t>)</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5</a:t>
            </a:r>
            <a:r>
              <a:rPr lang="en-US" altLang="zh-CN" sz="2000" b="1" dirty="0">
                <a:latin typeface="Times New Roman" panose="02020603050405020304" pitchFamily="18" charset="0"/>
                <a:ea typeface="华文仿宋" pitchFamily="2" charset="-122"/>
                <a:cs typeface="Times New Roman" panose="02020603050405020304" pitchFamily="18" charset="0"/>
              </a:rPr>
              <a:t>Cl]</a:t>
            </a:r>
            <a:r>
              <a:rPr lang="en-US" altLang="zh-CN" sz="2000" b="1" baseline="30000" dirty="0">
                <a:latin typeface="Times New Roman" panose="02020603050405020304" pitchFamily="18" charset="0"/>
                <a:ea typeface="华文仿宋" pitchFamily="2" charset="-122"/>
                <a:cs typeface="Times New Roman" panose="02020603050405020304" pitchFamily="18" charset="0"/>
              </a:rPr>
              <a:t>2+</a:t>
            </a:r>
            <a:endParaRPr lang="zh-CN" altLang="en-US" sz="2000" baseline="30000" dirty="0"/>
          </a:p>
        </p:txBody>
      </p:sp>
      <p:sp>
        <p:nvSpPr>
          <p:cNvPr id="16" name="矩形 15">
            <a:extLst>
              <a:ext uri="{FF2B5EF4-FFF2-40B4-BE49-F238E27FC236}">
                <a16:creationId xmlns:a16="http://schemas.microsoft.com/office/drawing/2014/main" id="{26A99C16-2D1D-439A-B014-2E3B4F5C81DE}"/>
              </a:ext>
            </a:extLst>
          </p:cNvPr>
          <p:cNvSpPr/>
          <p:nvPr/>
        </p:nvSpPr>
        <p:spPr>
          <a:xfrm>
            <a:off x="5868144" y="2811225"/>
            <a:ext cx="2218678" cy="400110"/>
          </a:xfrm>
          <a:prstGeom prst="rect">
            <a:avLst/>
          </a:prstGeom>
        </p:spPr>
        <p:txBody>
          <a:bodyPr wrap="square">
            <a:spAutoFit/>
          </a:bodyPr>
          <a:lstStyle/>
          <a:p>
            <a:pPr algn="ctr"/>
            <a:r>
              <a:rPr lang="zh-CN" altLang="en-US" sz="2000" b="1" dirty="0">
                <a:latin typeface="Times New Roman" panose="02020603050405020304" pitchFamily="18" charset="0"/>
                <a:ea typeface="华文仿宋" pitchFamily="2" charset="-122"/>
                <a:cs typeface="Times New Roman" panose="02020603050405020304" pitchFamily="18" charset="0"/>
              </a:rPr>
              <a:t>反</a:t>
            </a:r>
            <a:r>
              <a:rPr lang="en-US" altLang="zh-CN" sz="2000" b="1" dirty="0">
                <a:latin typeface="Times New Roman" panose="02020603050405020304" pitchFamily="18" charset="0"/>
                <a:ea typeface="华文仿宋" pitchFamily="2" charset="-122"/>
                <a:cs typeface="Times New Roman" panose="02020603050405020304" pitchFamily="18" charset="0"/>
              </a:rPr>
              <a:t>-[Co(NH</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000" b="1" dirty="0">
                <a:latin typeface="Times New Roman" panose="02020603050405020304" pitchFamily="18" charset="0"/>
                <a:ea typeface="华文仿宋" pitchFamily="2" charset="-122"/>
                <a:cs typeface="Times New Roman" panose="02020603050405020304" pitchFamily="18" charset="0"/>
              </a:rPr>
              <a:t>)</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4</a:t>
            </a:r>
            <a:r>
              <a:rPr lang="en-US" altLang="zh-CN" sz="2000" b="1" dirty="0">
                <a:latin typeface="Times New Roman" panose="02020603050405020304" pitchFamily="18" charset="0"/>
                <a:ea typeface="华文仿宋" pitchFamily="2" charset="-122"/>
                <a:cs typeface="Times New Roman" panose="02020603050405020304" pitchFamily="18" charset="0"/>
              </a:rPr>
              <a:t>Cl</a:t>
            </a:r>
            <a:r>
              <a:rPr lang="en-US" altLang="zh-CN" sz="20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000" b="1" dirty="0">
                <a:latin typeface="Times New Roman" panose="02020603050405020304" pitchFamily="18" charset="0"/>
                <a:ea typeface="华文仿宋" pitchFamily="2" charset="-122"/>
                <a:cs typeface="Times New Roman" panose="02020603050405020304" pitchFamily="18" charset="0"/>
              </a:rPr>
              <a:t>]</a:t>
            </a:r>
            <a:r>
              <a:rPr lang="en-US" altLang="zh-CN" sz="2000" b="1" baseline="30000" dirty="0">
                <a:latin typeface="Times New Roman" panose="02020603050405020304" pitchFamily="18" charset="0"/>
                <a:ea typeface="华文仿宋" pitchFamily="2" charset="-122"/>
                <a:cs typeface="Times New Roman" panose="02020603050405020304" pitchFamily="18" charset="0"/>
              </a:rPr>
              <a:t>+</a:t>
            </a:r>
            <a:endParaRPr lang="zh-CN" altLang="en-US" sz="2000" baseline="30000" dirty="0"/>
          </a:p>
        </p:txBody>
      </p:sp>
      <p:sp>
        <p:nvSpPr>
          <p:cNvPr id="17" name="矩形 16">
            <a:extLst>
              <a:ext uri="{FF2B5EF4-FFF2-40B4-BE49-F238E27FC236}">
                <a16:creationId xmlns:a16="http://schemas.microsoft.com/office/drawing/2014/main" id="{A5AA59FE-F0C8-4EA6-916E-FB6D788B1402}"/>
              </a:ext>
            </a:extLst>
          </p:cNvPr>
          <p:cNvSpPr/>
          <p:nvPr/>
        </p:nvSpPr>
        <p:spPr>
          <a:xfrm>
            <a:off x="2686222" y="5146614"/>
            <a:ext cx="3912239" cy="400110"/>
          </a:xfrm>
          <a:prstGeom prst="rect">
            <a:avLst/>
          </a:prstGeom>
        </p:spPr>
        <p:txBody>
          <a:bodyPr wrap="square">
            <a:spAutoFit/>
          </a:bodyPr>
          <a:lstStyle/>
          <a:p>
            <a:pPr algn="ctr"/>
            <a:r>
              <a:rPr lang="zh-CN" altLang="en-US" sz="2000" b="1" dirty="0">
                <a:solidFill>
                  <a:srgbClr val="FF0000"/>
                </a:solidFill>
                <a:latin typeface="Times New Roman" panose="02020603050405020304" pitchFamily="18" charset="0"/>
                <a:ea typeface="华文仿宋" pitchFamily="2" charset="-122"/>
                <a:cs typeface="Times New Roman" panose="02020603050405020304" pitchFamily="18" charset="0"/>
              </a:rPr>
              <a:t>不同配体</a:t>
            </a:r>
            <a:r>
              <a:rPr lang="en-US" altLang="zh-CN" sz="2000" b="1" dirty="0">
                <a:solidFill>
                  <a:srgbClr val="FF0000"/>
                </a:solidFill>
                <a:latin typeface="Times New Roman" panose="02020603050405020304" pitchFamily="18" charset="0"/>
                <a:ea typeface="华文仿宋" pitchFamily="2" charset="-122"/>
                <a:cs typeface="Times New Roman" panose="02020603050405020304" pitchFamily="18" charset="0"/>
              </a:rPr>
              <a:t>Co</a:t>
            </a:r>
            <a:r>
              <a:rPr lang="en-US" altLang="zh-CN" sz="2000" b="1" baseline="30000" dirty="0">
                <a:solidFill>
                  <a:srgbClr val="FF0000"/>
                </a:solidFill>
                <a:latin typeface="Times New Roman" panose="02020603050405020304" pitchFamily="18" charset="0"/>
                <a:ea typeface="华文仿宋" pitchFamily="2" charset="-122"/>
                <a:cs typeface="Times New Roman" panose="02020603050405020304" pitchFamily="18" charset="0"/>
              </a:rPr>
              <a:t>3+</a:t>
            </a:r>
            <a:r>
              <a:rPr lang="zh-CN" altLang="en-US" sz="2000" b="1" dirty="0">
                <a:solidFill>
                  <a:srgbClr val="FF0000"/>
                </a:solidFill>
                <a:latin typeface="Times New Roman" panose="02020603050405020304" pitchFamily="18" charset="0"/>
                <a:ea typeface="华文仿宋" pitchFamily="2" charset="-122"/>
                <a:cs typeface="Times New Roman" panose="02020603050405020304" pitchFamily="18" charset="0"/>
              </a:rPr>
              <a:t>配合物的颜色</a:t>
            </a:r>
            <a:endParaRPr lang="zh-CN" altLang="en-US" sz="2000" baseline="30000" dirty="0">
              <a:solidFill>
                <a:srgbClr val="FF0000"/>
              </a:solidFill>
            </a:endParaRPr>
          </a:p>
        </p:txBody>
      </p:sp>
      <p:sp>
        <p:nvSpPr>
          <p:cNvPr id="18" name="矩形 17">
            <a:extLst>
              <a:ext uri="{FF2B5EF4-FFF2-40B4-BE49-F238E27FC236}">
                <a16:creationId xmlns:a16="http://schemas.microsoft.com/office/drawing/2014/main" id="{0FFA89A6-6ACE-4F81-987D-F6F8CABFAAE6}"/>
              </a:ext>
            </a:extLst>
          </p:cNvPr>
          <p:cNvSpPr/>
          <p:nvPr/>
        </p:nvSpPr>
        <p:spPr>
          <a:xfrm>
            <a:off x="1333376" y="4668426"/>
            <a:ext cx="948384" cy="400110"/>
          </a:xfrm>
          <a:prstGeom prst="rect">
            <a:avLst/>
          </a:prstGeom>
        </p:spPr>
        <p:txBody>
          <a:bodyPr wrap="square">
            <a:spAutoFit/>
          </a:bodyPr>
          <a:lstStyle/>
          <a:p>
            <a:pPr algn="ctr"/>
            <a:r>
              <a:rPr lang="zh-CN" altLang="en-US" sz="2000" b="1" dirty="0">
                <a:latin typeface="Times New Roman" panose="02020603050405020304" pitchFamily="18" charset="0"/>
                <a:ea typeface="华文仿宋" pitchFamily="2" charset="-122"/>
                <a:cs typeface="Times New Roman" panose="02020603050405020304" pitchFamily="18" charset="0"/>
              </a:rPr>
              <a:t>黄</a:t>
            </a:r>
            <a:endParaRPr lang="zh-CN" altLang="en-US" sz="2000" baseline="30000" dirty="0"/>
          </a:p>
        </p:txBody>
      </p:sp>
      <p:sp>
        <p:nvSpPr>
          <p:cNvPr id="19" name="矩形 18">
            <a:extLst>
              <a:ext uri="{FF2B5EF4-FFF2-40B4-BE49-F238E27FC236}">
                <a16:creationId xmlns:a16="http://schemas.microsoft.com/office/drawing/2014/main" id="{B5BDDA98-54B5-4205-9FB0-D70FB7B9A02E}"/>
              </a:ext>
            </a:extLst>
          </p:cNvPr>
          <p:cNvSpPr/>
          <p:nvPr/>
        </p:nvSpPr>
        <p:spPr>
          <a:xfrm>
            <a:off x="2614214" y="4668234"/>
            <a:ext cx="948384" cy="400110"/>
          </a:xfrm>
          <a:prstGeom prst="rect">
            <a:avLst/>
          </a:prstGeom>
        </p:spPr>
        <p:txBody>
          <a:bodyPr wrap="square">
            <a:spAutoFit/>
          </a:bodyPr>
          <a:lstStyle/>
          <a:p>
            <a:pPr algn="ctr"/>
            <a:r>
              <a:rPr lang="zh-CN" altLang="en-US" sz="2000" b="1" dirty="0">
                <a:latin typeface="Times New Roman" panose="02020603050405020304" pitchFamily="18" charset="0"/>
                <a:ea typeface="华文仿宋" pitchFamily="2" charset="-122"/>
                <a:cs typeface="Times New Roman" panose="02020603050405020304" pitchFamily="18" charset="0"/>
              </a:rPr>
              <a:t>橙</a:t>
            </a:r>
            <a:endParaRPr lang="zh-CN" altLang="en-US" sz="2000" baseline="30000" dirty="0"/>
          </a:p>
        </p:txBody>
      </p:sp>
      <p:sp>
        <p:nvSpPr>
          <p:cNvPr id="20" name="矩形 19">
            <a:extLst>
              <a:ext uri="{FF2B5EF4-FFF2-40B4-BE49-F238E27FC236}">
                <a16:creationId xmlns:a16="http://schemas.microsoft.com/office/drawing/2014/main" id="{DA98956F-7402-4C65-80F3-6E2ADC5215FC}"/>
              </a:ext>
            </a:extLst>
          </p:cNvPr>
          <p:cNvSpPr/>
          <p:nvPr/>
        </p:nvSpPr>
        <p:spPr>
          <a:xfrm>
            <a:off x="3945849" y="4668234"/>
            <a:ext cx="948384" cy="400110"/>
          </a:xfrm>
          <a:prstGeom prst="rect">
            <a:avLst/>
          </a:prstGeom>
        </p:spPr>
        <p:txBody>
          <a:bodyPr wrap="square">
            <a:spAutoFit/>
          </a:bodyPr>
          <a:lstStyle/>
          <a:p>
            <a:pPr algn="ctr"/>
            <a:r>
              <a:rPr lang="zh-CN" altLang="en-US" sz="2000" b="1" dirty="0">
                <a:latin typeface="Times New Roman" panose="02020603050405020304" pitchFamily="18" charset="0"/>
                <a:ea typeface="华文仿宋" pitchFamily="2" charset="-122"/>
                <a:cs typeface="Times New Roman" panose="02020603050405020304" pitchFamily="18" charset="0"/>
              </a:rPr>
              <a:t>红</a:t>
            </a:r>
            <a:endParaRPr lang="zh-CN" altLang="en-US" sz="2000" baseline="30000" dirty="0"/>
          </a:p>
        </p:txBody>
      </p:sp>
      <p:sp>
        <p:nvSpPr>
          <p:cNvPr id="21" name="矩形 20">
            <a:extLst>
              <a:ext uri="{FF2B5EF4-FFF2-40B4-BE49-F238E27FC236}">
                <a16:creationId xmlns:a16="http://schemas.microsoft.com/office/drawing/2014/main" id="{3AFBCAE6-E9D9-457F-8187-282D600146E1}"/>
              </a:ext>
            </a:extLst>
          </p:cNvPr>
          <p:cNvSpPr/>
          <p:nvPr/>
        </p:nvSpPr>
        <p:spPr>
          <a:xfrm>
            <a:off x="5266230" y="4668234"/>
            <a:ext cx="948384" cy="400110"/>
          </a:xfrm>
          <a:prstGeom prst="rect">
            <a:avLst/>
          </a:prstGeom>
        </p:spPr>
        <p:txBody>
          <a:bodyPr wrap="square">
            <a:spAutoFit/>
          </a:bodyPr>
          <a:lstStyle/>
          <a:p>
            <a:pPr algn="ctr"/>
            <a:r>
              <a:rPr lang="zh-CN" altLang="en-US" sz="2000" b="1" dirty="0">
                <a:latin typeface="Times New Roman" panose="02020603050405020304" pitchFamily="18" charset="0"/>
                <a:ea typeface="华文仿宋" pitchFamily="2" charset="-122"/>
                <a:cs typeface="Times New Roman" panose="02020603050405020304" pitchFamily="18" charset="0"/>
              </a:rPr>
              <a:t>紫</a:t>
            </a:r>
            <a:endParaRPr lang="zh-CN" altLang="en-US" sz="2000" baseline="30000" dirty="0"/>
          </a:p>
        </p:txBody>
      </p:sp>
      <p:sp>
        <p:nvSpPr>
          <p:cNvPr id="22" name="矩形 21">
            <a:extLst>
              <a:ext uri="{FF2B5EF4-FFF2-40B4-BE49-F238E27FC236}">
                <a16:creationId xmlns:a16="http://schemas.microsoft.com/office/drawing/2014/main" id="{C9DD1CA5-22A4-4270-82A8-7491EBF99D50}"/>
              </a:ext>
            </a:extLst>
          </p:cNvPr>
          <p:cNvSpPr/>
          <p:nvPr/>
        </p:nvSpPr>
        <p:spPr>
          <a:xfrm>
            <a:off x="6562374" y="4668234"/>
            <a:ext cx="948384" cy="400110"/>
          </a:xfrm>
          <a:prstGeom prst="rect">
            <a:avLst/>
          </a:prstGeom>
        </p:spPr>
        <p:txBody>
          <a:bodyPr wrap="square">
            <a:spAutoFit/>
          </a:bodyPr>
          <a:lstStyle/>
          <a:p>
            <a:pPr algn="ctr"/>
            <a:r>
              <a:rPr lang="zh-CN" altLang="en-US" sz="2000" b="1" dirty="0">
                <a:latin typeface="Times New Roman" panose="02020603050405020304" pitchFamily="18" charset="0"/>
                <a:ea typeface="华文仿宋" pitchFamily="2" charset="-122"/>
                <a:cs typeface="Times New Roman" panose="02020603050405020304" pitchFamily="18" charset="0"/>
              </a:rPr>
              <a:t>绿</a:t>
            </a:r>
            <a:endParaRPr lang="zh-CN" altLang="en-US" sz="2000" baseline="30000" dirty="0"/>
          </a:p>
        </p:txBody>
      </p:sp>
      <p:sp>
        <p:nvSpPr>
          <p:cNvPr id="23" name="矩形 22">
            <a:extLst>
              <a:ext uri="{FF2B5EF4-FFF2-40B4-BE49-F238E27FC236}">
                <a16:creationId xmlns:a16="http://schemas.microsoft.com/office/drawing/2014/main" id="{29CDB80B-D5B2-44C9-BEB4-D18498FF1D4F}"/>
              </a:ext>
            </a:extLst>
          </p:cNvPr>
          <p:cNvSpPr/>
          <p:nvPr/>
        </p:nvSpPr>
        <p:spPr>
          <a:xfrm>
            <a:off x="597990" y="5177936"/>
            <a:ext cx="2146670" cy="400110"/>
          </a:xfrm>
          <a:prstGeom prst="rect">
            <a:avLst/>
          </a:prstGeom>
        </p:spPr>
        <p:txBody>
          <a:bodyPr wrap="square">
            <a:spAutoFit/>
          </a:bodyPr>
          <a:lstStyle/>
          <a:p>
            <a:pPr algn="ctr"/>
            <a:r>
              <a:rPr lang="zh-CN" altLang="en-US" sz="2000" b="1" dirty="0">
                <a:latin typeface="Times New Roman" panose="02020603050405020304" pitchFamily="18" charset="0"/>
                <a:ea typeface="华文仿宋" pitchFamily="2" charset="-122"/>
                <a:cs typeface="Times New Roman" panose="02020603050405020304" pitchFamily="18" charset="0"/>
              </a:rPr>
              <a:t>吸收短波长色光</a:t>
            </a:r>
            <a:endParaRPr lang="zh-CN" altLang="en-US" sz="2000" baseline="30000" dirty="0"/>
          </a:p>
        </p:txBody>
      </p:sp>
      <p:sp>
        <p:nvSpPr>
          <p:cNvPr id="24" name="矩形 23">
            <a:extLst>
              <a:ext uri="{FF2B5EF4-FFF2-40B4-BE49-F238E27FC236}">
                <a16:creationId xmlns:a16="http://schemas.microsoft.com/office/drawing/2014/main" id="{1BB41048-6C21-48A9-9F44-635BE2A69C78}"/>
              </a:ext>
            </a:extLst>
          </p:cNvPr>
          <p:cNvSpPr/>
          <p:nvPr/>
        </p:nvSpPr>
        <p:spPr>
          <a:xfrm>
            <a:off x="6534085" y="5140544"/>
            <a:ext cx="2146670" cy="400110"/>
          </a:xfrm>
          <a:prstGeom prst="rect">
            <a:avLst/>
          </a:prstGeom>
        </p:spPr>
        <p:txBody>
          <a:bodyPr wrap="square">
            <a:spAutoFit/>
          </a:bodyPr>
          <a:lstStyle/>
          <a:p>
            <a:pPr algn="ctr"/>
            <a:r>
              <a:rPr lang="zh-CN" altLang="en-US" sz="2000" b="1" dirty="0">
                <a:latin typeface="Times New Roman" panose="02020603050405020304" pitchFamily="18" charset="0"/>
                <a:ea typeface="华文仿宋" pitchFamily="2" charset="-122"/>
                <a:cs typeface="Times New Roman" panose="02020603050405020304" pitchFamily="18" charset="0"/>
              </a:rPr>
              <a:t>吸收长波长色光</a:t>
            </a:r>
            <a:endParaRPr lang="zh-CN" altLang="en-US" sz="2000" baseline="30000" dirty="0"/>
          </a:p>
        </p:txBody>
      </p:sp>
      <p:sp>
        <p:nvSpPr>
          <p:cNvPr id="2" name="矩形 1">
            <a:extLst>
              <a:ext uri="{FF2B5EF4-FFF2-40B4-BE49-F238E27FC236}">
                <a16:creationId xmlns:a16="http://schemas.microsoft.com/office/drawing/2014/main" id="{25D58F70-1213-45A4-806A-7DAED4FAFB98}"/>
              </a:ext>
            </a:extLst>
          </p:cNvPr>
          <p:cNvSpPr/>
          <p:nvPr/>
        </p:nvSpPr>
        <p:spPr>
          <a:xfrm>
            <a:off x="251520" y="6433101"/>
            <a:ext cx="3050835" cy="400110"/>
          </a:xfrm>
          <a:prstGeom prst="rect">
            <a:avLst/>
          </a:prstGeom>
        </p:spPr>
        <p:txBody>
          <a:bodyPr wrap="none">
            <a:spAutoFit/>
          </a:bodyPr>
          <a:lstStyle/>
          <a:p>
            <a:r>
              <a:rPr lang="en-US" altLang="zh-CN" sz="2000" dirty="0">
                <a:latin typeface="Arial" panose="020B0604020202020204" pitchFamily="34" charset="0"/>
                <a:cs typeface="Arial" panose="020B0604020202020204" pitchFamily="34" charset="0"/>
              </a:rPr>
              <a:t>NCS</a:t>
            </a:r>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N-</a:t>
            </a:r>
            <a:r>
              <a:rPr lang="zh-CN" altLang="en-US" sz="2000" dirty="0">
                <a:latin typeface="Arial" panose="020B0604020202020204" pitchFamily="34" charset="0"/>
                <a:cs typeface="Arial" panose="020B0604020202020204" pitchFamily="34" charset="0"/>
              </a:rPr>
              <a:t>氯代丁二酰亚胺</a:t>
            </a:r>
            <a:endParaRPr lang="en-US" altLang="zh-CN" sz="2000" dirty="0">
              <a:latin typeface="Arial" panose="020B0604020202020204" pitchFamily="34" charset="0"/>
              <a:cs typeface="Arial" panose="020B0604020202020204" pitchFamily="34" charset="0"/>
            </a:endParaRPr>
          </a:p>
        </p:txBody>
      </p:sp>
    </p:spTree>
  </p:cSld>
  <p:clrMapOvr>
    <a:masterClrMapping/>
  </p:clrMapOvr>
  <p:transition advClick="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ctrTitle"/>
          </p:nvPr>
        </p:nvSpPr>
        <p:spPr>
          <a:xfrm>
            <a:off x="215900" y="447328"/>
            <a:ext cx="6372225" cy="533400"/>
          </a:xfrm>
        </p:spPr>
        <p:txBody>
          <a:bodyPr/>
          <a:lstStyle/>
          <a:p>
            <a:pPr eaLnBrk="1" hangingPunct="1"/>
            <a:r>
              <a:rPr lang="en-US" altLang="zh-CN" sz="3200" dirty="0">
                <a:latin typeface="Arial" panose="020B0604020202020204" pitchFamily="34" charset="0"/>
                <a:cs typeface="Arial" panose="020B0604020202020204" pitchFamily="34" charset="0"/>
              </a:rPr>
              <a:t>4.5.7  </a:t>
            </a:r>
            <a:r>
              <a:rPr lang="zh-CN" altLang="en-US" sz="3200" dirty="0"/>
              <a:t>配合物的应用</a:t>
            </a:r>
            <a:endParaRPr lang="zh-CN" altLang="en-US" sz="3200" dirty="0">
              <a:solidFill>
                <a:srgbClr val="FFFF00"/>
              </a:solidFill>
            </a:endParaRPr>
          </a:p>
        </p:txBody>
      </p:sp>
      <p:sp>
        <p:nvSpPr>
          <p:cNvPr id="119812" name="Rectangle 3"/>
          <p:cNvSpPr>
            <a:spLocks noGrp="1" noChangeArrowheads="1"/>
          </p:cNvSpPr>
          <p:nvPr>
            <p:ph type="subTitle" idx="1"/>
          </p:nvPr>
        </p:nvSpPr>
        <p:spPr>
          <a:xfrm>
            <a:off x="252288" y="986408"/>
            <a:ext cx="8640192" cy="4962872"/>
          </a:xfrm>
        </p:spPr>
        <p:txBody>
          <a:bodyPr/>
          <a:lstStyle/>
          <a:p>
            <a:pPr algn="just" eaLnBrk="1" hangingPunct="1">
              <a:lnSpc>
                <a:spcPct val="125000"/>
              </a:lnSpc>
              <a:spcBef>
                <a:spcPts val="600"/>
              </a:spcBef>
              <a:defRPr/>
            </a:pPr>
            <a:r>
              <a:rPr lang="en-US" altLang="zh-CN" sz="3200" kern="1200" dirty="0">
                <a:solidFill>
                  <a:srgbClr val="FF0000"/>
                </a:solidFill>
                <a:effectLst/>
                <a:latin typeface="Arial" panose="020B0604020202020204" pitchFamily="34" charset="0"/>
                <a:ea typeface="+mj-ea"/>
                <a:cs typeface="Arial" panose="020B0604020202020204" pitchFamily="34" charset="0"/>
                <a:sym typeface="Symbol" pitchFamily="18" charset="2"/>
              </a:rPr>
              <a:t>5 </a:t>
            </a:r>
            <a:r>
              <a:rPr lang="zh-CN" altLang="en-US" sz="3200" kern="1200" dirty="0">
                <a:solidFill>
                  <a:srgbClr val="FF0000"/>
                </a:solidFill>
                <a:effectLst/>
                <a:latin typeface="Times New Roman" panose="02020603050405020304" pitchFamily="18" charset="0"/>
                <a:ea typeface="+mj-ea"/>
                <a:cs typeface="Times New Roman" panose="02020603050405020304" pitchFamily="18" charset="0"/>
                <a:sym typeface="Symbol" pitchFamily="18" charset="2"/>
              </a:rPr>
              <a:t>电镀</a:t>
            </a:r>
            <a:endParaRPr lang="en-US" altLang="zh-CN" sz="3200" kern="1200" dirty="0">
              <a:solidFill>
                <a:srgbClr val="FF0000"/>
              </a:solidFill>
              <a:effectLst/>
              <a:latin typeface="Times New Roman" panose="02020603050405020304" pitchFamily="18" charset="0"/>
              <a:ea typeface="+mj-ea"/>
              <a:cs typeface="Times New Roman" panose="02020603050405020304" pitchFamily="18" charset="0"/>
              <a:sym typeface="Symbol" pitchFamily="18" charset="2"/>
            </a:endParaRPr>
          </a:p>
          <a:p>
            <a:pPr algn="just" eaLnBrk="1" hangingPunct="1">
              <a:lnSpc>
                <a:spcPct val="125000"/>
              </a:lnSpc>
              <a:spcBef>
                <a:spcPts val="600"/>
              </a:spcBef>
              <a:defRPr/>
            </a:pPr>
            <a:r>
              <a:rPr lang="zh-CN" altLang="en-US" sz="2800" dirty="0">
                <a:solidFill>
                  <a:schemeClr val="tx1"/>
                </a:solidFill>
                <a:effectLst/>
                <a:latin typeface="Times New Roman" panose="02020603050405020304" pitchFamily="18" charset="0"/>
                <a:cs typeface="Times New Roman" panose="02020603050405020304" pitchFamily="18" charset="0"/>
                <a:sym typeface="Symbol" pitchFamily="18" charset="2"/>
              </a:rPr>
              <a:t>电镀工业中加入配位剂可有效维持溶液中金属离子浓度的恒定，利于镀层结晶致密。常用的添加剂有：</a:t>
            </a:r>
            <a:r>
              <a:rPr lang="en-US" altLang="zh-CN" sz="2800" dirty="0" err="1">
                <a:solidFill>
                  <a:schemeClr val="tx1"/>
                </a:solidFill>
                <a:effectLst/>
                <a:latin typeface="Times New Roman" panose="02020603050405020304" pitchFamily="18" charset="0"/>
                <a:cs typeface="Times New Roman" panose="02020603050405020304" pitchFamily="18" charset="0"/>
                <a:sym typeface="Symbol" pitchFamily="18" charset="2"/>
              </a:rPr>
              <a:t>NaCN</a:t>
            </a:r>
            <a:r>
              <a:rPr lang="zh-CN" altLang="en-US" sz="2800" dirty="0">
                <a:solidFill>
                  <a:schemeClr val="tx1"/>
                </a:solidFill>
                <a:effectLst/>
                <a:latin typeface="Times New Roman" panose="02020603050405020304" pitchFamily="18" charset="0"/>
                <a:cs typeface="Times New Roman" panose="02020603050405020304" pitchFamily="18" charset="0"/>
                <a:sym typeface="Symbol" pitchFamily="18" charset="2"/>
              </a:rPr>
              <a:t>、焦磷酸盐和香豆素等。</a:t>
            </a:r>
            <a:endParaRPr lang="en-US" altLang="zh-CN" sz="2800" dirty="0">
              <a:solidFill>
                <a:schemeClr val="tx1"/>
              </a:solidFill>
              <a:effectLst/>
              <a:latin typeface="Times New Roman" panose="02020603050405020304" pitchFamily="18" charset="0"/>
              <a:cs typeface="Times New Roman" panose="02020603050405020304" pitchFamily="18" charset="0"/>
              <a:sym typeface="Symbol" pitchFamily="18" charset="2"/>
            </a:endParaRPr>
          </a:p>
          <a:p>
            <a:pPr algn="just" eaLnBrk="1" hangingPunct="1">
              <a:lnSpc>
                <a:spcPct val="125000"/>
              </a:lnSpc>
              <a:spcBef>
                <a:spcPts val="1800"/>
              </a:spcBef>
              <a:defRPr/>
            </a:pPr>
            <a:r>
              <a:rPr lang="en-US" altLang="zh-CN" sz="3200" kern="1200" dirty="0">
                <a:solidFill>
                  <a:srgbClr val="FF0000"/>
                </a:solidFill>
                <a:effectLst/>
                <a:latin typeface="Arial" panose="020B0604020202020204" pitchFamily="34" charset="0"/>
                <a:ea typeface="+mj-ea"/>
                <a:cs typeface="Arial" panose="020B0604020202020204" pitchFamily="34" charset="0"/>
                <a:sym typeface="Symbol" pitchFamily="18" charset="2"/>
              </a:rPr>
              <a:t>6 </a:t>
            </a:r>
            <a:r>
              <a:rPr lang="zh-CN" altLang="en-US" sz="3200" kern="1200" dirty="0">
                <a:solidFill>
                  <a:srgbClr val="FF0000"/>
                </a:solidFill>
                <a:effectLst/>
                <a:latin typeface="Times New Roman" panose="02020603050405020304" pitchFamily="18" charset="0"/>
                <a:ea typeface="+mj-ea"/>
                <a:cs typeface="Times New Roman" panose="02020603050405020304" pitchFamily="18" charset="0"/>
                <a:sym typeface="Symbol" pitchFamily="18" charset="2"/>
              </a:rPr>
              <a:t>制镜</a:t>
            </a:r>
            <a:endParaRPr lang="en-US" altLang="zh-CN" sz="3200" kern="1200" dirty="0">
              <a:solidFill>
                <a:srgbClr val="FF0000"/>
              </a:solidFill>
              <a:effectLst/>
              <a:latin typeface="Times New Roman" panose="02020603050405020304" pitchFamily="18" charset="0"/>
              <a:ea typeface="+mj-ea"/>
              <a:cs typeface="Times New Roman" panose="02020603050405020304" pitchFamily="18" charset="0"/>
              <a:sym typeface="Symbol" pitchFamily="18" charset="2"/>
            </a:endParaRPr>
          </a:p>
          <a:p>
            <a:pPr algn="just" eaLnBrk="1" hangingPunct="1">
              <a:lnSpc>
                <a:spcPct val="125000"/>
              </a:lnSpc>
              <a:spcBef>
                <a:spcPts val="600"/>
              </a:spcBef>
              <a:defRPr/>
            </a:pPr>
            <a:r>
              <a:rPr lang="en-US" altLang="zh-CN" sz="2800" dirty="0">
                <a:solidFill>
                  <a:schemeClr val="tx1"/>
                </a:solidFill>
                <a:effectLst/>
                <a:latin typeface="Times New Roman" panose="02020603050405020304" pitchFamily="18" charset="0"/>
                <a:cs typeface="Times New Roman" panose="02020603050405020304" pitchFamily="18" charset="0"/>
              </a:rPr>
              <a:t>Ag</a:t>
            </a:r>
            <a:r>
              <a:rPr lang="en-US" altLang="zh-CN" sz="2800" baseline="30000" dirty="0">
                <a:solidFill>
                  <a:schemeClr val="tx1"/>
                </a:solidFill>
                <a:effectLst/>
                <a:latin typeface="Times New Roman" panose="02020603050405020304" pitchFamily="18" charset="0"/>
                <a:cs typeface="Times New Roman" panose="02020603050405020304" pitchFamily="18" charset="0"/>
              </a:rPr>
              <a:t>+</a:t>
            </a:r>
            <a:r>
              <a:rPr lang="zh-CN" altLang="en-US" sz="2800" dirty="0">
                <a:solidFill>
                  <a:schemeClr val="tx1"/>
                </a:solidFill>
                <a:effectLst/>
                <a:latin typeface="Times New Roman" panose="02020603050405020304" pitchFamily="18" charset="0"/>
                <a:cs typeface="Times New Roman" panose="02020603050405020304" pitchFamily="18" charset="0"/>
              </a:rPr>
              <a:t>与</a:t>
            </a:r>
            <a:r>
              <a:rPr lang="en-US" altLang="zh-CN" sz="2800" dirty="0">
                <a:solidFill>
                  <a:schemeClr val="tx1"/>
                </a:solidFill>
                <a:effectLst/>
                <a:latin typeface="Times New Roman" panose="02020603050405020304" pitchFamily="18" charset="0"/>
                <a:cs typeface="Times New Roman" panose="02020603050405020304" pitchFamily="18" charset="0"/>
              </a:rPr>
              <a:t>NH</a:t>
            </a:r>
            <a:r>
              <a:rPr lang="en-US" altLang="zh-CN" sz="2800" baseline="-16000" dirty="0">
                <a:solidFill>
                  <a:schemeClr val="tx1"/>
                </a:solidFill>
                <a:effectLst/>
                <a:latin typeface="Times New Roman" panose="02020603050405020304" pitchFamily="18" charset="0"/>
                <a:cs typeface="Times New Roman" panose="02020603050405020304" pitchFamily="18" charset="0"/>
              </a:rPr>
              <a:t>3</a:t>
            </a:r>
            <a:r>
              <a:rPr lang="zh-CN" altLang="en-US" sz="2800" dirty="0">
                <a:solidFill>
                  <a:schemeClr val="tx1"/>
                </a:solidFill>
                <a:effectLst/>
                <a:latin typeface="Times New Roman" panose="02020603050405020304" pitchFamily="18" charset="0"/>
                <a:cs typeface="Times New Roman" panose="02020603050405020304" pitchFamily="18" charset="0"/>
              </a:rPr>
              <a:t>生成[</a:t>
            </a:r>
            <a:r>
              <a:rPr lang="en-US" altLang="zh-CN" sz="2800" dirty="0">
                <a:solidFill>
                  <a:schemeClr val="tx1"/>
                </a:solidFill>
                <a:effectLst/>
                <a:latin typeface="Times New Roman" panose="02020603050405020304" pitchFamily="18" charset="0"/>
                <a:cs typeface="Times New Roman" panose="02020603050405020304" pitchFamily="18" charset="0"/>
              </a:rPr>
              <a:t>Ag(NH</a:t>
            </a:r>
            <a:r>
              <a:rPr lang="en-US" altLang="zh-CN" sz="2800" baseline="-16000" dirty="0">
                <a:solidFill>
                  <a:schemeClr val="tx1"/>
                </a:solidFill>
                <a:effectLst/>
                <a:latin typeface="Times New Roman" panose="02020603050405020304" pitchFamily="18" charset="0"/>
                <a:cs typeface="Times New Roman" panose="02020603050405020304" pitchFamily="18" charset="0"/>
              </a:rPr>
              <a:t>3</a:t>
            </a:r>
            <a:r>
              <a:rPr lang="en-US" altLang="zh-CN" sz="2800" dirty="0">
                <a:solidFill>
                  <a:schemeClr val="tx1"/>
                </a:solidFill>
                <a:effectLst/>
                <a:latin typeface="Times New Roman" panose="02020603050405020304" pitchFamily="18" charset="0"/>
                <a:cs typeface="Times New Roman" panose="02020603050405020304" pitchFamily="18" charset="0"/>
              </a:rPr>
              <a:t>)</a:t>
            </a:r>
            <a:r>
              <a:rPr lang="en-US" altLang="zh-CN" sz="2800" baseline="-16000" dirty="0">
                <a:solidFill>
                  <a:schemeClr val="tx1"/>
                </a:solidFill>
                <a:effectLst/>
                <a:latin typeface="Times New Roman" panose="02020603050405020304" pitchFamily="18" charset="0"/>
                <a:cs typeface="Times New Roman" panose="02020603050405020304" pitchFamily="18" charset="0"/>
              </a:rPr>
              <a:t>2</a:t>
            </a:r>
            <a:r>
              <a:rPr lang="en-US" altLang="zh-CN" sz="2800" dirty="0">
                <a:solidFill>
                  <a:schemeClr val="tx1"/>
                </a:solidFill>
                <a:effectLst/>
                <a:latin typeface="Times New Roman" panose="02020603050405020304" pitchFamily="18" charset="0"/>
                <a:cs typeface="Times New Roman" panose="02020603050405020304" pitchFamily="18" charset="0"/>
              </a:rPr>
              <a:t>]</a:t>
            </a:r>
            <a:r>
              <a:rPr lang="en-US" altLang="zh-CN" sz="2800" baseline="30000" dirty="0">
                <a:solidFill>
                  <a:schemeClr val="tx1"/>
                </a:solidFill>
                <a:effectLst/>
                <a:latin typeface="Times New Roman" panose="02020603050405020304" pitchFamily="18" charset="0"/>
                <a:cs typeface="Times New Roman" panose="02020603050405020304" pitchFamily="18" charset="0"/>
              </a:rPr>
              <a:t>+</a:t>
            </a:r>
            <a:r>
              <a:rPr lang="zh-CN" altLang="en-US" sz="2800" dirty="0">
                <a:solidFill>
                  <a:schemeClr val="tx1"/>
                </a:solidFill>
                <a:effectLst/>
                <a:latin typeface="Times New Roman" panose="02020603050405020304" pitchFamily="18" charset="0"/>
                <a:cs typeface="Times New Roman" panose="02020603050405020304" pitchFamily="18" charset="0"/>
              </a:rPr>
              <a:t>，降低了</a:t>
            </a:r>
            <a:r>
              <a:rPr lang="en-US" altLang="zh-CN" sz="2800" dirty="0">
                <a:solidFill>
                  <a:schemeClr val="tx1"/>
                </a:solidFill>
                <a:effectLst/>
                <a:latin typeface="Times New Roman" panose="02020603050405020304" pitchFamily="18" charset="0"/>
                <a:cs typeface="Times New Roman" panose="02020603050405020304" pitchFamily="18" charset="0"/>
              </a:rPr>
              <a:t>Ag</a:t>
            </a:r>
            <a:r>
              <a:rPr lang="en-US" altLang="zh-CN" sz="2800" baseline="30000" dirty="0">
                <a:solidFill>
                  <a:schemeClr val="tx1"/>
                </a:solidFill>
                <a:effectLst/>
                <a:latin typeface="Times New Roman" panose="02020603050405020304" pitchFamily="18" charset="0"/>
                <a:cs typeface="Times New Roman" panose="02020603050405020304" pitchFamily="18" charset="0"/>
              </a:rPr>
              <a:t>+</a:t>
            </a:r>
            <a:r>
              <a:rPr lang="zh-CN" altLang="en-US" sz="2800" dirty="0">
                <a:solidFill>
                  <a:schemeClr val="tx1"/>
                </a:solidFill>
                <a:effectLst/>
                <a:latin typeface="Times New Roman" panose="02020603050405020304" pitchFamily="18" charset="0"/>
                <a:cs typeface="Times New Roman" panose="02020603050405020304" pitchFamily="18" charset="0"/>
              </a:rPr>
              <a:t>浓度，使</a:t>
            </a:r>
            <a:r>
              <a:rPr lang="en-US" altLang="zh-CN" sz="2800" dirty="0">
                <a:solidFill>
                  <a:schemeClr val="tx1"/>
                </a:solidFill>
                <a:effectLst/>
                <a:latin typeface="Times New Roman" panose="02020603050405020304" pitchFamily="18" charset="0"/>
                <a:cs typeface="Times New Roman" panose="02020603050405020304" pitchFamily="18" charset="0"/>
              </a:rPr>
              <a:t>Ag</a:t>
            </a:r>
            <a:r>
              <a:rPr lang="zh-CN" altLang="en-US" sz="2800" dirty="0">
                <a:solidFill>
                  <a:schemeClr val="tx1"/>
                </a:solidFill>
                <a:effectLst/>
                <a:latin typeface="Times New Roman" panose="02020603050405020304" pitchFamily="18" charset="0"/>
                <a:cs typeface="Times New Roman" panose="02020603050405020304" pitchFamily="18" charset="0"/>
              </a:rPr>
              <a:t>缓慢地在玻璃上析出而得到光亮的镜面。</a:t>
            </a:r>
            <a:endParaRPr lang="en-US" altLang="zh-CN" sz="2800" dirty="0">
              <a:solidFill>
                <a:schemeClr val="tx1"/>
              </a:solidFill>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defRPr/>
            </a:pPr>
            <a:r>
              <a:rPr lang="zh-CN" altLang="en-US" sz="2700" b="0" dirty="0">
                <a:solidFill>
                  <a:srgbClr val="0000FF"/>
                </a:solidFill>
                <a:effectLst/>
                <a:latin typeface="Times New Roman" panose="02020603050405020304" pitchFamily="18" charset="0"/>
                <a:cs typeface="Times New Roman" panose="02020603050405020304" pitchFamily="18" charset="0"/>
              </a:rPr>
              <a:t>2[</a:t>
            </a:r>
            <a:r>
              <a:rPr lang="en-US" altLang="zh-CN" sz="2700" b="0" dirty="0">
                <a:solidFill>
                  <a:srgbClr val="0000FF"/>
                </a:solidFill>
                <a:effectLst/>
                <a:latin typeface="Times New Roman" panose="02020603050405020304" pitchFamily="18" charset="0"/>
                <a:cs typeface="Times New Roman" panose="02020603050405020304" pitchFamily="18" charset="0"/>
              </a:rPr>
              <a:t>Ag(NH</a:t>
            </a:r>
            <a:r>
              <a:rPr lang="en-US" altLang="zh-CN" sz="2700" b="0" baseline="-16000" dirty="0">
                <a:solidFill>
                  <a:srgbClr val="0000FF"/>
                </a:solidFill>
                <a:effectLst/>
                <a:latin typeface="Times New Roman" panose="02020603050405020304" pitchFamily="18" charset="0"/>
                <a:cs typeface="Times New Roman" panose="02020603050405020304" pitchFamily="18" charset="0"/>
              </a:rPr>
              <a:t>3</a:t>
            </a:r>
            <a:r>
              <a:rPr lang="en-US" altLang="zh-CN" sz="2700" b="0" dirty="0">
                <a:solidFill>
                  <a:srgbClr val="0000FF"/>
                </a:solidFill>
                <a:effectLst/>
                <a:latin typeface="Times New Roman" panose="02020603050405020304" pitchFamily="18" charset="0"/>
                <a:cs typeface="Times New Roman" panose="02020603050405020304" pitchFamily="18" charset="0"/>
              </a:rPr>
              <a:t>)</a:t>
            </a:r>
            <a:r>
              <a:rPr lang="en-US" altLang="zh-CN" sz="2700" b="0" baseline="-16000" dirty="0">
                <a:solidFill>
                  <a:srgbClr val="0000FF"/>
                </a:solidFill>
                <a:effectLst/>
                <a:latin typeface="Times New Roman" panose="02020603050405020304" pitchFamily="18" charset="0"/>
                <a:cs typeface="Times New Roman" panose="02020603050405020304" pitchFamily="18" charset="0"/>
              </a:rPr>
              <a:t>2</a:t>
            </a:r>
            <a:r>
              <a:rPr lang="en-US" altLang="zh-CN" sz="2700" b="0" dirty="0">
                <a:solidFill>
                  <a:srgbClr val="0000FF"/>
                </a:solidFill>
                <a:effectLst/>
                <a:latin typeface="Times New Roman" panose="02020603050405020304" pitchFamily="18" charset="0"/>
                <a:cs typeface="Times New Roman" panose="02020603050405020304" pitchFamily="18" charset="0"/>
              </a:rPr>
              <a:t>]</a:t>
            </a:r>
            <a:r>
              <a:rPr lang="en-US" altLang="zh-CN" sz="2700" b="0" baseline="30000" dirty="0">
                <a:solidFill>
                  <a:srgbClr val="0000FF"/>
                </a:solidFill>
                <a:effectLst/>
                <a:latin typeface="Times New Roman" panose="02020603050405020304" pitchFamily="18" charset="0"/>
                <a:cs typeface="Times New Roman" panose="02020603050405020304" pitchFamily="18" charset="0"/>
              </a:rPr>
              <a:t>+</a:t>
            </a:r>
            <a:r>
              <a:rPr lang="en-US" altLang="zh-CN" sz="2700" b="0" dirty="0">
                <a:solidFill>
                  <a:srgbClr val="0000FF"/>
                </a:solidFill>
                <a:effectLst/>
                <a:latin typeface="Times New Roman" panose="02020603050405020304" pitchFamily="18" charset="0"/>
                <a:cs typeface="Times New Roman" panose="02020603050405020304" pitchFamily="18" charset="0"/>
              </a:rPr>
              <a:t>+HCHO+3OH</a:t>
            </a:r>
            <a:r>
              <a:rPr lang="en-US" altLang="zh-CN" sz="2700" b="0" baseline="30000" dirty="0">
                <a:solidFill>
                  <a:srgbClr val="0000FF"/>
                </a:solidFill>
                <a:effectLst/>
                <a:latin typeface="Times New Roman" panose="02020603050405020304" pitchFamily="18" charset="0"/>
                <a:cs typeface="Times New Roman" panose="02020603050405020304" pitchFamily="18" charset="0"/>
              </a:rPr>
              <a:t>-</a:t>
            </a:r>
            <a:r>
              <a:rPr lang="en-US" altLang="zh-CN" sz="2700" b="0" dirty="0">
                <a:solidFill>
                  <a:srgbClr val="0000FF"/>
                </a:solidFill>
                <a:effectLst/>
                <a:latin typeface="Times New Roman" panose="02020603050405020304" pitchFamily="18" charset="0"/>
                <a:cs typeface="Times New Roman" panose="02020603050405020304" pitchFamily="18" charset="0"/>
              </a:rPr>
              <a:t> = HCOO</a:t>
            </a:r>
            <a:r>
              <a:rPr lang="en-US" altLang="zh-CN" sz="2700" b="0" baseline="30000" dirty="0">
                <a:solidFill>
                  <a:srgbClr val="0000FF"/>
                </a:solidFill>
                <a:effectLst/>
                <a:latin typeface="Times New Roman" panose="02020603050405020304" pitchFamily="18" charset="0"/>
                <a:cs typeface="Times New Roman" panose="02020603050405020304" pitchFamily="18" charset="0"/>
              </a:rPr>
              <a:t>-</a:t>
            </a:r>
            <a:r>
              <a:rPr lang="en-US" altLang="zh-CN" sz="2700" b="0" dirty="0">
                <a:solidFill>
                  <a:srgbClr val="0000FF"/>
                </a:solidFill>
                <a:effectLst/>
                <a:latin typeface="Times New Roman" panose="02020603050405020304" pitchFamily="18" charset="0"/>
                <a:cs typeface="Times New Roman" panose="02020603050405020304" pitchFamily="18" charset="0"/>
              </a:rPr>
              <a:t>+2Ag+4NH</a:t>
            </a:r>
            <a:r>
              <a:rPr lang="en-US" altLang="zh-CN" sz="2700" b="0" baseline="-16000" dirty="0">
                <a:solidFill>
                  <a:srgbClr val="0000FF"/>
                </a:solidFill>
                <a:effectLst/>
                <a:latin typeface="Times New Roman" panose="02020603050405020304" pitchFamily="18" charset="0"/>
                <a:cs typeface="Times New Roman" panose="02020603050405020304" pitchFamily="18" charset="0"/>
              </a:rPr>
              <a:t>3</a:t>
            </a:r>
            <a:r>
              <a:rPr lang="en-US" altLang="zh-CN" sz="2700" b="0" dirty="0">
                <a:solidFill>
                  <a:srgbClr val="0000FF"/>
                </a:solidFill>
                <a:effectLst/>
                <a:latin typeface="Times New Roman" panose="02020603050405020304" pitchFamily="18" charset="0"/>
                <a:cs typeface="Times New Roman" panose="02020603050405020304" pitchFamily="18" charset="0"/>
              </a:rPr>
              <a:t>+2H</a:t>
            </a:r>
            <a:r>
              <a:rPr lang="en-US" altLang="zh-CN" sz="2700" b="0" baseline="-16000" dirty="0">
                <a:solidFill>
                  <a:srgbClr val="0000FF"/>
                </a:solidFill>
                <a:effectLst/>
                <a:latin typeface="Times New Roman" panose="02020603050405020304" pitchFamily="18" charset="0"/>
                <a:cs typeface="Times New Roman" panose="02020603050405020304" pitchFamily="18" charset="0"/>
              </a:rPr>
              <a:t>2</a:t>
            </a:r>
            <a:r>
              <a:rPr lang="en-US" altLang="zh-CN" sz="2700" b="0" dirty="0">
                <a:solidFill>
                  <a:srgbClr val="0000FF"/>
                </a:solidFill>
                <a:effectLst/>
                <a:latin typeface="Times New Roman" panose="02020603050405020304" pitchFamily="18" charset="0"/>
                <a:cs typeface="Times New Roman" panose="02020603050405020304" pitchFamily="18" charset="0"/>
              </a:rPr>
              <a:t>O</a:t>
            </a:r>
            <a:endParaRPr lang="zh-CN" altLang="en-US" sz="2700" b="0" dirty="0">
              <a:solidFill>
                <a:srgbClr val="0000FF"/>
              </a:solidFill>
              <a:effectLst/>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ChangeArrowheads="1"/>
          </p:cNvSpPr>
          <p:nvPr>
            <p:ph type="ctrTitle"/>
          </p:nvPr>
        </p:nvSpPr>
        <p:spPr>
          <a:xfrm>
            <a:off x="251520" y="404813"/>
            <a:ext cx="6336605" cy="533400"/>
          </a:xfrm>
        </p:spPr>
        <p:txBody>
          <a:bodyPr/>
          <a:lstStyle/>
          <a:p>
            <a:pPr eaLnBrk="1" hangingPunct="1"/>
            <a:r>
              <a:rPr lang="en-US" altLang="zh-CN" sz="3200" dirty="0">
                <a:latin typeface="Arial" panose="020B0604020202020204" pitchFamily="34" charset="0"/>
                <a:cs typeface="Arial" panose="020B0604020202020204" pitchFamily="34" charset="0"/>
              </a:rPr>
              <a:t>4.5.8  </a:t>
            </a:r>
            <a:r>
              <a:rPr lang="zh-CN" altLang="en-US" sz="3200" dirty="0"/>
              <a:t>配合物的应用</a:t>
            </a:r>
            <a:endParaRPr lang="zh-CN" altLang="en-US" sz="3200" dirty="0">
              <a:solidFill>
                <a:srgbClr val="FFFF00"/>
              </a:solidFill>
            </a:endParaRPr>
          </a:p>
        </p:txBody>
      </p:sp>
      <p:sp>
        <p:nvSpPr>
          <p:cNvPr id="134148" name="Rectangle 4"/>
          <p:cNvSpPr>
            <a:spLocks noChangeArrowheads="1"/>
          </p:cNvSpPr>
          <p:nvPr/>
        </p:nvSpPr>
        <p:spPr bwMode="auto">
          <a:xfrm>
            <a:off x="251520" y="980728"/>
            <a:ext cx="8640960" cy="5824928"/>
          </a:xfrm>
          <a:prstGeom prst="rect">
            <a:avLst/>
          </a:prstGeom>
          <a:noFill/>
          <a:ln w="9525">
            <a:noFill/>
            <a:miter lim="800000"/>
            <a:headEnd/>
            <a:tailEnd/>
          </a:ln>
        </p:spPr>
        <p:txBody>
          <a:bodyPr wrap="square">
            <a:spAutoFit/>
          </a:bodyPr>
          <a:lstStyle/>
          <a:p>
            <a:pPr algn="just">
              <a:lnSpc>
                <a:spcPct val="125000"/>
              </a:lnSpc>
              <a:spcBef>
                <a:spcPts val="600"/>
              </a:spcBef>
              <a:defRPr/>
            </a:pPr>
            <a:r>
              <a:rPr lang="en-US" altLang="zh-CN" sz="3200" b="1" dirty="0">
                <a:solidFill>
                  <a:srgbClr val="FF0000"/>
                </a:solidFill>
                <a:latin typeface="Arial" panose="020B0604020202020204" pitchFamily="34" charset="0"/>
                <a:ea typeface="+mj-ea"/>
                <a:cs typeface="Arial" panose="020B0604020202020204" pitchFamily="34" charset="0"/>
                <a:sym typeface="Symbol" pitchFamily="18" charset="2"/>
              </a:rPr>
              <a:t>7</a:t>
            </a:r>
            <a:r>
              <a:rPr lang="zh-CN" altLang="en-US" sz="3200" b="1" dirty="0">
                <a:solidFill>
                  <a:srgbClr val="FF0000"/>
                </a:solidFill>
                <a:latin typeface="Arial" panose="020B0604020202020204" pitchFamily="34" charset="0"/>
                <a:ea typeface="+mj-ea"/>
                <a:cs typeface="Arial" panose="020B0604020202020204" pitchFamily="34" charset="0"/>
                <a:sym typeface="Symbol" pitchFamily="18" charset="2"/>
              </a:rPr>
              <a:t> </a:t>
            </a:r>
            <a:r>
              <a:rPr lang="zh-CN" altLang="en-US" sz="3200" b="1" dirty="0">
                <a:solidFill>
                  <a:srgbClr val="FF0000"/>
                </a:solidFill>
                <a:latin typeface="Times New Roman" panose="02020603050405020304" pitchFamily="18" charset="0"/>
                <a:ea typeface="+mj-ea"/>
                <a:cs typeface="Times New Roman" panose="02020603050405020304" pitchFamily="18" charset="0"/>
                <a:sym typeface="Symbol" pitchFamily="18" charset="2"/>
              </a:rPr>
              <a:t>医药</a:t>
            </a:r>
            <a:endParaRPr lang="en-US" altLang="zh-CN" sz="3200" b="1" dirty="0">
              <a:solidFill>
                <a:srgbClr val="FF0000"/>
              </a:solidFill>
              <a:latin typeface="Times New Roman" panose="02020603050405020304" pitchFamily="18" charset="0"/>
              <a:ea typeface="+mj-ea"/>
              <a:cs typeface="Times New Roman" panose="02020603050405020304" pitchFamily="18" charset="0"/>
              <a:sym typeface="Symbol" pitchFamily="18" charset="2"/>
            </a:endParaRPr>
          </a:p>
          <a:p>
            <a:pPr algn="just">
              <a:lnSpc>
                <a:spcPct val="125000"/>
              </a:lnSpc>
              <a:spcBef>
                <a:spcPts val="600"/>
              </a:spcBef>
              <a:defRPr/>
            </a:pPr>
            <a:r>
              <a:rPr lang="zh-CN" altLang="en-US" b="1" dirty="0">
                <a:latin typeface="Times New Roman" panose="02020603050405020304" pitchFamily="18" charset="0"/>
                <a:ea typeface="华文仿宋" pitchFamily="2" charset="-122"/>
                <a:cs typeface="Times New Roman" pitchFamily="18" charset="0"/>
              </a:rPr>
              <a:t>配位剂能与细菌生存所需的金属离子结合成稳定配合物，使细菌不能繁殖和生存。</a:t>
            </a:r>
            <a:endParaRPr lang="en-US" altLang="zh-CN" b="1" dirty="0">
              <a:latin typeface="Times New Roman" panose="02020603050405020304" pitchFamily="18" charset="0"/>
              <a:ea typeface="华文仿宋" pitchFamily="2" charset="-122"/>
              <a:cs typeface="Times New Roman" pitchFamily="18" charset="0"/>
            </a:endParaRPr>
          </a:p>
          <a:p>
            <a:pPr algn="just">
              <a:lnSpc>
                <a:spcPct val="125000"/>
              </a:lnSpc>
              <a:spcBef>
                <a:spcPts val="600"/>
              </a:spcBef>
              <a:defRPr/>
            </a:pPr>
            <a:r>
              <a:rPr lang="zh-CN" altLang="en-US" b="1" dirty="0">
                <a:solidFill>
                  <a:srgbClr val="0000FF"/>
                </a:solidFill>
                <a:latin typeface="Times New Roman" panose="02020603050405020304" pitchFamily="18" charset="0"/>
                <a:ea typeface="华文仿宋" pitchFamily="2" charset="-122"/>
                <a:cs typeface="Times New Roman" pitchFamily="18" charset="0"/>
              </a:rPr>
              <a:t>二巯基丙醇</a:t>
            </a:r>
            <a:r>
              <a:rPr lang="zh-CN" altLang="en-US" b="1" dirty="0">
                <a:latin typeface="Times New Roman" panose="02020603050405020304" pitchFamily="18" charset="0"/>
                <a:ea typeface="华文仿宋" pitchFamily="2" charset="-122"/>
                <a:cs typeface="Times New Roman" pitchFamily="18" charset="0"/>
              </a:rPr>
              <a:t>是一种很好的解毒药，</a:t>
            </a:r>
            <a:r>
              <a:rPr lang="en-US" altLang="zh-CN" b="1" dirty="0">
                <a:latin typeface="Times New Roman" panose="02020603050405020304" pitchFamily="18" charset="0"/>
                <a:ea typeface="华文仿宋" pitchFamily="2" charset="-122"/>
                <a:cs typeface="Times New Roman" pitchFamily="18" charset="0"/>
              </a:rPr>
              <a:t>2</a:t>
            </a:r>
            <a:r>
              <a:rPr lang="zh-CN" altLang="en-US" b="1" dirty="0">
                <a:latin typeface="Times New Roman" panose="02020603050405020304" pitchFamily="18" charset="0"/>
                <a:ea typeface="华文仿宋" pitchFamily="2" charset="-122"/>
                <a:cs typeface="Times New Roman" pitchFamily="18" charset="0"/>
              </a:rPr>
              <a:t>个活性巯基，与金属的亲和力大，能夺取已与组织中酶系统结合的金属</a:t>
            </a:r>
            <a:r>
              <a:rPr lang="en-US" altLang="zh-CN" b="1" dirty="0">
                <a:latin typeface="Times New Roman" panose="02020603050405020304" pitchFamily="18" charset="0"/>
                <a:ea typeface="华文仿宋" pitchFamily="2" charset="-122"/>
                <a:cs typeface="Times New Roman" pitchFamily="18" charset="0"/>
              </a:rPr>
              <a:t>(</a:t>
            </a:r>
            <a:r>
              <a:rPr lang="zh-CN" altLang="en-US" b="1" dirty="0">
                <a:latin typeface="Times New Roman" panose="02020603050405020304" pitchFamily="18" charset="0"/>
                <a:ea typeface="华文仿宋" pitchFamily="2" charset="-122"/>
                <a:cs typeface="Times New Roman" pitchFamily="18" charset="0"/>
              </a:rPr>
              <a:t>砷、汞以及一些重金属</a:t>
            </a:r>
            <a:r>
              <a:rPr lang="en-US" altLang="zh-CN" b="1" dirty="0">
                <a:latin typeface="Times New Roman" panose="02020603050405020304" pitchFamily="18" charset="0"/>
                <a:ea typeface="华文仿宋" pitchFamily="2" charset="-122"/>
                <a:cs typeface="Times New Roman" pitchFamily="18" charset="0"/>
              </a:rPr>
              <a:t>)</a:t>
            </a:r>
            <a:r>
              <a:rPr lang="zh-CN" altLang="en-US" b="1" dirty="0">
                <a:latin typeface="Times New Roman" panose="02020603050405020304" pitchFamily="18" charset="0"/>
                <a:ea typeface="华文仿宋" pitchFamily="2" charset="-122"/>
                <a:cs typeface="Times New Roman" pitchFamily="18" charset="0"/>
              </a:rPr>
              <a:t>，形成不易分解的无毒化合物。</a:t>
            </a:r>
            <a:endParaRPr lang="en-US" altLang="zh-CN" b="1" dirty="0">
              <a:latin typeface="Times New Roman" panose="02020603050405020304" pitchFamily="18" charset="0"/>
              <a:ea typeface="华文仿宋" pitchFamily="2" charset="-122"/>
              <a:cs typeface="Times New Roman" pitchFamily="18" charset="0"/>
            </a:endParaRPr>
          </a:p>
          <a:p>
            <a:pPr algn="just">
              <a:lnSpc>
                <a:spcPct val="125000"/>
              </a:lnSpc>
              <a:spcBef>
                <a:spcPts val="600"/>
              </a:spcBef>
              <a:defRPr/>
            </a:pPr>
            <a:r>
              <a:rPr lang="en-US" altLang="zh-CN" b="1" dirty="0">
                <a:solidFill>
                  <a:srgbClr val="0000FF"/>
                </a:solidFill>
                <a:latin typeface="Times New Roman" panose="02020603050405020304" pitchFamily="18" charset="0"/>
                <a:ea typeface="华文仿宋" pitchFamily="2" charset="-122"/>
                <a:cs typeface="Times New Roman" pitchFamily="18" charset="0"/>
              </a:rPr>
              <a:t>D</a:t>
            </a:r>
            <a:r>
              <a:rPr lang="zh-CN" altLang="en-US" b="1" dirty="0">
                <a:solidFill>
                  <a:srgbClr val="0000FF"/>
                </a:solidFill>
                <a:latin typeface="Times New Roman" panose="02020603050405020304" pitchFamily="18" charset="0"/>
                <a:ea typeface="华文仿宋" pitchFamily="2" charset="-122"/>
                <a:cs typeface="Times New Roman" pitchFamily="18" charset="0"/>
              </a:rPr>
              <a:t>青霉胺</a:t>
            </a:r>
            <a:r>
              <a:rPr lang="zh-CN" altLang="en-US" b="1" dirty="0">
                <a:latin typeface="Times New Roman" panose="02020603050405020304" pitchFamily="18" charset="0"/>
                <a:ea typeface="华文仿宋" pitchFamily="2" charset="-122"/>
                <a:cs typeface="Times New Roman" pitchFamily="18" charset="0"/>
              </a:rPr>
              <a:t>毒性小，含</a:t>
            </a:r>
            <a:r>
              <a:rPr lang="en-US" altLang="zh-CN" b="1" dirty="0">
                <a:latin typeface="Times New Roman" panose="02020603050405020304" pitchFamily="18" charset="0"/>
                <a:ea typeface="华文仿宋" pitchFamily="2" charset="-122"/>
                <a:cs typeface="Times New Roman" pitchFamily="18" charset="0"/>
              </a:rPr>
              <a:t>O、N</a:t>
            </a:r>
            <a:r>
              <a:rPr lang="zh-CN" altLang="en-US" b="1" dirty="0">
                <a:latin typeface="Times New Roman" panose="02020603050405020304" pitchFamily="18" charset="0"/>
                <a:ea typeface="华文仿宋" pitchFamily="2" charset="-122"/>
                <a:cs typeface="Times New Roman" pitchFamily="18" charset="0"/>
              </a:rPr>
              <a:t>和</a:t>
            </a:r>
            <a:r>
              <a:rPr lang="en-US" altLang="zh-CN" b="1" dirty="0">
                <a:latin typeface="Times New Roman" panose="02020603050405020304" pitchFamily="18" charset="0"/>
                <a:ea typeface="华文仿宋" pitchFamily="2" charset="-122"/>
                <a:cs typeface="Times New Roman" pitchFamily="18" charset="0"/>
              </a:rPr>
              <a:t>S</a:t>
            </a:r>
            <a:r>
              <a:rPr lang="zh-CN" altLang="en-US" b="1" dirty="0">
                <a:latin typeface="Times New Roman" panose="02020603050405020304" pitchFamily="18" charset="0"/>
                <a:ea typeface="华文仿宋" pitchFamily="2" charset="-122"/>
                <a:cs typeface="Times New Roman" pitchFamily="18" charset="0"/>
              </a:rPr>
              <a:t>三种配位原子，是</a:t>
            </a:r>
            <a:r>
              <a:rPr lang="en-US" altLang="zh-CN" b="1" dirty="0" err="1">
                <a:latin typeface="Times New Roman" panose="02020603050405020304" pitchFamily="18" charset="0"/>
                <a:ea typeface="华文仿宋" pitchFamily="2" charset="-122"/>
                <a:cs typeface="Times New Roman" pitchFamily="18" charset="0"/>
              </a:rPr>
              <a:t>Hg、Pb</a:t>
            </a:r>
            <a:r>
              <a:rPr lang="zh-CN" altLang="en-US" b="1" dirty="0">
                <a:latin typeface="Times New Roman" panose="02020603050405020304" pitchFamily="18" charset="0"/>
                <a:ea typeface="华文仿宋" pitchFamily="2" charset="-122"/>
                <a:cs typeface="Times New Roman" pitchFamily="18" charset="0"/>
              </a:rPr>
              <a:t>和重金属的有效解毒剂。</a:t>
            </a:r>
            <a:endParaRPr lang="en-US" altLang="zh-CN" b="1" dirty="0">
              <a:latin typeface="Times New Roman" panose="02020603050405020304" pitchFamily="18" charset="0"/>
              <a:ea typeface="华文仿宋" pitchFamily="2" charset="-122"/>
              <a:cs typeface="Times New Roman" pitchFamily="18" charset="0"/>
            </a:endParaRPr>
          </a:p>
          <a:p>
            <a:pPr algn="just">
              <a:lnSpc>
                <a:spcPct val="125000"/>
              </a:lnSpc>
              <a:spcBef>
                <a:spcPts val="600"/>
              </a:spcBef>
              <a:defRPr/>
            </a:pPr>
            <a:r>
              <a:rPr lang="zh-CN" altLang="en-US" b="1" dirty="0">
                <a:solidFill>
                  <a:srgbClr val="0000FF"/>
                </a:solidFill>
                <a:latin typeface="Times New Roman" panose="02020603050405020304" pitchFamily="18" charset="0"/>
                <a:ea typeface="华文仿宋" pitchFamily="2" charset="-122"/>
                <a:cs typeface="Times New Roman" pitchFamily="18" charset="0"/>
              </a:rPr>
              <a:t>柠檬酸钠</a:t>
            </a:r>
            <a:r>
              <a:rPr lang="zh-CN" altLang="en-US" b="1" dirty="0">
                <a:latin typeface="Times New Roman" panose="02020603050405020304" pitchFamily="18" charset="0"/>
                <a:ea typeface="华文仿宋" pitchFamily="2" charset="-122"/>
                <a:cs typeface="Times New Roman" pitchFamily="18" charset="0"/>
              </a:rPr>
              <a:t>可和</a:t>
            </a:r>
            <a:r>
              <a:rPr lang="en-US" altLang="zh-CN" b="1" dirty="0">
                <a:latin typeface="Times New Roman" panose="02020603050405020304" pitchFamily="18" charset="0"/>
                <a:ea typeface="华文仿宋" pitchFamily="2" charset="-122"/>
                <a:cs typeface="Times New Roman" pitchFamily="18" charset="0"/>
              </a:rPr>
              <a:t>Pb</a:t>
            </a:r>
            <a:r>
              <a:rPr lang="en-US" altLang="zh-CN" b="1" baseline="30000" dirty="0">
                <a:latin typeface="Times New Roman" panose="02020603050405020304" pitchFamily="18" charset="0"/>
                <a:ea typeface="华文仿宋" pitchFamily="2" charset="-122"/>
                <a:cs typeface="Times New Roman" pitchFamily="18" charset="0"/>
              </a:rPr>
              <a:t>2+</a:t>
            </a:r>
            <a:r>
              <a:rPr lang="zh-CN" altLang="en-US" b="1" dirty="0">
                <a:latin typeface="Times New Roman" panose="02020603050405020304" pitchFamily="18" charset="0"/>
                <a:ea typeface="华文仿宋" pitchFamily="2" charset="-122"/>
                <a:cs typeface="Times New Roman" pitchFamily="18" charset="0"/>
              </a:rPr>
              <a:t>形成稳定配合物，它是防治职业性铅中毒的有效药物。</a:t>
            </a:r>
          </a:p>
        </p:txBody>
      </p:sp>
    </p:spTree>
  </p:cSld>
  <p:clrMapOvr>
    <a:masterClrMapping/>
  </p:clrMapOvr>
  <p:transition advClick="0"/>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4.6  </a:t>
            </a:r>
            <a:r>
              <a:rPr lang="zh-CN" altLang="en-US" sz="3200" dirty="0">
                <a:latin typeface="Times New Roman" pitchFamily="18" charset="0"/>
              </a:rPr>
              <a:t>溶液中的沉淀</a:t>
            </a:r>
            <a:r>
              <a:rPr lang="en-US" altLang="zh-CN" sz="3200" dirty="0">
                <a:latin typeface="Times New Roman" pitchFamily="18" charset="0"/>
              </a:rPr>
              <a:t>-</a:t>
            </a:r>
            <a:r>
              <a:rPr lang="zh-CN" altLang="en-US" sz="3200" dirty="0">
                <a:latin typeface="Times New Roman" pitchFamily="18" charset="0"/>
              </a:rPr>
              <a:t>溶解平衡</a:t>
            </a:r>
          </a:p>
        </p:txBody>
      </p:sp>
      <p:sp>
        <p:nvSpPr>
          <p:cNvPr id="93187" name="Rectangle 3"/>
          <p:cNvSpPr>
            <a:spLocks noGrp="1" noChangeArrowheads="1"/>
          </p:cNvSpPr>
          <p:nvPr>
            <p:ph type="body" idx="1"/>
          </p:nvPr>
        </p:nvSpPr>
        <p:spPr>
          <a:xfrm>
            <a:off x="1907704" y="1844824"/>
            <a:ext cx="5832127" cy="2880345"/>
          </a:xfrm>
        </p:spPr>
        <p:txBody>
          <a:bodyPr/>
          <a:lstStyle/>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4.6.1  </a:t>
            </a:r>
            <a:r>
              <a:rPr lang="zh-CN" altLang="en-US" sz="3200" dirty="0">
                <a:solidFill>
                  <a:srgbClr val="0000FF"/>
                </a:solidFill>
                <a:effectLst/>
                <a:latin typeface="Times New Roman" panose="02020603050405020304" pitchFamily="18" charset="0"/>
                <a:cs typeface="Times New Roman" panose="02020603050405020304" pitchFamily="18" charset="0"/>
              </a:rPr>
              <a:t>沉淀</a:t>
            </a:r>
            <a:r>
              <a:rPr lang="en-US" altLang="zh-CN" sz="3200" dirty="0">
                <a:solidFill>
                  <a:srgbClr val="0000FF"/>
                </a:solidFill>
                <a:effectLst/>
                <a:latin typeface="Times New Roman" panose="02020603050405020304" pitchFamily="18" charset="0"/>
                <a:cs typeface="Times New Roman" panose="02020603050405020304" pitchFamily="18" charset="0"/>
              </a:rPr>
              <a:t>-</a:t>
            </a:r>
            <a:r>
              <a:rPr lang="zh-CN" altLang="en-US" sz="3200" dirty="0">
                <a:solidFill>
                  <a:srgbClr val="0000FF"/>
                </a:solidFill>
                <a:effectLst/>
                <a:latin typeface="Times New Roman" panose="02020603050405020304" pitchFamily="18" charset="0"/>
                <a:cs typeface="Times New Roman" panose="02020603050405020304" pitchFamily="18" charset="0"/>
              </a:rPr>
              <a:t>溶解平衡和溶度积</a:t>
            </a:r>
          </a:p>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4.6.2  </a:t>
            </a:r>
            <a:r>
              <a:rPr lang="zh-CN" altLang="en-US" sz="3200" dirty="0">
                <a:solidFill>
                  <a:srgbClr val="0000FF"/>
                </a:solidFill>
                <a:effectLst/>
                <a:latin typeface="Times New Roman" panose="02020603050405020304" pitchFamily="18" charset="0"/>
                <a:cs typeface="Times New Roman" panose="02020603050405020304" pitchFamily="18" charset="0"/>
              </a:rPr>
              <a:t>溶度积规则</a:t>
            </a:r>
          </a:p>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4.6.3  </a:t>
            </a:r>
            <a:r>
              <a:rPr lang="zh-CN" altLang="en-US" sz="3200" dirty="0">
                <a:solidFill>
                  <a:srgbClr val="0000FF"/>
                </a:solidFill>
                <a:effectLst/>
                <a:latin typeface="Times New Roman" panose="02020603050405020304" pitchFamily="18" charset="0"/>
                <a:cs typeface="Times New Roman" panose="02020603050405020304" pitchFamily="18" charset="0"/>
              </a:rPr>
              <a:t>沉淀的溶解与转化</a:t>
            </a:r>
          </a:p>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4.6.4  </a:t>
            </a:r>
            <a:r>
              <a:rPr lang="zh-CN" altLang="en-US" sz="3200" dirty="0">
                <a:solidFill>
                  <a:srgbClr val="0000FF"/>
                </a:solidFill>
                <a:effectLst/>
                <a:latin typeface="Times New Roman" panose="02020603050405020304" pitchFamily="18" charset="0"/>
                <a:cs typeface="Times New Roman" panose="02020603050405020304" pitchFamily="18" charset="0"/>
              </a:rPr>
              <a:t>沉淀</a:t>
            </a:r>
            <a:r>
              <a:rPr lang="en-US" altLang="zh-CN" sz="3200" dirty="0">
                <a:solidFill>
                  <a:srgbClr val="0000FF"/>
                </a:solidFill>
                <a:effectLst/>
                <a:latin typeface="Times New Roman" panose="02020603050405020304" pitchFamily="18" charset="0"/>
                <a:cs typeface="Times New Roman" panose="02020603050405020304" pitchFamily="18" charset="0"/>
              </a:rPr>
              <a:t>-</a:t>
            </a:r>
            <a:r>
              <a:rPr lang="zh-CN" altLang="en-US" sz="3200" dirty="0">
                <a:solidFill>
                  <a:srgbClr val="0000FF"/>
                </a:solidFill>
                <a:effectLst/>
                <a:latin typeface="Times New Roman" panose="02020603050405020304" pitchFamily="18" charset="0"/>
                <a:cs typeface="Times New Roman" panose="02020603050405020304" pitchFamily="18" charset="0"/>
              </a:rPr>
              <a:t>溶解平衡应用</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80"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4.6  </a:t>
            </a:r>
            <a:r>
              <a:rPr lang="zh-CN" altLang="en-US" sz="3200" dirty="0"/>
              <a:t>溶液中的沉淀</a:t>
            </a:r>
            <a:r>
              <a:rPr lang="en-US" altLang="zh-CN" sz="3200" dirty="0"/>
              <a:t>-</a:t>
            </a:r>
            <a:r>
              <a:rPr lang="zh-CN" altLang="en-US" sz="3200" dirty="0"/>
              <a:t>溶解平衡</a:t>
            </a:r>
          </a:p>
        </p:txBody>
      </p:sp>
      <p:sp>
        <p:nvSpPr>
          <p:cNvPr id="120836" name="Rectangle 3"/>
          <p:cNvSpPr>
            <a:spLocks noGrp="1" noChangeArrowheads="1"/>
          </p:cNvSpPr>
          <p:nvPr>
            <p:ph idx="1"/>
          </p:nvPr>
        </p:nvSpPr>
        <p:spPr>
          <a:xfrm>
            <a:off x="250825" y="980728"/>
            <a:ext cx="8569325" cy="4800600"/>
          </a:xfrm>
        </p:spPr>
        <p:txBody>
          <a:bodyPr/>
          <a:lstStyle/>
          <a:p>
            <a:pPr algn="just" eaLnBrk="1" hangingPunct="1">
              <a:buClrTx/>
              <a:defRPr/>
            </a:pPr>
            <a:r>
              <a:rPr lang="zh-CN" altLang="en-US" dirty="0">
                <a:effectLst/>
                <a:latin typeface="Times New Roman" panose="02020603050405020304" pitchFamily="18" charset="0"/>
                <a:cs typeface="Times New Roman" panose="02020603050405020304" pitchFamily="18" charset="0"/>
              </a:rPr>
              <a:t>严格地说，在水中没有绝对不溶解的物质。就难溶强电解质来说总会或多或少溶解一些，在其饱和溶液中，溶解部分完全离解为正</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负离子。</a:t>
            </a:r>
            <a:endParaRPr lang="en-US" altLang="zh-CN" dirty="0">
              <a:effectLst/>
              <a:latin typeface="Times New Roman" panose="02020603050405020304" pitchFamily="18" charset="0"/>
              <a:cs typeface="Times New Roman" panose="02020603050405020304" pitchFamily="18" charset="0"/>
            </a:endParaRPr>
          </a:p>
          <a:p>
            <a:pPr algn="just" eaLnBrk="1" hangingPunct="1">
              <a:buClrTx/>
              <a:defRPr/>
            </a:pPr>
            <a:r>
              <a:rPr lang="zh-CN" altLang="en-US" dirty="0">
                <a:effectLst/>
                <a:latin typeface="Times New Roman" panose="02020603050405020304" pitchFamily="18" charset="0"/>
                <a:cs typeface="Times New Roman" panose="02020603050405020304" pitchFamily="18" charset="0"/>
              </a:rPr>
              <a:t>在一定条件下，当溶解与结晶的速率相等时，并建立了固体和溶液之间的动态平衡，这叫</a:t>
            </a:r>
            <a:r>
              <a:rPr lang="zh-CN" altLang="en-US" dirty="0">
                <a:solidFill>
                  <a:srgbClr val="FF0000"/>
                </a:solidFill>
                <a:effectLst/>
                <a:latin typeface="Times New Roman" panose="02020603050405020304" pitchFamily="18" charset="0"/>
                <a:cs typeface="Times New Roman" panose="02020603050405020304" pitchFamily="18" charset="0"/>
              </a:rPr>
              <a:t>多相离子平衡，</a:t>
            </a:r>
            <a:r>
              <a:rPr lang="zh-CN" altLang="en-US" dirty="0">
                <a:effectLst/>
                <a:latin typeface="Times New Roman" panose="02020603050405020304" pitchFamily="18" charset="0"/>
                <a:cs typeface="Times New Roman" panose="02020603050405020304" pitchFamily="18" charset="0"/>
              </a:rPr>
              <a:t>又称</a:t>
            </a:r>
            <a:r>
              <a:rPr lang="zh-CN" altLang="en-US" dirty="0">
                <a:solidFill>
                  <a:srgbClr val="FF0000"/>
                </a:solidFill>
                <a:effectLst/>
                <a:latin typeface="Times New Roman" panose="02020603050405020304" pitchFamily="18" charset="0"/>
                <a:cs typeface="Times New Roman" panose="02020603050405020304" pitchFamily="18" charset="0"/>
              </a:rPr>
              <a:t>溶解平衡</a:t>
            </a:r>
            <a:r>
              <a:rPr lang="zh-CN" altLang="en-US" dirty="0">
                <a:effectLst/>
                <a:latin typeface="Times New Roman" panose="02020603050405020304" pitchFamily="18" charset="0"/>
                <a:cs typeface="Times New Roman" panose="02020603050405020304" pitchFamily="18" charset="0"/>
              </a:rPr>
              <a:t>。</a:t>
            </a:r>
          </a:p>
          <a:p>
            <a:pPr algn="just" eaLnBrk="1" hangingPunct="1">
              <a:buClrTx/>
              <a:defRPr/>
            </a:pPr>
            <a:r>
              <a:rPr lang="zh-CN" altLang="en-US" dirty="0">
                <a:effectLst/>
                <a:latin typeface="Times New Roman" panose="02020603050405020304" pitchFamily="18" charset="0"/>
                <a:cs typeface="Times New Roman" panose="02020603050405020304" pitchFamily="18" charset="0"/>
              </a:rPr>
              <a:t>例如：</a:t>
            </a:r>
          </a:p>
          <a:p>
            <a:pPr algn="just" eaLnBrk="1" hangingPunct="1">
              <a:defRPr/>
            </a:pPr>
            <a:endParaRPr lang="zh-CN" altLang="en-US" dirty="0">
              <a:effectLst/>
              <a:latin typeface="Times New Roman" panose="02020603050405020304" pitchFamily="18" charset="0"/>
              <a:cs typeface="Times New Roman" panose="02020603050405020304" pitchFamily="18" charset="0"/>
            </a:endParaRPr>
          </a:p>
        </p:txBody>
      </p:sp>
      <p:graphicFrame>
        <p:nvGraphicFramePr>
          <p:cNvPr id="135176" name="Object 8"/>
          <p:cNvGraphicFramePr>
            <a:graphicFrameLocks noChangeAspect="1"/>
          </p:cNvGraphicFramePr>
          <p:nvPr>
            <p:extLst>
              <p:ext uri="{D42A27DB-BD31-4B8C-83A1-F6EECF244321}">
                <p14:modId xmlns:p14="http://schemas.microsoft.com/office/powerpoint/2010/main" val="38552482"/>
              </p:ext>
            </p:extLst>
          </p:nvPr>
        </p:nvGraphicFramePr>
        <p:xfrm>
          <a:off x="1979712" y="3716338"/>
          <a:ext cx="5661278" cy="703360"/>
        </p:xfrm>
        <a:graphic>
          <a:graphicData uri="http://schemas.openxmlformats.org/presentationml/2006/ole">
            <mc:AlternateContent xmlns:mc="http://schemas.openxmlformats.org/markup-compatibility/2006">
              <mc:Choice xmlns:v="urn:schemas-microsoft-com:vml" Requires="v">
                <p:oleObj spid="_x0000_s188800" name="Equation" r:id="rId3" imgW="2552400" imgH="317160" progId="Equation.DSMT4">
                  <p:embed/>
                </p:oleObj>
              </mc:Choice>
              <mc:Fallback>
                <p:oleObj name="Equation" r:id="rId3" imgW="2552400" imgH="317160" progId="Equation.DSMT4">
                  <p:embed/>
                  <p:pic>
                    <p:nvPicPr>
                      <p:cNvPr id="0" name="Picture 8"/>
                      <p:cNvPicPr>
                        <a:picLocks noChangeAspect="1" noChangeArrowheads="1"/>
                      </p:cNvPicPr>
                      <p:nvPr/>
                    </p:nvPicPr>
                    <p:blipFill>
                      <a:blip r:embed="rId4"/>
                      <a:srcRect/>
                      <a:stretch>
                        <a:fillRect/>
                      </a:stretch>
                    </p:blipFill>
                    <p:spPr bwMode="auto">
                      <a:xfrm>
                        <a:off x="1979712" y="3716338"/>
                        <a:ext cx="5661278" cy="703360"/>
                      </a:xfrm>
                      <a:prstGeom prst="rect">
                        <a:avLst/>
                      </a:prstGeom>
                      <a:noFill/>
                    </p:spPr>
                  </p:pic>
                </p:oleObj>
              </mc:Fallback>
            </mc:AlternateContent>
          </a:graphicData>
        </a:graphic>
      </p:graphicFrame>
      <p:graphicFrame>
        <p:nvGraphicFramePr>
          <p:cNvPr id="135177" name="Object 9"/>
          <p:cNvGraphicFramePr>
            <a:graphicFrameLocks noChangeAspect="1"/>
          </p:cNvGraphicFramePr>
          <p:nvPr>
            <p:extLst>
              <p:ext uri="{D42A27DB-BD31-4B8C-83A1-F6EECF244321}">
                <p14:modId xmlns:p14="http://schemas.microsoft.com/office/powerpoint/2010/main" val="2774181676"/>
              </p:ext>
            </p:extLst>
          </p:nvPr>
        </p:nvGraphicFramePr>
        <p:xfrm>
          <a:off x="2216150" y="5229225"/>
          <a:ext cx="5141913" cy="663575"/>
        </p:xfrm>
        <a:graphic>
          <a:graphicData uri="http://schemas.openxmlformats.org/presentationml/2006/ole">
            <mc:AlternateContent xmlns:mc="http://schemas.openxmlformats.org/markup-compatibility/2006">
              <mc:Choice xmlns:v="urn:schemas-microsoft-com:vml" Requires="v">
                <p:oleObj spid="_x0000_s188801" name="Equation" r:id="rId5" imgW="2463480" imgH="317160" progId="Equation.DSMT4">
                  <p:embed/>
                </p:oleObj>
              </mc:Choice>
              <mc:Fallback>
                <p:oleObj name="Equation" r:id="rId5" imgW="2463480" imgH="317160" progId="Equation.DSMT4">
                  <p:embed/>
                  <p:pic>
                    <p:nvPicPr>
                      <p:cNvPr id="0" name="Picture 9"/>
                      <p:cNvPicPr>
                        <a:picLocks noChangeAspect="1" noChangeArrowheads="1"/>
                      </p:cNvPicPr>
                      <p:nvPr/>
                    </p:nvPicPr>
                    <p:blipFill>
                      <a:blip r:embed="rId6"/>
                      <a:srcRect/>
                      <a:stretch>
                        <a:fillRect/>
                      </a:stretch>
                    </p:blipFill>
                    <p:spPr bwMode="auto">
                      <a:xfrm>
                        <a:off x="2216150" y="5229225"/>
                        <a:ext cx="5141913"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178" name="Object 10"/>
          <p:cNvGraphicFramePr>
            <a:graphicFrameLocks noChangeAspect="1"/>
          </p:cNvGraphicFramePr>
          <p:nvPr>
            <p:extLst>
              <p:ext uri="{D42A27DB-BD31-4B8C-83A1-F6EECF244321}">
                <p14:modId xmlns:p14="http://schemas.microsoft.com/office/powerpoint/2010/main" val="1300833516"/>
              </p:ext>
            </p:extLst>
          </p:nvPr>
        </p:nvGraphicFramePr>
        <p:xfrm>
          <a:off x="3014663" y="4576861"/>
          <a:ext cx="4365625" cy="508000"/>
        </p:xfrm>
        <a:graphic>
          <a:graphicData uri="http://schemas.openxmlformats.org/presentationml/2006/ole">
            <mc:AlternateContent xmlns:mc="http://schemas.openxmlformats.org/markup-compatibility/2006">
              <mc:Choice xmlns:v="urn:schemas-microsoft-com:vml" Requires="v">
                <p:oleObj spid="_x0000_s188802" name="Equation" r:id="rId7" imgW="2070000" imgH="241200" progId="Equation.DSMT4">
                  <p:embed/>
                </p:oleObj>
              </mc:Choice>
              <mc:Fallback>
                <p:oleObj name="Equation" r:id="rId7" imgW="2070000" imgH="241200" progId="Equation.DSMT4">
                  <p:embed/>
                  <p:pic>
                    <p:nvPicPr>
                      <p:cNvPr id="0" name="Picture 10"/>
                      <p:cNvPicPr>
                        <a:picLocks noChangeAspect="1" noChangeArrowheads="1"/>
                      </p:cNvPicPr>
                      <p:nvPr/>
                    </p:nvPicPr>
                    <p:blipFill>
                      <a:blip r:embed="rId8"/>
                      <a:srcRect/>
                      <a:stretch>
                        <a:fillRect/>
                      </a:stretch>
                    </p:blipFill>
                    <p:spPr bwMode="auto">
                      <a:xfrm>
                        <a:off x="3014663" y="4576861"/>
                        <a:ext cx="436562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179" name="Object 11"/>
          <p:cNvGraphicFramePr>
            <a:graphicFrameLocks noChangeAspect="1"/>
          </p:cNvGraphicFramePr>
          <p:nvPr>
            <p:extLst>
              <p:ext uri="{D42A27DB-BD31-4B8C-83A1-F6EECF244321}">
                <p14:modId xmlns:p14="http://schemas.microsoft.com/office/powerpoint/2010/main" val="521474328"/>
              </p:ext>
            </p:extLst>
          </p:nvPr>
        </p:nvGraphicFramePr>
        <p:xfrm>
          <a:off x="3032125" y="6049963"/>
          <a:ext cx="4305300" cy="490537"/>
        </p:xfrm>
        <a:graphic>
          <a:graphicData uri="http://schemas.openxmlformats.org/presentationml/2006/ole">
            <mc:AlternateContent xmlns:mc="http://schemas.openxmlformats.org/markup-compatibility/2006">
              <mc:Choice xmlns:v="urn:schemas-microsoft-com:vml" Requires="v">
                <p:oleObj spid="_x0000_s188803" name="Equation" r:id="rId9" imgW="2006280" imgH="228600" progId="Equation.DSMT4">
                  <p:embed/>
                </p:oleObj>
              </mc:Choice>
              <mc:Fallback>
                <p:oleObj name="Equation" r:id="rId9" imgW="2006280" imgH="228600" progId="Equation.DSMT4">
                  <p:embed/>
                  <p:pic>
                    <p:nvPicPr>
                      <p:cNvPr id="0" name="Picture 11"/>
                      <p:cNvPicPr>
                        <a:picLocks noChangeAspect="1" noChangeArrowheads="1"/>
                      </p:cNvPicPr>
                      <p:nvPr/>
                    </p:nvPicPr>
                    <p:blipFill>
                      <a:blip r:embed="rId10"/>
                      <a:srcRect/>
                      <a:stretch>
                        <a:fillRect/>
                      </a:stretch>
                    </p:blipFill>
                    <p:spPr bwMode="auto">
                      <a:xfrm>
                        <a:off x="3032125" y="6049963"/>
                        <a:ext cx="43053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82" name="矩形 7"/>
          <p:cNvSpPr>
            <a:spLocks noChangeArrowheads="1"/>
          </p:cNvSpPr>
          <p:nvPr/>
        </p:nvSpPr>
        <p:spPr bwMode="auto">
          <a:xfrm>
            <a:off x="539750" y="4508598"/>
            <a:ext cx="2519363" cy="523875"/>
          </a:xfrm>
          <a:prstGeom prst="rect">
            <a:avLst/>
          </a:prstGeom>
          <a:noFill/>
          <a:ln w="9525">
            <a:noFill/>
            <a:miter lim="800000"/>
            <a:headEnd/>
            <a:tailEnd/>
          </a:ln>
        </p:spPr>
        <p:txBody>
          <a:bodyPr>
            <a:spAutoFit/>
          </a:bodyPr>
          <a:lstStyle/>
          <a:p>
            <a:r>
              <a:rPr lang="zh-CN" altLang="en-US" b="1">
                <a:solidFill>
                  <a:srgbClr val="0000FF"/>
                </a:solidFill>
                <a:latin typeface="Times New Roman" panose="02020603050405020304" pitchFamily="18" charset="0"/>
                <a:ea typeface="仿宋"/>
                <a:cs typeface="Times New Roman" panose="02020603050405020304" pitchFamily="18" charset="0"/>
              </a:rPr>
              <a:t>其平衡常数为：</a:t>
            </a:r>
          </a:p>
        </p:txBody>
      </p:sp>
    </p:spTree>
  </p:cSld>
  <p:clrMapOvr>
    <a:masterClrMapping/>
  </p:clrMapOvr>
  <p:transition advClick="0"/>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4.6.1  </a:t>
            </a:r>
            <a:r>
              <a:rPr lang="zh-CN" altLang="en-US" sz="3200" dirty="0"/>
              <a:t>溶度积规则</a:t>
            </a:r>
          </a:p>
        </p:txBody>
      </p:sp>
      <p:sp>
        <p:nvSpPr>
          <p:cNvPr id="57349" name="Rectangle 3"/>
          <p:cNvSpPr>
            <a:spLocks noGrp="1" noChangeArrowheads="1"/>
          </p:cNvSpPr>
          <p:nvPr>
            <p:ph idx="1"/>
          </p:nvPr>
        </p:nvSpPr>
        <p:spPr>
          <a:xfrm>
            <a:off x="251519" y="3861048"/>
            <a:ext cx="8640961" cy="2303463"/>
          </a:xfrm>
        </p:spPr>
        <p:txBody>
          <a:bodyPr/>
          <a:lstStyle/>
          <a:p>
            <a:pPr marL="0" indent="0" eaLnBrk="1" hangingPunct="1">
              <a:spcBef>
                <a:spcPts val="600"/>
              </a:spcBef>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溶度积</a:t>
            </a:r>
            <a:r>
              <a:rPr lang="en-US" altLang="zh-CN" i="1" dirty="0" err="1">
                <a:effectLst/>
                <a:latin typeface="Times New Roman" panose="02020603050405020304" pitchFamily="18" charset="0"/>
                <a:cs typeface="Times New Roman" panose="02020603050405020304" pitchFamily="18" charset="0"/>
              </a:rPr>
              <a:t>K</a:t>
            </a:r>
            <a:r>
              <a:rPr lang="en-US" altLang="zh-CN" baseline="-25000" dirty="0" err="1">
                <a:effectLst/>
                <a:latin typeface="Times New Roman" panose="02020603050405020304" pitchFamily="18" charset="0"/>
                <a:cs typeface="Times New Roman" panose="02020603050405020304" pitchFamily="18" charset="0"/>
              </a:rPr>
              <a:t>sp</a:t>
            </a:r>
            <a:r>
              <a:rPr lang="zh-CN" altLang="en-US" dirty="0">
                <a:effectLst/>
                <a:latin typeface="Times New Roman" panose="02020603050405020304" pitchFamily="18" charset="0"/>
                <a:cs typeface="Times New Roman" panose="02020603050405020304" pitchFamily="18" charset="0"/>
              </a:rPr>
              <a:t>是温度的函数，</a:t>
            </a:r>
            <a:r>
              <a:rPr lang="en-US" altLang="zh-CN" dirty="0">
                <a:effectLst/>
                <a:latin typeface="Times New Roman" panose="02020603050405020304" pitchFamily="18" charset="0"/>
                <a:cs typeface="Times New Roman" panose="02020603050405020304" pitchFamily="18" charset="0"/>
              </a:rPr>
              <a:t>s</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p</a:t>
            </a:r>
            <a:r>
              <a:rPr lang="zh-CN" altLang="en-US" dirty="0">
                <a:effectLst/>
                <a:latin typeface="Times New Roman" panose="02020603050405020304" pitchFamily="18" charset="0"/>
                <a:cs typeface="Times New Roman" panose="02020603050405020304" pitchFamily="18" charset="0"/>
              </a:rPr>
              <a:t>分别是</a:t>
            </a:r>
            <a:r>
              <a:rPr lang="en-US" altLang="zh-CN" dirty="0">
                <a:effectLst/>
                <a:latin typeface="Times New Roman" panose="02020603050405020304" pitchFamily="18" charset="0"/>
                <a:cs typeface="Times New Roman" panose="02020603050405020304" pitchFamily="18" charset="0"/>
              </a:rPr>
              <a:t>solution</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product</a:t>
            </a:r>
            <a:r>
              <a:rPr lang="zh-CN" altLang="en-US" dirty="0">
                <a:effectLst/>
                <a:latin typeface="Times New Roman" panose="02020603050405020304" pitchFamily="18" charset="0"/>
                <a:cs typeface="Times New Roman" panose="02020603050405020304" pitchFamily="18" charset="0"/>
              </a:rPr>
              <a:t>的首字母。</a:t>
            </a:r>
            <a:endParaRPr lang="en-US" altLang="zh-CN" dirty="0">
              <a:effectLst/>
              <a:latin typeface="Times New Roman" panose="02020603050405020304" pitchFamily="18" charset="0"/>
              <a:cs typeface="Times New Roman" panose="02020603050405020304" pitchFamily="18" charset="0"/>
            </a:endParaRPr>
          </a:p>
          <a:p>
            <a:pPr marL="0" indent="0" eaLnBrk="1" hangingPunct="1">
              <a:spcBef>
                <a:spcPts val="1200"/>
              </a:spcBef>
              <a:buFont typeface="Wingdings" pitchFamily="2" charset="2"/>
              <a:buNone/>
              <a:defRPr/>
            </a:pPr>
            <a:r>
              <a:rPr lang="en-US" altLang="zh-CN" i="1" dirty="0" err="1">
                <a:effectLst/>
                <a:latin typeface="Times New Roman" panose="02020603050405020304" pitchFamily="18" charset="0"/>
                <a:cs typeface="Times New Roman" panose="02020603050405020304" pitchFamily="18" charset="0"/>
              </a:rPr>
              <a:t>K</a:t>
            </a:r>
            <a:r>
              <a:rPr lang="en-US" altLang="zh-CN" baseline="-25000" dirty="0" err="1">
                <a:effectLst/>
                <a:latin typeface="Times New Roman" panose="02020603050405020304" pitchFamily="18" charset="0"/>
                <a:cs typeface="Times New Roman" panose="02020603050405020304" pitchFamily="18" charset="0"/>
              </a:rPr>
              <a:t>sp</a:t>
            </a:r>
            <a:r>
              <a:rPr lang="zh-CN" altLang="en-US" dirty="0">
                <a:effectLst/>
                <a:latin typeface="Times New Roman" panose="02020603050405020304" pitchFamily="18" charset="0"/>
                <a:cs typeface="Times New Roman" panose="02020603050405020304" pitchFamily="18" charset="0"/>
              </a:rPr>
              <a:t>的大小，反映了难溶电解质的溶解能力。</a:t>
            </a:r>
            <a:r>
              <a:rPr lang="zh-CN" altLang="en-US" dirty="0">
                <a:solidFill>
                  <a:srgbClr val="0000FF"/>
                </a:solidFill>
                <a:effectLst/>
                <a:latin typeface="黑体" panose="02010609060101010101" pitchFamily="49" charset="-122"/>
                <a:ea typeface="黑体" panose="02010609060101010101" pitchFamily="49" charset="-122"/>
                <a:cs typeface="Times New Roman" panose="02020603050405020304" pitchFamily="18" charset="0"/>
              </a:rPr>
              <a:t>对于同一类型难溶物</a:t>
            </a:r>
            <a:r>
              <a:rPr lang="zh-CN" altLang="en-US" dirty="0">
                <a:solidFill>
                  <a:srgbClr val="0000FF"/>
                </a:solidFill>
                <a:effectLst/>
                <a:latin typeface="Times New Roman" panose="02020603050405020304" pitchFamily="18" charset="0"/>
                <a:cs typeface="Times New Roman" panose="02020603050405020304" pitchFamily="18" charset="0"/>
              </a:rPr>
              <a:t>，溶度积的大小反映了溶解度大小，</a:t>
            </a:r>
            <a:r>
              <a:rPr lang="zh-CN" altLang="en-US" dirty="0">
                <a:solidFill>
                  <a:srgbClr val="0000FF"/>
                </a:solidFill>
                <a:effectLst/>
                <a:latin typeface="+mj-ea"/>
                <a:ea typeface="+mj-ea"/>
                <a:cs typeface="Times New Roman" panose="02020603050405020304" pitchFamily="18" charset="0"/>
              </a:rPr>
              <a:t>溶度积越小，其溶解度越小</a:t>
            </a:r>
            <a:r>
              <a:rPr lang="zh-CN" altLang="en-US" dirty="0">
                <a:effectLst/>
                <a:latin typeface="Times New Roman" panose="02020603050405020304" pitchFamily="18" charset="0"/>
                <a:cs typeface="Times New Roman" panose="02020603050405020304" pitchFamily="18" charset="0"/>
              </a:rPr>
              <a:t>。</a:t>
            </a:r>
          </a:p>
          <a:p>
            <a:pPr eaLnBrk="1" hangingPunct="1">
              <a:buFont typeface="Wingdings" pitchFamily="2" charset="2"/>
              <a:buNone/>
              <a:defRPr/>
            </a:pPr>
            <a:r>
              <a:rPr lang="en-US" altLang="zh-CN" dirty="0">
                <a:effectLst/>
                <a:latin typeface="Times New Roman" panose="02020603050405020304" pitchFamily="18" charset="0"/>
                <a:cs typeface="Times New Roman" panose="02020603050405020304" pitchFamily="18" charset="0"/>
              </a:rPr>
              <a:t>    </a:t>
            </a:r>
            <a:endParaRPr lang="zh-CN" altLang="en-US" dirty="0">
              <a:effectLst/>
              <a:latin typeface="Times New Roman" panose="02020603050405020304" pitchFamily="18" charset="0"/>
              <a:cs typeface="Times New Roman" panose="02020603050405020304" pitchFamily="18" charset="0"/>
            </a:endParaRPr>
          </a:p>
        </p:txBody>
      </p:sp>
      <p:sp>
        <p:nvSpPr>
          <p:cNvPr id="4" name="Rectangle 3"/>
          <p:cNvSpPr txBox="1">
            <a:spLocks noChangeArrowheads="1"/>
          </p:cNvSpPr>
          <p:nvPr/>
        </p:nvSpPr>
        <p:spPr bwMode="auto">
          <a:xfrm>
            <a:off x="251521" y="980728"/>
            <a:ext cx="8640960" cy="2776289"/>
          </a:xfrm>
          <a:prstGeom prst="rect">
            <a:avLst/>
          </a:prstGeom>
          <a:noFill/>
          <a:ln w="9525">
            <a:noFill/>
            <a:miter lim="800000"/>
            <a:headEnd/>
            <a:tailEnd/>
          </a:ln>
          <a:effectLst/>
        </p:spPr>
        <p:txBody>
          <a:bodyPr/>
          <a:lstStyle/>
          <a:p>
            <a:pPr algn="just">
              <a:spcBef>
                <a:spcPct val="50000"/>
              </a:spcBef>
              <a:defRPr/>
            </a:pPr>
            <a:r>
              <a:rPr kumimoji="0" lang="zh-CN" altLang="en-US" b="1" dirty="0">
                <a:latin typeface="Times New Roman" panose="02020603050405020304" pitchFamily="18" charset="0"/>
                <a:ea typeface="仿宋" pitchFamily="49" charset="-122"/>
                <a:cs typeface="Times New Roman" pitchFamily="18" charset="0"/>
              </a:rPr>
              <a:t>从上式可以看出，难</a:t>
            </a:r>
            <a:r>
              <a:rPr lang="zh-CN" altLang="en-US" b="1" dirty="0">
                <a:latin typeface="Times New Roman" panose="02020603050405020304" pitchFamily="18" charset="0"/>
                <a:ea typeface="华文仿宋" pitchFamily="2" charset="-122"/>
                <a:cs typeface="Times New Roman" panose="02020603050405020304" pitchFamily="18" charset="0"/>
              </a:rPr>
              <a:t>溶电解质的饱和溶液中，当温度一定时，</a:t>
            </a:r>
            <a:r>
              <a:rPr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其离子浓度的乘积为一常数</a:t>
            </a:r>
            <a:r>
              <a:rPr lang="zh-CN" altLang="en-US" b="1" dirty="0">
                <a:latin typeface="Times New Roman" panose="02020603050405020304" pitchFamily="18" charset="0"/>
                <a:ea typeface="华文仿宋" pitchFamily="2" charset="-122"/>
                <a:cs typeface="Times New Roman" panose="02020603050405020304" pitchFamily="18" charset="0"/>
              </a:rPr>
              <a:t>，这个平衡常数</a:t>
            </a:r>
            <a:r>
              <a:rPr lang="en-US" altLang="zh-CN" b="1" i="1" dirty="0">
                <a:solidFill>
                  <a:srgbClr val="0000FF"/>
                </a:solidFill>
                <a:latin typeface="Times New Roman" panose="02020603050405020304" pitchFamily="18" charset="0"/>
                <a:ea typeface="华文仿宋" pitchFamily="2" charset="-122"/>
                <a:cs typeface="Times New Roman" panose="02020603050405020304" pitchFamily="18" charset="0"/>
              </a:rPr>
              <a:t>K</a:t>
            </a:r>
            <a:r>
              <a:rPr lang="en-US" altLang="zh-CN" b="1" baseline="30000" dirty="0">
                <a:solidFill>
                  <a:srgbClr val="0000FF"/>
                </a:solidFill>
                <a:latin typeface="Times New Roman" panose="02020603050405020304" pitchFamily="18" charset="0"/>
                <a:ea typeface="华文仿宋" pitchFamily="2" charset="-122"/>
                <a:cs typeface="Times New Roman" panose="02020603050405020304" pitchFamily="18" charset="0"/>
                <a:sym typeface="Euclid Math One" pitchFamily="18" charset="2"/>
              </a:rPr>
              <a:t></a:t>
            </a:r>
            <a:r>
              <a:rPr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叫做</a:t>
            </a:r>
            <a:r>
              <a:rPr lang="zh-CN" altLang="en-US" b="1" dirty="0">
                <a:solidFill>
                  <a:srgbClr val="0000FF"/>
                </a:solidFill>
                <a:latin typeface="+mj-ea"/>
                <a:ea typeface="+mj-ea"/>
                <a:cs typeface="Times New Roman" panose="02020603050405020304" pitchFamily="18" charset="0"/>
              </a:rPr>
              <a:t>溶度积常数</a:t>
            </a:r>
            <a:r>
              <a:rPr lang="zh-CN" altLang="en-US" b="1" dirty="0">
                <a:latin typeface="Times New Roman" panose="02020603050405020304" pitchFamily="18" charset="0"/>
                <a:ea typeface="华文仿宋" pitchFamily="2" charset="-122"/>
                <a:cs typeface="Times New Roman" panose="02020603050405020304" pitchFamily="18" charset="0"/>
              </a:rPr>
              <a:t>，简称</a:t>
            </a:r>
            <a:r>
              <a:rPr lang="zh-CN" altLang="en-US" b="1" u="sng" dirty="0">
                <a:solidFill>
                  <a:srgbClr val="0000FF"/>
                </a:solidFill>
                <a:latin typeface="+mj-ea"/>
                <a:ea typeface="+mj-ea"/>
                <a:cs typeface="Times New Roman" panose="02020603050405020304" pitchFamily="18" charset="0"/>
              </a:rPr>
              <a:t>溶度积</a:t>
            </a:r>
            <a:r>
              <a:rPr lang="zh-CN" altLang="en-US" b="1" dirty="0">
                <a:latin typeface="Times New Roman" panose="02020603050405020304" pitchFamily="18" charset="0"/>
                <a:ea typeface="华文仿宋" pitchFamily="2" charset="-122"/>
                <a:cs typeface="Times New Roman" panose="02020603050405020304" pitchFamily="18" charset="0"/>
              </a:rPr>
              <a:t>，记为</a:t>
            </a:r>
            <a:r>
              <a:rPr lang="en-US" altLang="zh-CN" b="1" i="1" dirty="0" err="1">
                <a:solidFill>
                  <a:srgbClr val="FF0000"/>
                </a:solidFill>
                <a:latin typeface="Times New Roman" panose="02020603050405020304" pitchFamily="18" charset="0"/>
                <a:ea typeface="华文仿宋" pitchFamily="2" charset="-122"/>
                <a:cs typeface="Times New Roman" panose="02020603050405020304" pitchFamily="18" charset="0"/>
              </a:rPr>
              <a:t>K</a:t>
            </a:r>
            <a:r>
              <a:rPr lang="en-US" altLang="zh-CN"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sp</a:t>
            </a:r>
            <a:endPar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endParaRPr>
          </a:p>
          <a:p>
            <a:pPr algn="just">
              <a:defRPr/>
            </a:pPr>
            <a:r>
              <a:rPr lang="en-US" altLang="zh-CN" b="1" i="1" dirty="0" err="1">
                <a:solidFill>
                  <a:srgbClr val="FF0000"/>
                </a:solidFill>
                <a:latin typeface="Times New Roman" panose="02020603050405020304" pitchFamily="18" charset="0"/>
                <a:ea typeface="仿宋" pitchFamily="49" charset="-122"/>
                <a:cs typeface="Times New Roman" pitchFamily="18" charset="0"/>
              </a:rPr>
              <a:t>K</a:t>
            </a:r>
            <a:r>
              <a:rPr lang="en-US" altLang="zh-CN" b="1" baseline="-25000" dirty="0" err="1">
                <a:solidFill>
                  <a:srgbClr val="FF0000"/>
                </a:solidFill>
                <a:latin typeface="Times New Roman" panose="02020603050405020304" pitchFamily="18" charset="0"/>
                <a:ea typeface="仿宋" pitchFamily="49" charset="-122"/>
                <a:cs typeface="Times New Roman" pitchFamily="18" charset="0"/>
              </a:rPr>
              <a:t>sp</a:t>
            </a:r>
            <a:r>
              <a:rPr lang="zh-CN" altLang="en-US" b="1" dirty="0">
                <a:latin typeface="Times New Roman" pitchFamily="18" charset="0"/>
                <a:ea typeface="仿宋" pitchFamily="49" charset="-122"/>
                <a:cs typeface="Times New Roman" pitchFamily="18" charset="0"/>
              </a:rPr>
              <a:t>可归纳为一个通式：</a:t>
            </a:r>
          </a:p>
          <a:p>
            <a:pPr algn="just">
              <a:defRPr/>
            </a:pPr>
            <a:r>
              <a:rPr lang="zh-CN" altLang="en-US" b="1" dirty="0">
                <a:latin typeface="Times New Roman" pitchFamily="18" charset="0"/>
                <a:ea typeface="仿宋" pitchFamily="49" charset="-122"/>
                <a:cs typeface="Times New Roman" pitchFamily="18" charset="0"/>
              </a:rPr>
              <a:t>             </a:t>
            </a:r>
            <a:endParaRPr lang="en-US" altLang="zh-CN" b="1" dirty="0">
              <a:latin typeface="Times New Roman" pitchFamily="18" charset="0"/>
              <a:ea typeface="仿宋" pitchFamily="49" charset="-122"/>
              <a:cs typeface="Times New Roman" pitchFamily="18" charset="0"/>
            </a:endParaRPr>
          </a:p>
          <a:p>
            <a:pPr algn="just">
              <a:defRPr/>
            </a:pPr>
            <a:r>
              <a:rPr lang="en-US" altLang="zh-CN" b="1" dirty="0">
                <a:latin typeface="Times New Roman" pitchFamily="18" charset="0"/>
                <a:ea typeface="仿宋" pitchFamily="49" charset="-122"/>
                <a:cs typeface="Times New Roman" pitchFamily="18" charset="0"/>
              </a:rPr>
              <a:t>                         </a:t>
            </a:r>
            <a:r>
              <a:rPr lang="en-US" altLang="zh-CN" b="1" i="1" dirty="0" err="1">
                <a:latin typeface="Times New Roman" panose="02020603050405020304" pitchFamily="18" charset="0"/>
                <a:ea typeface="仿宋" pitchFamily="49" charset="-122"/>
                <a:cs typeface="Times New Roman" pitchFamily="18" charset="0"/>
              </a:rPr>
              <a:t>K</a:t>
            </a:r>
            <a:r>
              <a:rPr lang="en-US" altLang="zh-CN" b="1" baseline="-25000" dirty="0" err="1">
                <a:latin typeface="Times New Roman" panose="02020603050405020304" pitchFamily="18" charset="0"/>
                <a:ea typeface="仿宋" pitchFamily="49" charset="-122"/>
                <a:cs typeface="Times New Roman" pitchFamily="18" charset="0"/>
              </a:rPr>
              <a:t>sp</a:t>
            </a:r>
            <a:r>
              <a:rPr lang="en-US" altLang="zh-CN" b="1" dirty="0">
                <a:latin typeface="Times New Roman" panose="02020603050405020304" pitchFamily="18" charset="0"/>
                <a:ea typeface="仿宋" pitchFamily="49" charset="-122"/>
                <a:cs typeface="Times New Roman" pitchFamily="18" charset="0"/>
              </a:rPr>
              <a:t>(</a:t>
            </a:r>
            <a:r>
              <a:rPr lang="en-US" altLang="zh-CN" b="1" dirty="0" err="1">
                <a:latin typeface="Times New Roman" panose="02020603050405020304" pitchFamily="18" charset="0"/>
                <a:ea typeface="仿宋" pitchFamily="49" charset="-122"/>
                <a:cs typeface="Times New Roman" pitchFamily="18" charset="0"/>
              </a:rPr>
              <a:t>A</a:t>
            </a:r>
            <a:r>
              <a:rPr lang="en-US" altLang="zh-CN" b="1" baseline="-25000" dirty="0" err="1">
                <a:latin typeface="Times New Roman" panose="02020603050405020304" pitchFamily="18" charset="0"/>
                <a:ea typeface="仿宋" pitchFamily="49" charset="-122"/>
                <a:cs typeface="Times New Roman" pitchFamily="18" charset="0"/>
              </a:rPr>
              <a:t>m</a:t>
            </a:r>
            <a:r>
              <a:rPr lang="en-US" altLang="zh-CN" b="1" dirty="0" err="1">
                <a:latin typeface="Times New Roman" panose="02020603050405020304" pitchFamily="18" charset="0"/>
                <a:ea typeface="仿宋" pitchFamily="49" charset="-122"/>
                <a:cs typeface="Times New Roman" pitchFamily="18" charset="0"/>
              </a:rPr>
              <a:t>B</a:t>
            </a:r>
            <a:r>
              <a:rPr lang="en-US" altLang="zh-CN" b="1" baseline="-25000" dirty="0" err="1">
                <a:latin typeface="Times New Roman" panose="02020603050405020304" pitchFamily="18" charset="0"/>
                <a:ea typeface="仿宋" pitchFamily="49" charset="-122"/>
                <a:cs typeface="Times New Roman" pitchFamily="18" charset="0"/>
              </a:rPr>
              <a:t>n</a:t>
            </a:r>
            <a:r>
              <a:rPr lang="en-US" altLang="zh-CN" b="1" dirty="0">
                <a:latin typeface="Times New Roman" panose="02020603050405020304" pitchFamily="18" charset="0"/>
                <a:ea typeface="仿宋" pitchFamily="49" charset="-122"/>
                <a:cs typeface="Times New Roman" pitchFamily="18" charset="0"/>
              </a:rPr>
              <a:t>) ＝ [A</a:t>
            </a:r>
            <a:r>
              <a:rPr lang="en-US" altLang="zh-CN" b="1" baseline="30000" dirty="0">
                <a:latin typeface="Times New Roman" panose="02020603050405020304" pitchFamily="18" charset="0"/>
                <a:ea typeface="仿宋" pitchFamily="49" charset="-122"/>
                <a:cs typeface="Times New Roman" pitchFamily="18" charset="0"/>
              </a:rPr>
              <a:t>n+</a:t>
            </a:r>
            <a:r>
              <a:rPr lang="en-US" altLang="zh-CN" b="1" dirty="0">
                <a:latin typeface="Times New Roman" panose="02020603050405020304" pitchFamily="18" charset="0"/>
                <a:ea typeface="仿宋" pitchFamily="49" charset="-122"/>
                <a:cs typeface="Times New Roman" pitchFamily="18" charset="0"/>
              </a:rPr>
              <a:t>]</a:t>
            </a:r>
            <a:r>
              <a:rPr lang="en-US" altLang="zh-CN" b="1" baseline="30000" dirty="0">
                <a:latin typeface="Times New Roman" panose="02020603050405020304" pitchFamily="18" charset="0"/>
                <a:ea typeface="仿宋" pitchFamily="49" charset="-122"/>
                <a:cs typeface="Times New Roman" pitchFamily="18" charset="0"/>
              </a:rPr>
              <a:t>m</a:t>
            </a:r>
            <a:r>
              <a:rPr lang="en-US" altLang="zh-CN" b="1" dirty="0">
                <a:latin typeface="Times New Roman" panose="02020603050405020304" pitchFamily="18" charset="0"/>
                <a:ea typeface="仿宋" pitchFamily="49" charset="-122"/>
                <a:cs typeface="Times New Roman" pitchFamily="18" charset="0"/>
              </a:rPr>
              <a:t>[</a:t>
            </a:r>
            <a:r>
              <a:rPr lang="en-US" altLang="zh-CN" b="1" dirty="0" err="1">
                <a:latin typeface="Times New Roman" panose="02020603050405020304" pitchFamily="18" charset="0"/>
                <a:ea typeface="仿宋" pitchFamily="49" charset="-122"/>
                <a:cs typeface="Times New Roman" pitchFamily="18" charset="0"/>
              </a:rPr>
              <a:t>B</a:t>
            </a:r>
            <a:r>
              <a:rPr lang="en-US" altLang="zh-CN" b="1" baseline="30000" dirty="0" err="1">
                <a:latin typeface="Times New Roman" panose="02020603050405020304" pitchFamily="18" charset="0"/>
                <a:ea typeface="仿宋" pitchFamily="49" charset="-122"/>
                <a:cs typeface="Times New Roman" pitchFamily="18" charset="0"/>
              </a:rPr>
              <a:t>m</a:t>
            </a:r>
            <a:r>
              <a:rPr lang="en-US" altLang="zh-CN" b="1" baseline="30000" dirty="0">
                <a:latin typeface="Times New Roman" panose="02020603050405020304" pitchFamily="18" charset="0"/>
                <a:ea typeface="仿宋" pitchFamily="49" charset="-122"/>
                <a:cs typeface="Times New Roman" pitchFamily="18" charset="0"/>
              </a:rPr>
              <a:t>-</a:t>
            </a:r>
            <a:r>
              <a:rPr lang="en-US" altLang="zh-CN" b="1" dirty="0">
                <a:latin typeface="Times New Roman" panose="02020603050405020304" pitchFamily="18" charset="0"/>
                <a:ea typeface="仿宋" pitchFamily="49" charset="-122"/>
                <a:cs typeface="Times New Roman" pitchFamily="18" charset="0"/>
              </a:rPr>
              <a:t>]</a:t>
            </a:r>
            <a:r>
              <a:rPr lang="en-US" altLang="zh-CN" b="1" baseline="30000" dirty="0">
                <a:latin typeface="Times New Roman" panose="02020603050405020304" pitchFamily="18" charset="0"/>
                <a:ea typeface="仿宋" pitchFamily="49" charset="-122"/>
                <a:cs typeface="Times New Roman" pitchFamily="18" charset="0"/>
              </a:rPr>
              <a:t>n</a:t>
            </a:r>
            <a:endParaRPr lang="en-US" altLang="zh-CN" b="1" dirty="0">
              <a:latin typeface="Times New Roman" panose="02020603050405020304" pitchFamily="18" charset="0"/>
              <a:ea typeface="仿宋" pitchFamily="49" charset="-122"/>
              <a:cs typeface="Times New Roman" pitchFamily="18" charset="0"/>
            </a:endParaRPr>
          </a:p>
          <a:p>
            <a:pPr algn="just">
              <a:spcBef>
                <a:spcPct val="50000"/>
              </a:spcBef>
              <a:defRPr/>
            </a:pPr>
            <a:endParaRPr kumimoji="0" lang="zh-CN" altLang="en-US" b="1" dirty="0">
              <a:latin typeface="Times New Roman" panose="02020603050405020304" pitchFamily="18" charset="0"/>
              <a:ea typeface="楷体_GB2312" pitchFamily="49" charset="-122"/>
              <a:cs typeface="Times New Roman" panose="02020603050405020304" pitchFamily="18" charset="0"/>
            </a:endParaRPr>
          </a:p>
        </p:txBody>
      </p:sp>
      <p:grpSp>
        <p:nvGrpSpPr>
          <p:cNvPr id="5" name="组合 4">
            <a:extLst>
              <a:ext uri="{FF2B5EF4-FFF2-40B4-BE49-F238E27FC236}">
                <a16:creationId xmlns:a16="http://schemas.microsoft.com/office/drawing/2014/main" id="{2DB64954-5321-4A8B-A313-7606D900EE02}"/>
              </a:ext>
            </a:extLst>
          </p:cNvPr>
          <p:cNvGrpSpPr/>
          <p:nvPr/>
        </p:nvGrpSpPr>
        <p:grpSpPr>
          <a:xfrm>
            <a:off x="7308304" y="2276872"/>
            <a:ext cx="1480145" cy="1480145"/>
            <a:chOff x="6660232" y="5044480"/>
            <a:chExt cx="1480145" cy="1480145"/>
          </a:xfrm>
        </p:grpSpPr>
        <p:sp>
          <p:nvSpPr>
            <p:cNvPr id="6" name="爆炸形: 8 pt  5">
              <a:extLst>
                <a:ext uri="{FF2B5EF4-FFF2-40B4-BE49-F238E27FC236}">
                  <a16:creationId xmlns:a16="http://schemas.microsoft.com/office/drawing/2014/main" id="{D44F53C5-ABAF-4DAA-A38D-5A6472B54D04}"/>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7" name="矩形 6">
              <a:extLst>
                <a:ext uri="{FF2B5EF4-FFF2-40B4-BE49-F238E27FC236}">
                  <a16:creationId xmlns:a16="http://schemas.microsoft.com/office/drawing/2014/main" id="{3DB8F722-F0BC-4DE0-A79E-CA15FB803DC6}"/>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4.1.2.2  </a:t>
            </a:r>
            <a:r>
              <a:rPr lang="zh-CN" altLang="en-US" dirty="0">
                <a:latin typeface="黑体" pitchFamily="2" charset="-122"/>
                <a:cs typeface="Times New Roman" pitchFamily="18" charset="0"/>
              </a:rPr>
              <a:t>溶液组成的表示法</a:t>
            </a:r>
            <a:endParaRPr lang="zh-CN" altLang="en-US" dirty="0">
              <a:solidFill>
                <a:schemeClr val="tx1"/>
              </a:solidFill>
              <a:latin typeface="黑体" pitchFamily="2" charset="-122"/>
              <a:cs typeface="Times New Roman" pitchFamily="18" charset="0"/>
            </a:endParaRPr>
          </a:p>
        </p:txBody>
      </p:sp>
      <p:sp>
        <p:nvSpPr>
          <p:cNvPr id="287753" name="Text Box 9"/>
          <p:cNvSpPr txBox="1">
            <a:spLocks noChangeArrowheads="1"/>
          </p:cNvSpPr>
          <p:nvPr/>
        </p:nvSpPr>
        <p:spPr bwMode="auto">
          <a:xfrm>
            <a:off x="251520" y="1268760"/>
            <a:ext cx="5122526" cy="553998"/>
          </a:xfrm>
          <a:prstGeom prst="rect">
            <a:avLst/>
          </a:prstGeom>
          <a:noFill/>
          <a:ln w="12700" cap="sq">
            <a:noFill/>
            <a:miter lim="800000"/>
            <a:headEnd/>
            <a:tailEnd/>
          </a:ln>
        </p:spPr>
        <p:txBody>
          <a:bodyPr wrap="square" tIns="0" bIns="0">
            <a:spAutoFit/>
          </a:bodyPr>
          <a:lstStyle/>
          <a:p>
            <a:pPr>
              <a:defRPr/>
            </a:pP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3. 物质的量浓度</a:t>
            </a:r>
            <a:r>
              <a:rPr lang="en-US" altLang="zh-CN" sz="3600" b="1" i="1" dirty="0" err="1">
                <a:solidFill>
                  <a:srgbClr val="FF0000"/>
                </a:solidFill>
                <a:latin typeface="Times New Roman" panose="02020603050405020304" pitchFamily="18" charset="0"/>
                <a:ea typeface="仿宋" pitchFamily="49" charset="-122"/>
                <a:cs typeface="Times New Roman" panose="02020603050405020304" pitchFamily="18" charset="0"/>
              </a:rPr>
              <a:t>c</a:t>
            </a:r>
            <a:r>
              <a:rPr lang="en-US" altLang="zh-CN" sz="3600" b="1" baseline="-25000" dirty="0" err="1">
                <a:solidFill>
                  <a:srgbClr val="FF0000"/>
                </a:solidFill>
                <a:latin typeface="Times New Roman" panose="02020603050405020304" pitchFamily="18" charset="0"/>
                <a:ea typeface="仿宋" pitchFamily="49" charset="-122"/>
                <a:cs typeface="Times New Roman" panose="02020603050405020304" pitchFamily="18" charset="0"/>
              </a:rPr>
              <a:t>B</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 (molarity)</a:t>
            </a:r>
            <a:endPar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endParaRPr>
          </a:p>
        </p:txBody>
      </p:sp>
      <p:graphicFrame>
        <p:nvGraphicFramePr>
          <p:cNvPr id="287754" name="Object 5"/>
          <p:cNvGraphicFramePr>
            <a:graphicFrameLocks noChangeAspect="1"/>
          </p:cNvGraphicFramePr>
          <p:nvPr>
            <p:extLst>
              <p:ext uri="{D42A27DB-BD31-4B8C-83A1-F6EECF244321}">
                <p14:modId xmlns:p14="http://schemas.microsoft.com/office/powerpoint/2010/main" val="3936547536"/>
              </p:ext>
            </p:extLst>
          </p:nvPr>
        </p:nvGraphicFramePr>
        <p:xfrm>
          <a:off x="3522712" y="2276475"/>
          <a:ext cx="2057400" cy="1228725"/>
        </p:xfrm>
        <a:graphic>
          <a:graphicData uri="http://schemas.openxmlformats.org/presentationml/2006/ole">
            <mc:AlternateContent xmlns:mc="http://schemas.openxmlformats.org/markup-compatibility/2006">
              <mc:Choice xmlns:v="urn:schemas-microsoft-com:vml" Requires="v">
                <p:oleObj spid="_x0000_s17760" name="Equation" r:id="rId3" imgW="787400" imgH="469900" progId="Equation.DSMT4">
                  <p:embed/>
                </p:oleObj>
              </mc:Choice>
              <mc:Fallback>
                <p:oleObj name="Equation" r:id="rId3" imgW="787400" imgH="4699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712" y="2276475"/>
                        <a:ext cx="20574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8">
            <a:extLst>
              <a:ext uri="{FF2B5EF4-FFF2-40B4-BE49-F238E27FC236}">
                <a16:creationId xmlns:a16="http://schemas.microsoft.com/office/drawing/2014/main" id="{4CE1137B-DB45-4E2F-A6D8-5EAB3A6C7D73}"/>
              </a:ext>
            </a:extLst>
          </p:cNvPr>
          <p:cNvSpPr txBox="1">
            <a:spLocks noChangeArrowheads="1"/>
          </p:cNvSpPr>
          <p:nvPr/>
        </p:nvSpPr>
        <p:spPr bwMode="auto">
          <a:xfrm>
            <a:off x="251520" y="3861048"/>
            <a:ext cx="8640960" cy="1560940"/>
          </a:xfrm>
          <a:prstGeom prst="rect">
            <a:avLst/>
          </a:prstGeom>
          <a:noFill/>
          <a:ln w="12700" cap="sq">
            <a:noFill/>
            <a:miter lim="800000"/>
            <a:headEnd/>
            <a:tailEnd/>
          </a:ln>
        </p:spPr>
        <p:txBody>
          <a:bodyPr wrap="square" tIns="0" bIns="0">
            <a:spAutoFit/>
          </a:bodyPr>
          <a:lstStyle/>
          <a:p>
            <a:pPr algn="just">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的物质的量与</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溶液体积</a:t>
            </a:r>
            <a:r>
              <a:rPr lang="en-US" altLang="zh-CN" b="1" i="1" dirty="0">
                <a:solidFill>
                  <a:srgbClr val="0000FF"/>
                </a:solidFill>
                <a:latin typeface="Times New Roman" panose="02020603050405020304" pitchFamily="18" charset="0"/>
                <a:ea typeface="仿宋" pitchFamily="49" charset="-122"/>
                <a:cs typeface="Times New Roman" panose="02020603050405020304" pitchFamily="18" charset="0"/>
              </a:rPr>
              <a:t>V</a:t>
            </a:r>
            <a:r>
              <a:rPr lang="zh-CN" altLang="en-US" b="1" dirty="0">
                <a:latin typeface="Times New Roman" panose="02020603050405020304" pitchFamily="18" charset="0"/>
                <a:ea typeface="仿宋" pitchFamily="49" charset="-122"/>
                <a:cs typeface="Times New Roman" panose="02020603050405020304" pitchFamily="18" charset="0"/>
              </a:rPr>
              <a:t>之比称为溶质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的物质的量浓度，或者称为溶质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的浓度，单位是</a:t>
            </a:r>
            <a:r>
              <a:rPr lang="en-US" altLang="zh-CN" b="1" dirty="0">
                <a:latin typeface="Times New Roman" panose="02020603050405020304" pitchFamily="18" charset="0"/>
                <a:ea typeface="仿宋" pitchFamily="49" charset="-122"/>
                <a:cs typeface="Times New Roman" panose="02020603050405020304" pitchFamily="18" charset="0"/>
              </a:rPr>
              <a:t>mol·m</a:t>
            </a:r>
            <a:r>
              <a:rPr lang="en-US" altLang="zh-CN" b="1" baseline="30000" dirty="0">
                <a:latin typeface="Times New Roman" panose="02020603050405020304" pitchFamily="18" charset="0"/>
                <a:ea typeface="仿宋" pitchFamily="49" charset="-122"/>
                <a:cs typeface="Times New Roman" panose="02020603050405020304" pitchFamily="18" charset="0"/>
              </a:rPr>
              <a:t>-3</a:t>
            </a:r>
            <a:r>
              <a:rPr lang="zh-CN" altLang="en-US" b="1" dirty="0">
                <a:latin typeface="Times New Roman" panose="02020603050405020304" pitchFamily="18" charset="0"/>
                <a:ea typeface="仿宋" pitchFamily="49" charset="-122"/>
                <a:cs typeface="Times New Roman" panose="02020603050405020304" pitchFamily="18" charset="0"/>
              </a:rPr>
              <a:t>，但是常用的单位是</a:t>
            </a:r>
            <a:r>
              <a:rPr lang="en-US" altLang="zh-CN" b="1" dirty="0">
                <a:latin typeface="Times New Roman" panose="02020603050405020304" pitchFamily="18" charset="0"/>
                <a:ea typeface="仿宋" pitchFamily="49" charset="-122"/>
                <a:cs typeface="Times New Roman" panose="02020603050405020304" pitchFamily="18" charset="0"/>
              </a:rPr>
              <a:t>mol·dm</a:t>
            </a:r>
            <a:r>
              <a:rPr lang="en-US" altLang="zh-CN" b="1" baseline="30000" dirty="0">
                <a:latin typeface="Times New Roman" panose="02020603050405020304" pitchFamily="18" charset="0"/>
                <a:ea typeface="仿宋" pitchFamily="49" charset="-122"/>
                <a:cs typeface="Times New Roman" panose="02020603050405020304" pitchFamily="18" charset="0"/>
              </a:rPr>
              <a:t>-3</a:t>
            </a:r>
            <a:r>
              <a:rPr lang="en-US" altLang="zh-CN" b="1" dirty="0">
                <a:latin typeface="Times New Roman" panose="02020603050405020304" pitchFamily="18" charset="0"/>
                <a:ea typeface="仿宋" pitchFamily="49" charset="-122"/>
                <a:cs typeface="Times New Roman" panose="02020603050405020304" pitchFamily="18" charset="0"/>
              </a:rPr>
              <a:t> (or mol·L</a:t>
            </a:r>
            <a:r>
              <a:rPr lang="en-US" altLang="zh-CN" b="1" baseline="30000" dirty="0">
                <a:latin typeface="Times New Roman" panose="02020603050405020304" pitchFamily="18" charset="0"/>
                <a:ea typeface="仿宋" pitchFamily="49" charset="-122"/>
                <a:cs typeface="Times New Roman" panose="02020603050405020304" pitchFamily="18" charset="0"/>
              </a:rPr>
              <a:t>-1</a:t>
            </a:r>
            <a:r>
              <a:rPr lang="en-US" altLang="zh-CN" b="1" dirty="0">
                <a:latin typeface="Times New Roman" panose="02020603050405020304" pitchFamily="18" charset="0"/>
                <a:ea typeface="仿宋" pitchFamily="49" charset="-122"/>
                <a:cs typeface="Times New Roman" panose="02020603050405020304" pitchFamily="18" charset="0"/>
              </a:rPr>
              <a:t>)</a:t>
            </a:r>
            <a:r>
              <a:rPr lang="zh-CN" altLang="en-US" b="1" dirty="0">
                <a:latin typeface="Times New Roman" panose="02020603050405020304" pitchFamily="18" charset="0"/>
                <a:ea typeface="仿宋" pitchFamily="49" charset="-122"/>
                <a:cs typeface="Times New Roman" panose="02020603050405020304" pitchFamily="18" charset="0"/>
              </a:rPr>
              <a:t>。</a:t>
            </a:r>
          </a:p>
        </p:txBody>
      </p:sp>
    </p:spTree>
  </p:cSld>
  <p:clrMapOvr>
    <a:masterClrMapping/>
  </p:clrMapOvr>
  <p:transition advClick="0"/>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4.6.1  </a:t>
            </a:r>
            <a:r>
              <a:rPr lang="zh-CN" altLang="en-US" sz="3200" dirty="0"/>
              <a:t>溶度积规则</a:t>
            </a:r>
          </a:p>
        </p:txBody>
      </p:sp>
      <p:sp>
        <p:nvSpPr>
          <p:cNvPr id="121860" name="Rectangle 3"/>
          <p:cNvSpPr>
            <a:spLocks noGrp="1" noChangeArrowheads="1"/>
          </p:cNvSpPr>
          <p:nvPr>
            <p:ph idx="1"/>
          </p:nvPr>
        </p:nvSpPr>
        <p:spPr>
          <a:xfrm>
            <a:off x="250825" y="980728"/>
            <a:ext cx="8641656" cy="5328096"/>
          </a:xfrm>
        </p:spPr>
        <p:txBody>
          <a:bodyPr/>
          <a:lstStyle/>
          <a:p>
            <a:pPr marL="0" indent="0" algn="just" eaLnBrk="1" hangingPunct="1">
              <a:lnSpc>
                <a:spcPct val="125000"/>
              </a:lnSpc>
              <a:spcBef>
                <a:spcPts val="600"/>
              </a:spcBef>
              <a:spcAft>
                <a:spcPts val="0"/>
              </a:spcAft>
              <a:buFont typeface="Wingdings" pitchFamily="2" charset="2"/>
              <a:buNone/>
              <a:defRPr/>
            </a:pPr>
            <a:r>
              <a:rPr lang="zh-CN" altLang="en-US" sz="2500" dirty="0">
                <a:effectLst/>
                <a:latin typeface="Times New Roman" panose="02020603050405020304" pitchFamily="18" charset="0"/>
                <a:cs typeface="Times New Roman" panose="02020603050405020304" pitchFamily="18" charset="0"/>
              </a:rPr>
              <a:t>按照平衡常数表达式的写法，</a:t>
            </a:r>
            <a:r>
              <a:rPr lang="en-US" altLang="zh-CN" sz="2500" i="1" dirty="0" err="1">
                <a:effectLst/>
                <a:latin typeface="Times New Roman" panose="02020603050405020304" pitchFamily="18" charset="0"/>
                <a:cs typeface="Times New Roman" panose="02020603050405020304" pitchFamily="18" charset="0"/>
              </a:rPr>
              <a:t>K</a:t>
            </a:r>
            <a:r>
              <a:rPr lang="en-US" altLang="zh-CN" sz="2500" baseline="-25000" dirty="0" err="1">
                <a:effectLst/>
                <a:latin typeface="Times New Roman" panose="02020603050405020304" pitchFamily="18" charset="0"/>
                <a:cs typeface="Times New Roman" panose="02020603050405020304" pitchFamily="18" charset="0"/>
              </a:rPr>
              <a:t>sp</a:t>
            </a:r>
            <a:r>
              <a:rPr lang="zh-CN" altLang="en-US" sz="2500" dirty="0">
                <a:effectLst/>
                <a:latin typeface="Times New Roman" panose="02020603050405020304" pitchFamily="18" charset="0"/>
                <a:cs typeface="Times New Roman" panose="02020603050405020304" pitchFamily="18" charset="0"/>
              </a:rPr>
              <a:t>分别有</a:t>
            </a:r>
            <a:endParaRPr lang="en-US" altLang="zh-CN" sz="2500" dirty="0">
              <a:effectLst/>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600"/>
              </a:spcBef>
              <a:spcAft>
                <a:spcPts val="0"/>
              </a:spcAft>
              <a:buFont typeface="Wingdings" pitchFamily="2" charset="2"/>
              <a:buNone/>
              <a:defRPr/>
            </a:pPr>
            <a:r>
              <a:rPr lang="en-US" altLang="zh-CN" dirty="0">
                <a:solidFill>
                  <a:srgbClr val="0000FF"/>
                </a:solidFill>
                <a:effectLst/>
                <a:latin typeface="Times New Roman" panose="02020603050405020304" pitchFamily="18" charset="0"/>
                <a:cs typeface="Times New Roman" panose="02020603050405020304" pitchFamily="18" charset="0"/>
              </a:rPr>
              <a:t>             AB</a:t>
            </a:r>
            <a:r>
              <a:rPr lang="zh-CN" altLang="en-US" dirty="0">
                <a:solidFill>
                  <a:srgbClr val="0000FF"/>
                </a:solidFill>
                <a:effectLst/>
                <a:latin typeface="Times New Roman" panose="02020603050405020304" pitchFamily="18" charset="0"/>
                <a:cs typeface="Times New Roman" panose="02020603050405020304" pitchFamily="18" charset="0"/>
              </a:rPr>
              <a:t>型  </a:t>
            </a:r>
            <a:r>
              <a:rPr lang="en-US" altLang="zh-CN" i="1" dirty="0" err="1">
                <a:effectLst/>
                <a:latin typeface="Times New Roman" panose="02020603050405020304" pitchFamily="18" charset="0"/>
                <a:cs typeface="Times New Roman" panose="02020603050405020304" pitchFamily="18" charset="0"/>
              </a:rPr>
              <a:t>K</a:t>
            </a:r>
            <a:r>
              <a:rPr lang="en-US" altLang="zh-CN" baseline="-25000" dirty="0" err="1">
                <a:effectLst/>
                <a:latin typeface="Times New Roman" panose="02020603050405020304" pitchFamily="18" charset="0"/>
                <a:cs typeface="Times New Roman" panose="02020603050405020304" pitchFamily="18" charset="0"/>
              </a:rPr>
              <a:t>sp</a:t>
            </a:r>
            <a:r>
              <a:rPr lang="en-US" altLang="zh-CN" dirty="0">
                <a:effectLst/>
                <a:latin typeface="Times New Roman" panose="02020603050405020304" pitchFamily="18" charset="0"/>
                <a:cs typeface="Times New Roman" panose="02020603050405020304" pitchFamily="18" charset="0"/>
              </a:rPr>
              <a:t> (BaSO</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Ba</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][SO</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a:t>
            </a:r>
          </a:p>
          <a:p>
            <a:pPr marL="0" indent="0" algn="just" eaLnBrk="1" hangingPunct="1">
              <a:lnSpc>
                <a:spcPct val="125000"/>
              </a:lnSpc>
              <a:spcBef>
                <a:spcPts val="600"/>
              </a:spcBef>
              <a:spcAft>
                <a:spcPts val="0"/>
              </a:spcAft>
              <a:buFont typeface="Wingdings" pitchFamily="2" charset="2"/>
              <a:buNone/>
              <a:defRPr/>
            </a:pPr>
            <a:r>
              <a:rPr lang="en-US" altLang="zh-CN" dirty="0">
                <a:solidFill>
                  <a:srgbClr val="0000FF"/>
                </a:solidFill>
                <a:effectLst/>
                <a:latin typeface="Times New Roman" panose="02020603050405020304" pitchFamily="18" charset="0"/>
                <a:cs typeface="Times New Roman" panose="02020603050405020304" pitchFamily="18" charset="0"/>
              </a:rPr>
              <a:t>             AB</a:t>
            </a:r>
            <a:r>
              <a:rPr lang="en-US" altLang="zh-CN" baseline="-25000" dirty="0">
                <a:solidFill>
                  <a:srgbClr val="0000FF"/>
                </a:solidFill>
                <a:effectLst/>
                <a:latin typeface="Times New Roman" panose="02020603050405020304" pitchFamily="18" charset="0"/>
                <a:cs typeface="Times New Roman" panose="02020603050405020304" pitchFamily="18" charset="0"/>
              </a:rPr>
              <a:t>2</a:t>
            </a:r>
            <a:r>
              <a:rPr lang="zh-CN" altLang="en-US" dirty="0">
                <a:solidFill>
                  <a:srgbClr val="0000FF"/>
                </a:solidFill>
                <a:effectLst/>
                <a:latin typeface="Times New Roman" panose="02020603050405020304" pitchFamily="18" charset="0"/>
                <a:cs typeface="Times New Roman" panose="02020603050405020304" pitchFamily="18" charset="0"/>
              </a:rPr>
              <a:t>型</a:t>
            </a:r>
            <a:r>
              <a:rPr lang="zh-CN" altLang="en-US" dirty="0">
                <a:effectLst/>
                <a:latin typeface="Times New Roman" panose="02020603050405020304" pitchFamily="18" charset="0"/>
                <a:cs typeface="Times New Roman" panose="02020603050405020304" pitchFamily="18" charset="0"/>
              </a:rPr>
              <a:t> </a:t>
            </a:r>
            <a:r>
              <a:rPr lang="en-US" altLang="zh-CN" i="1" dirty="0" err="1">
                <a:effectLst/>
                <a:latin typeface="Times New Roman" panose="02020603050405020304" pitchFamily="18" charset="0"/>
                <a:cs typeface="Times New Roman" panose="02020603050405020304" pitchFamily="18" charset="0"/>
              </a:rPr>
              <a:t>K</a:t>
            </a:r>
            <a:r>
              <a:rPr lang="en-US" altLang="zh-CN" baseline="-25000" dirty="0" err="1">
                <a:effectLst/>
                <a:latin typeface="Times New Roman" panose="02020603050405020304" pitchFamily="18" charset="0"/>
                <a:cs typeface="Times New Roman" panose="02020603050405020304" pitchFamily="18" charset="0"/>
              </a:rPr>
              <a:t>sp</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(PbCl</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Pb</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][Cl</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en-US" altLang="zh-CN" baseline="30000" dirty="0">
                <a:effectLst/>
                <a:latin typeface="Times New Roman" panose="02020603050405020304" pitchFamily="18" charset="0"/>
                <a:cs typeface="Times New Roman" panose="02020603050405020304" pitchFamily="18" charset="0"/>
              </a:rPr>
              <a:t>2</a:t>
            </a:r>
          </a:p>
          <a:p>
            <a:pPr marL="0" indent="0" algn="just" eaLnBrk="1" hangingPunct="1">
              <a:lnSpc>
                <a:spcPct val="125000"/>
              </a:lnSpc>
              <a:spcBef>
                <a:spcPts val="600"/>
              </a:spcBef>
              <a:spcAft>
                <a:spcPts val="0"/>
              </a:spcAft>
              <a:buFont typeface="Wingdings" pitchFamily="2" charset="2"/>
              <a:buNone/>
              <a:defRPr/>
            </a:pPr>
            <a:r>
              <a:rPr lang="zh-CN" altLang="en-US" sz="2500" dirty="0">
                <a:effectLst/>
                <a:latin typeface="Times New Roman" panose="02020603050405020304" pitchFamily="18" charset="0"/>
                <a:cs typeface="Times New Roman" panose="02020603050405020304" pitchFamily="18" charset="0"/>
              </a:rPr>
              <a:t>用溶度积</a:t>
            </a:r>
            <a:r>
              <a:rPr lang="en-US" altLang="zh-CN" sz="2500" i="1" dirty="0" err="1">
                <a:effectLst/>
                <a:latin typeface="Times New Roman" panose="02020603050405020304" pitchFamily="18" charset="0"/>
                <a:cs typeface="Times New Roman" panose="02020603050405020304" pitchFamily="18" charset="0"/>
              </a:rPr>
              <a:t>K</a:t>
            </a:r>
            <a:r>
              <a:rPr lang="en-US" altLang="zh-CN" sz="2500" baseline="-25000" dirty="0" err="1">
                <a:effectLst/>
                <a:latin typeface="Times New Roman" panose="02020603050405020304" pitchFamily="18" charset="0"/>
                <a:cs typeface="Times New Roman" panose="02020603050405020304" pitchFamily="18" charset="0"/>
              </a:rPr>
              <a:t>sp</a:t>
            </a:r>
            <a:r>
              <a:rPr lang="zh-CN" altLang="en-US" sz="2500" dirty="0">
                <a:effectLst/>
                <a:latin typeface="Times New Roman" panose="02020603050405020304" pitchFamily="18" charset="0"/>
                <a:cs typeface="Times New Roman" panose="02020603050405020304" pitchFamily="18" charset="0"/>
              </a:rPr>
              <a:t>表示时，需在括号内注明物质的化学式。例如</a:t>
            </a:r>
            <a:r>
              <a:rPr lang="en-US" altLang="zh-CN" sz="2500" i="1" dirty="0" err="1">
                <a:effectLst/>
                <a:latin typeface="Times New Roman" panose="02020603050405020304" pitchFamily="18" charset="0"/>
                <a:cs typeface="Times New Roman" panose="02020603050405020304" pitchFamily="18" charset="0"/>
              </a:rPr>
              <a:t>K</a:t>
            </a:r>
            <a:r>
              <a:rPr lang="en-US" altLang="zh-CN" sz="2500" baseline="-25000" dirty="0" err="1">
                <a:effectLst/>
                <a:latin typeface="Times New Roman" panose="02020603050405020304" pitchFamily="18" charset="0"/>
                <a:cs typeface="Times New Roman" panose="02020603050405020304" pitchFamily="18" charset="0"/>
              </a:rPr>
              <a:t>sp</a:t>
            </a:r>
            <a:r>
              <a:rPr lang="en-US" altLang="zh-CN" sz="2500" dirty="0">
                <a:effectLst/>
                <a:latin typeface="Times New Roman" panose="02020603050405020304" pitchFamily="18" charset="0"/>
                <a:cs typeface="Times New Roman" panose="02020603050405020304" pitchFamily="18" charset="0"/>
              </a:rPr>
              <a:t>(BaSO</a:t>
            </a:r>
            <a:r>
              <a:rPr lang="en-US" altLang="zh-CN" sz="2500" baseline="-25000" dirty="0">
                <a:effectLst/>
                <a:latin typeface="Times New Roman" panose="02020603050405020304" pitchFamily="18" charset="0"/>
                <a:cs typeface="Times New Roman" panose="02020603050405020304" pitchFamily="18" charset="0"/>
              </a:rPr>
              <a:t>4</a:t>
            </a:r>
            <a:r>
              <a:rPr lang="en-US" altLang="zh-CN" sz="2500" dirty="0">
                <a:effectLst/>
                <a:latin typeface="Times New Roman" panose="02020603050405020304" pitchFamily="18" charset="0"/>
                <a:cs typeface="Times New Roman" panose="02020603050405020304" pitchFamily="18" charset="0"/>
              </a:rPr>
              <a:t>)</a:t>
            </a:r>
            <a:r>
              <a:rPr lang="zh-CN" altLang="en-US" sz="2500" dirty="0">
                <a:effectLst/>
                <a:latin typeface="Times New Roman" panose="02020603050405020304" pitchFamily="18" charset="0"/>
                <a:cs typeface="Times New Roman" panose="02020603050405020304" pitchFamily="18" charset="0"/>
              </a:rPr>
              <a:t>和</a:t>
            </a:r>
            <a:r>
              <a:rPr lang="en-US" altLang="zh-CN" sz="2500" i="1" dirty="0" err="1">
                <a:effectLst/>
                <a:latin typeface="Times New Roman" panose="02020603050405020304" pitchFamily="18" charset="0"/>
                <a:cs typeface="Times New Roman" panose="02020603050405020304" pitchFamily="18" charset="0"/>
              </a:rPr>
              <a:t>K</a:t>
            </a:r>
            <a:r>
              <a:rPr lang="en-US" altLang="zh-CN" sz="2500" baseline="-25000" dirty="0" err="1">
                <a:effectLst/>
                <a:latin typeface="Times New Roman" panose="02020603050405020304" pitchFamily="18" charset="0"/>
                <a:cs typeface="Times New Roman" panose="02020603050405020304" pitchFamily="18" charset="0"/>
              </a:rPr>
              <a:t>sp</a:t>
            </a:r>
            <a:r>
              <a:rPr lang="en-US" altLang="zh-CN" sz="2500" dirty="0">
                <a:effectLst/>
                <a:latin typeface="Times New Roman" panose="02020603050405020304" pitchFamily="18" charset="0"/>
                <a:cs typeface="Times New Roman" panose="02020603050405020304" pitchFamily="18" charset="0"/>
              </a:rPr>
              <a:t>(PbCl</a:t>
            </a:r>
            <a:r>
              <a:rPr lang="en-US" altLang="zh-CN" sz="2500" baseline="-25000" dirty="0">
                <a:effectLst/>
                <a:latin typeface="Times New Roman" panose="02020603050405020304" pitchFamily="18" charset="0"/>
                <a:cs typeface="Times New Roman" panose="02020603050405020304" pitchFamily="18" charset="0"/>
              </a:rPr>
              <a:t>2</a:t>
            </a:r>
            <a:r>
              <a:rPr lang="en-US" altLang="zh-CN" sz="2500" dirty="0">
                <a:effectLst/>
                <a:latin typeface="Times New Roman" panose="02020603050405020304" pitchFamily="18" charset="0"/>
                <a:cs typeface="Times New Roman" panose="02020603050405020304" pitchFamily="18" charset="0"/>
              </a:rPr>
              <a:t>)。</a:t>
            </a:r>
          </a:p>
          <a:p>
            <a:pPr marL="0" indent="0" algn="just" eaLnBrk="1" hangingPunct="1">
              <a:lnSpc>
                <a:spcPct val="125000"/>
              </a:lnSpc>
              <a:spcBef>
                <a:spcPts val="600"/>
              </a:spcBef>
              <a:spcAft>
                <a:spcPts val="0"/>
              </a:spcAft>
              <a:buFont typeface="Wingdings" pitchFamily="2" charset="2"/>
              <a:buNone/>
              <a:defRPr/>
            </a:pPr>
            <a:r>
              <a:rPr lang="zh-CN" altLang="en-US" sz="2500" dirty="0">
                <a:effectLst/>
                <a:latin typeface="Times New Roman" pitchFamily="18" charset="0"/>
                <a:cs typeface="Times New Roman" pitchFamily="18" charset="0"/>
              </a:rPr>
              <a:t>当溶液中</a:t>
            </a:r>
            <a:r>
              <a:rPr lang="en-US" altLang="zh-CN" sz="2500" dirty="0">
                <a:effectLst/>
                <a:latin typeface="Times New Roman" panose="02020603050405020304" pitchFamily="18" charset="0"/>
                <a:cs typeface="Times New Roman" pitchFamily="18" charset="0"/>
              </a:rPr>
              <a:t>[A</a:t>
            </a:r>
            <a:r>
              <a:rPr lang="en-US" altLang="zh-CN" sz="2500" baseline="30000" dirty="0">
                <a:effectLst/>
                <a:latin typeface="Times New Roman" panose="02020603050405020304" pitchFamily="18" charset="0"/>
                <a:cs typeface="Times New Roman" pitchFamily="18" charset="0"/>
              </a:rPr>
              <a:t>n+</a:t>
            </a:r>
            <a:r>
              <a:rPr lang="en-US" altLang="zh-CN" sz="2500" dirty="0">
                <a:effectLst/>
                <a:latin typeface="Times New Roman" panose="02020603050405020304" pitchFamily="18" charset="0"/>
                <a:cs typeface="Times New Roman" pitchFamily="18" charset="0"/>
              </a:rPr>
              <a:t>]</a:t>
            </a:r>
            <a:r>
              <a:rPr lang="en-US" altLang="zh-CN" sz="2500" baseline="30000" dirty="0">
                <a:effectLst/>
                <a:latin typeface="Times New Roman" panose="02020603050405020304" pitchFamily="18" charset="0"/>
                <a:cs typeface="Times New Roman" pitchFamily="18" charset="0"/>
              </a:rPr>
              <a:t>m</a:t>
            </a:r>
            <a:r>
              <a:rPr lang="en-US" altLang="zh-CN" sz="2500" dirty="0">
                <a:effectLst/>
                <a:latin typeface="Times New Roman" panose="02020603050405020304" pitchFamily="18" charset="0"/>
                <a:cs typeface="Times New Roman" pitchFamily="18" charset="0"/>
              </a:rPr>
              <a:t>[</a:t>
            </a:r>
            <a:r>
              <a:rPr lang="en-US" altLang="zh-CN" sz="2500" dirty="0" err="1">
                <a:effectLst/>
                <a:latin typeface="Times New Roman" panose="02020603050405020304" pitchFamily="18" charset="0"/>
                <a:cs typeface="Times New Roman" pitchFamily="18" charset="0"/>
              </a:rPr>
              <a:t>B</a:t>
            </a:r>
            <a:r>
              <a:rPr lang="en-US" altLang="zh-CN" sz="2500" baseline="30000" dirty="0" err="1">
                <a:effectLst/>
                <a:latin typeface="Times New Roman" panose="02020603050405020304" pitchFamily="18" charset="0"/>
                <a:cs typeface="Times New Roman" pitchFamily="18" charset="0"/>
              </a:rPr>
              <a:t>m</a:t>
            </a:r>
            <a:r>
              <a:rPr lang="en-US" altLang="zh-CN" sz="2500" baseline="30000" dirty="0">
                <a:effectLst/>
                <a:latin typeface="Times New Roman" panose="02020603050405020304" pitchFamily="18" charset="0"/>
                <a:cs typeface="Times New Roman" pitchFamily="18" charset="0"/>
              </a:rPr>
              <a:t>-</a:t>
            </a:r>
            <a:r>
              <a:rPr lang="en-US" altLang="zh-CN" sz="2500" dirty="0">
                <a:effectLst/>
                <a:latin typeface="Times New Roman" panose="02020603050405020304" pitchFamily="18" charset="0"/>
                <a:cs typeface="Times New Roman" pitchFamily="18" charset="0"/>
              </a:rPr>
              <a:t>]</a:t>
            </a:r>
            <a:r>
              <a:rPr lang="en-US" altLang="zh-CN" sz="2500" baseline="30000" dirty="0">
                <a:effectLst/>
                <a:latin typeface="Times New Roman" panose="02020603050405020304" pitchFamily="18" charset="0"/>
                <a:cs typeface="Times New Roman" pitchFamily="18" charset="0"/>
              </a:rPr>
              <a:t>n+</a:t>
            </a:r>
            <a:r>
              <a:rPr lang="en-US" altLang="zh-CN" sz="2500" dirty="0">
                <a:effectLst/>
                <a:latin typeface="Times New Roman" panose="02020603050405020304" pitchFamily="18" charset="0"/>
                <a:cs typeface="Times New Roman" pitchFamily="18" charset="0"/>
              </a:rPr>
              <a:t> ＜</a:t>
            </a:r>
            <a:r>
              <a:rPr lang="zh-CN" altLang="en-US" sz="2500" dirty="0">
                <a:effectLst/>
                <a:latin typeface="Times New Roman" panose="02020603050405020304" pitchFamily="18" charset="0"/>
                <a:cs typeface="Times New Roman" pitchFamily="18" charset="0"/>
              </a:rPr>
              <a:t> </a:t>
            </a:r>
            <a:r>
              <a:rPr lang="en-US" altLang="zh-CN" sz="2500" i="1" dirty="0" err="1">
                <a:effectLst/>
                <a:latin typeface="Times New Roman" panose="02020603050405020304" pitchFamily="18" charset="0"/>
                <a:cs typeface="Times New Roman" pitchFamily="18" charset="0"/>
              </a:rPr>
              <a:t>K</a:t>
            </a:r>
            <a:r>
              <a:rPr lang="en-US" altLang="zh-CN" sz="2500" baseline="-25000" dirty="0" err="1">
                <a:effectLst/>
                <a:latin typeface="Times New Roman" panose="02020603050405020304" pitchFamily="18" charset="0"/>
                <a:cs typeface="Times New Roman" pitchFamily="18" charset="0"/>
              </a:rPr>
              <a:t>sp</a:t>
            </a:r>
            <a:r>
              <a:rPr lang="en-US" altLang="zh-CN" sz="2500" dirty="0">
                <a:effectLst/>
                <a:latin typeface="Times New Roman" panose="02020603050405020304" pitchFamily="18" charset="0"/>
                <a:cs typeface="Times New Roman" pitchFamily="18" charset="0"/>
              </a:rPr>
              <a:t>(</a:t>
            </a:r>
            <a:r>
              <a:rPr lang="en-US" altLang="zh-CN" sz="2500" dirty="0" err="1">
                <a:effectLst/>
                <a:latin typeface="Times New Roman" panose="02020603050405020304" pitchFamily="18" charset="0"/>
                <a:cs typeface="Times New Roman" pitchFamily="18" charset="0"/>
              </a:rPr>
              <a:t>A</a:t>
            </a:r>
            <a:r>
              <a:rPr lang="en-US" altLang="zh-CN" sz="2500" baseline="-25000" dirty="0" err="1">
                <a:effectLst/>
                <a:latin typeface="Times New Roman" panose="02020603050405020304" pitchFamily="18" charset="0"/>
                <a:cs typeface="Times New Roman" pitchFamily="18" charset="0"/>
              </a:rPr>
              <a:t>m</a:t>
            </a:r>
            <a:r>
              <a:rPr lang="en-US" altLang="zh-CN" sz="2500" dirty="0" err="1">
                <a:effectLst/>
                <a:latin typeface="Times New Roman" panose="02020603050405020304" pitchFamily="18" charset="0"/>
                <a:cs typeface="Times New Roman" pitchFamily="18" charset="0"/>
              </a:rPr>
              <a:t>B</a:t>
            </a:r>
            <a:r>
              <a:rPr lang="en-US" altLang="zh-CN" sz="2500" baseline="-25000" dirty="0" err="1">
                <a:effectLst/>
                <a:latin typeface="Times New Roman" panose="02020603050405020304" pitchFamily="18" charset="0"/>
                <a:cs typeface="Times New Roman" pitchFamily="18" charset="0"/>
              </a:rPr>
              <a:t>n</a:t>
            </a:r>
            <a:r>
              <a:rPr lang="en-US" altLang="zh-CN" sz="2500" dirty="0">
                <a:effectLst/>
                <a:latin typeface="Times New Roman" panose="02020603050405020304" pitchFamily="18" charset="0"/>
                <a:cs typeface="Times New Roman" pitchFamily="18" charset="0"/>
              </a:rPr>
              <a:t>)</a:t>
            </a:r>
            <a:r>
              <a:rPr lang="zh-CN" altLang="en-US" sz="2500" dirty="0">
                <a:effectLst/>
                <a:latin typeface="Times New Roman" panose="02020603050405020304" pitchFamily="18" charset="0"/>
                <a:cs typeface="Times New Roman" pitchFamily="18" charset="0"/>
              </a:rPr>
              <a:t>时，为</a:t>
            </a:r>
            <a:r>
              <a:rPr lang="zh-CN" altLang="en-US" sz="2500" dirty="0">
                <a:solidFill>
                  <a:srgbClr val="FF0000"/>
                </a:solidFill>
                <a:effectLst/>
                <a:latin typeface="+mj-ea"/>
                <a:ea typeface="+mj-ea"/>
                <a:cs typeface="Times New Roman" pitchFamily="18" charset="0"/>
              </a:rPr>
              <a:t>不饱和溶液</a:t>
            </a:r>
            <a:r>
              <a:rPr lang="zh-CN" altLang="en-US" sz="2500" dirty="0">
                <a:effectLst/>
                <a:latin typeface="Times New Roman" panose="02020603050405020304" pitchFamily="18" charset="0"/>
                <a:cs typeface="Times New Roman" pitchFamily="18" charset="0"/>
              </a:rPr>
              <a:t>，不仅溶液中无沉淀生成，且原有固体物质还将会不断溶解。否则，称之为</a:t>
            </a:r>
            <a:r>
              <a:rPr lang="zh-CN" altLang="en-US" sz="2500" dirty="0">
                <a:solidFill>
                  <a:srgbClr val="FF0000"/>
                </a:solidFill>
                <a:effectLst/>
                <a:latin typeface="+mj-ea"/>
                <a:ea typeface="+mj-ea"/>
                <a:cs typeface="Times New Roman" pitchFamily="18" charset="0"/>
              </a:rPr>
              <a:t>过饱和溶液</a:t>
            </a:r>
            <a:r>
              <a:rPr lang="zh-CN" altLang="en-US" sz="2500" dirty="0">
                <a:effectLst/>
                <a:latin typeface="Times New Roman" panose="02020603050405020304" pitchFamily="18" charset="0"/>
                <a:cs typeface="Times New Roman" pitchFamily="18" charset="0"/>
              </a:rPr>
              <a:t>，溶液中会有沉淀生成。直至达到</a:t>
            </a:r>
            <a:r>
              <a:rPr lang="en-US" altLang="zh-CN" sz="2500" dirty="0">
                <a:effectLst/>
                <a:latin typeface="Times New Roman" panose="02020603050405020304" pitchFamily="18" charset="0"/>
                <a:cs typeface="Times New Roman" pitchFamily="18" charset="0"/>
              </a:rPr>
              <a:t>[A</a:t>
            </a:r>
            <a:r>
              <a:rPr lang="en-US" altLang="zh-CN" sz="2500" baseline="30000" dirty="0">
                <a:effectLst/>
                <a:latin typeface="Times New Roman" panose="02020603050405020304" pitchFamily="18" charset="0"/>
                <a:cs typeface="Times New Roman" pitchFamily="18" charset="0"/>
              </a:rPr>
              <a:t>n+</a:t>
            </a:r>
            <a:r>
              <a:rPr lang="en-US" altLang="zh-CN" sz="2500" dirty="0">
                <a:effectLst/>
                <a:latin typeface="Times New Roman" panose="02020603050405020304" pitchFamily="18" charset="0"/>
                <a:cs typeface="Times New Roman" pitchFamily="18" charset="0"/>
              </a:rPr>
              <a:t>]</a:t>
            </a:r>
            <a:r>
              <a:rPr lang="en-US" altLang="zh-CN" sz="2500" baseline="30000" dirty="0">
                <a:effectLst/>
                <a:latin typeface="Times New Roman" panose="02020603050405020304" pitchFamily="18" charset="0"/>
                <a:cs typeface="Times New Roman" pitchFamily="18" charset="0"/>
              </a:rPr>
              <a:t>m </a:t>
            </a:r>
            <a:r>
              <a:rPr lang="en-US" altLang="zh-CN" sz="2500" dirty="0">
                <a:effectLst/>
                <a:latin typeface="Times New Roman" panose="02020603050405020304" pitchFamily="18" charset="0"/>
                <a:cs typeface="Times New Roman" pitchFamily="18" charset="0"/>
              </a:rPr>
              <a:t>[B</a:t>
            </a:r>
            <a:r>
              <a:rPr lang="en-US" altLang="zh-CN" sz="2500" baseline="30000" dirty="0">
                <a:effectLst/>
                <a:latin typeface="Times New Roman" panose="02020603050405020304" pitchFamily="18" charset="0"/>
                <a:cs typeface="Times New Roman" pitchFamily="18" charset="0"/>
              </a:rPr>
              <a:t>m-</a:t>
            </a:r>
            <a:r>
              <a:rPr lang="en-US" altLang="zh-CN" sz="2500" dirty="0">
                <a:effectLst/>
                <a:latin typeface="Times New Roman" panose="02020603050405020304" pitchFamily="18" charset="0"/>
                <a:cs typeface="Times New Roman" pitchFamily="18" charset="0"/>
              </a:rPr>
              <a:t>]</a:t>
            </a:r>
            <a:r>
              <a:rPr lang="en-US" altLang="zh-CN" sz="2500" baseline="30000" dirty="0">
                <a:effectLst/>
                <a:latin typeface="Times New Roman" panose="02020603050405020304" pitchFamily="18" charset="0"/>
                <a:cs typeface="Times New Roman" pitchFamily="18" charset="0"/>
              </a:rPr>
              <a:t>n+ </a:t>
            </a:r>
            <a:r>
              <a:rPr lang="en-US" altLang="zh-CN" sz="2500" dirty="0">
                <a:effectLst/>
                <a:latin typeface="Times New Roman" panose="02020603050405020304" pitchFamily="18" charset="0"/>
                <a:cs typeface="Times New Roman" pitchFamily="18" charset="0"/>
              </a:rPr>
              <a:t>＝ </a:t>
            </a:r>
            <a:r>
              <a:rPr lang="en-US" altLang="zh-CN" sz="2500" i="1" dirty="0" err="1">
                <a:effectLst/>
                <a:latin typeface="Times New Roman" panose="02020603050405020304" pitchFamily="18" charset="0"/>
                <a:cs typeface="Times New Roman" pitchFamily="18" charset="0"/>
              </a:rPr>
              <a:t>K</a:t>
            </a:r>
            <a:r>
              <a:rPr lang="en-US" altLang="zh-CN" sz="2500" baseline="-25000" dirty="0" err="1">
                <a:effectLst/>
                <a:latin typeface="Times New Roman" panose="02020603050405020304" pitchFamily="18" charset="0"/>
                <a:cs typeface="Times New Roman" pitchFamily="18" charset="0"/>
              </a:rPr>
              <a:t>sp</a:t>
            </a:r>
            <a:r>
              <a:rPr lang="en-US" altLang="zh-CN" sz="2500" dirty="0">
                <a:effectLst/>
                <a:latin typeface="Times New Roman" panose="02020603050405020304" pitchFamily="18" charset="0"/>
                <a:cs typeface="Times New Roman" pitchFamily="18" charset="0"/>
              </a:rPr>
              <a:t>(</a:t>
            </a:r>
            <a:r>
              <a:rPr lang="en-US" altLang="zh-CN" sz="2500" dirty="0" err="1">
                <a:effectLst/>
                <a:latin typeface="Times New Roman" panose="02020603050405020304" pitchFamily="18" charset="0"/>
                <a:cs typeface="Times New Roman" pitchFamily="18" charset="0"/>
              </a:rPr>
              <a:t>A</a:t>
            </a:r>
            <a:r>
              <a:rPr lang="en-US" altLang="zh-CN" sz="2500" baseline="-25000" dirty="0" err="1">
                <a:effectLst/>
                <a:latin typeface="Times New Roman" panose="02020603050405020304" pitchFamily="18" charset="0"/>
                <a:cs typeface="Times New Roman" pitchFamily="18" charset="0"/>
              </a:rPr>
              <a:t>m</a:t>
            </a:r>
            <a:r>
              <a:rPr lang="en-US" altLang="zh-CN" sz="2500" dirty="0" err="1">
                <a:effectLst/>
                <a:latin typeface="Times New Roman" panose="02020603050405020304" pitchFamily="18" charset="0"/>
                <a:cs typeface="Times New Roman" pitchFamily="18" charset="0"/>
              </a:rPr>
              <a:t>B</a:t>
            </a:r>
            <a:r>
              <a:rPr lang="en-US" altLang="zh-CN" sz="2500" baseline="-25000" dirty="0" err="1">
                <a:effectLst/>
                <a:latin typeface="Times New Roman" panose="02020603050405020304" pitchFamily="18" charset="0"/>
                <a:cs typeface="Times New Roman" pitchFamily="18" charset="0"/>
              </a:rPr>
              <a:t>n</a:t>
            </a:r>
            <a:r>
              <a:rPr lang="en-US" altLang="zh-CN" sz="2500" dirty="0">
                <a:effectLst/>
                <a:latin typeface="Times New Roman" panose="02020603050405020304" pitchFamily="18" charset="0"/>
                <a:cs typeface="Times New Roman" pitchFamily="18" charset="0"/>
              </a:rPr>
              <a:t>)</a:t>
            </a:r>
            <a:r>
              <a:rPr lang="zh-CN" altLang="en-US" sz="2500" dirty="0">
                <a:effectLst/>
                <a:latin typeface="Times New Roman" panose="02020603050405020304" pitchFamily="18" charset="0"/>
                <a:cs typeface="Times New Roman" pitchFamily="18" charset="0"/>
              </a:rPr>
              <a:t>。这个规则被称为</a:t>
            </a:r>
            <a:r>
              <a:rPr lang="zh-CN" altLang="en-US" sz="2500" u="sng" dirty="0">
                <a:solidFill>
                  <a:srgbClr val="FF0000"/>
                </a:solidFill>
                <a:effectLst/>
                <a:latin typeface="微软雅黑" panose="020B0503020204020204" pitchFamily="34" charset="-122"/>
                <a:ea typeface="微软雅黑" panose="020B0503020204020204" pitchFamily="34" charset="-122"/>
                <a:cs typeface="Times New Roman" pitchFamily="18" charset="0"/>
              </a:rPr>
              <a:t>溶度积规则</a:t>
            </a:r>
            <a:r>
              <a:rPr lang="zh-CN" altLang="en-US" sz="2500" dirty="0">
                <a:effectLst/>
                <a:latin typeface="Times New Roman" panose="02020603050405020304" pitchFamily="18" charset="0"/>
                <a:cs typeface="Times New Roman" pitchFamily="18" charset="0"/>
              </a:rPr>
              <a:t>。</a:t>
            </a:r>
            <a:r>
              <a:rPr lang="zh-CN" altLang="en-US" sz="2500" u="sng" dirty="0">
                <a:solidFill>
                  <a:srgbClr val="0000FF"/>
                </a:solidFill>
                <a:effectLst/>
                <a:latin typeface="Times New Roman" panose="02020603050405020304" pitchFamily="18" charset="0"/>
                <a:cs typeface="Times New Roman" pitchFamily="18" charset="0"/>
              </a:rPr>
              <a:t>利用此规则，我们可以通过控制有关离子的浓度，使沉淀生成或溶解。</a:t>
            </a:r>
          </a:p>
          <a:p>
            <a:pPr algn="just" eaLnBrk="1" hangingPunct="1">
              <a:lnSpc>
                <a:spcPct val="125000"/>
              </a:lnSpc>
              <a:spcAft>
                <a:spcPts val="0"/>
              </a:spcAft>
              <a:defRPr/>
            </a:pPr>
            <a:endParaRPr lang="zh-CN" altLang="en-US" sz="2500" b="0" dirty="0">
              <a:effectLst/>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CE142E10-FDFE-47CE-8609-37CE6616FF8C}"/>
              </a:ext>
            </a:extLst>
          </p:cNvPr>
          <p:cNvGrpSpPr/>
          <p:nvPr/>
        </p:nvGrpSpPr>
        <p:grpSpPr>
          <a:xfrm>
            <a:off x="7308304" y="1268760"/>
            <a:ext cx="1480145" cy="1480145"/>
            <a:chOff x="6660232" y="5044480"/>
            <a:chExt cx="1480145" cy="1480145"/>
          </a:xfrm>
        </p:grpSpPr>
        <p:sp>
          <p:nvSpPr>
            <p:cNvPr id="5" name="爆炸形: 8 pt  4">
              <a:extLst>
                <a:ext uri="{FF2B5EF4-FFF2-40B4-BE49-F238E27FC236}">
                  <a16:creationId xmlns:a16="http://schemas.microsoft.com/office/drawing/2014/main" id="{8619FEE5-04E1-4B6F-9479-FFCFD826921D}"/>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BBD43753-7B06-4222-BD6B-B4E806664958}"/>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56"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4.6.1.1  </a:t>
            </a:r>
            <a:r>
              <a:rPr lang="zh-CN" altLang="en-US" sz="3200" dirty="0"/>
              <a:t>溶度积的计算</a:t>
            </a:r>
          </a:p>
        </p:txBody>
      </p:sp>
      <p:sp>
        <p:nvSpPr>
          <p:cNvPr id="97283" name="Rectangle 3"/>
          <p:cNvSpPr>
            <a:spLocks noGrp="1" noChangeArrowheads="1"/>
          </p:cNvSpPr>
          <p:nvPr>
            <p:ph type="body" idx="1"/>
          </p:nvPr>
        </p:nvSpPr>
        <p:spPr>
          <a:xfrm>
            <a:off x="250825" y="980728"/>
            <a:ext cx="5184775" cy="576263"/>
          </a:xfrm>
        </p:spPr>
        <p:txBody>
          <a:bodyPr/>
          <a:lstStyle/>
          <a:p>
            <a:pPr eaLnBrk="1" hangingPunct="1">
              <a:buFont typeface="Wingdings" pitchFamily="2" charset="2"/>
              <a:buNone/>
              <a:defRPr/>
            </a:pPr>
            <a:r>
              <a:rPr lang="zh-CN" altLang="en-US" dirty="0">
                <a:solidFill>
                  <a:srgbClr val="0000FF"/>
                </a:solidFill>
                <a:effectLst/>
                <a:latin typeface="Times New Roman" panose="02020603050405020304" pitchFamily="18" charset="0"/>
                <a:cs typeface="Times New Roman" panose="02020603050405020304" pitchFamily="18" charset="0"/>
              </a:rPr>
              <a:t>例</a:t>
            </a:r>
            <a:r>
              <a:rPr lang="en-US" altLang="zh-CN" dirty="0">
                <a:solidFill>
                  <a:srgbClr val="0000FF"/>
                </a:solidFill>
                <a:effectLst/>
                <a:latin typeface="Times New Roman" panose="02020603050405020304" pitchFamily="18" charset="0"/>
                <a:cs typeface="Times New Roman" panose="02020603050405020304" pitchFamily="18" charset="0"/>
              </a:rPr>
              <a:t>10 </a:t>
            </a:r>
            <a:r>
              <a:rPr lang="zh-CN" altLang="en-US" dirty="0">
                <a:solidFill>
                  <a:srgbClr val="0000FF"/>
                </a:solidFill>
                <a:effectLst/>
                <a:latin typeface="Times New Roman" panose="02020603050405020304" pitchFamily="18" charset="0"/>
                <a:cs typeface="Times New Roman" panose="02020603050405020304" pitchFamily="18" charset="0"/>
              </a:rPr>
              <a:t>用热力学参数求</a:t>
            </a:r>
            <a:r>
              <a:rPr lang="en-US" altLang="zh-CN" i="1" dirty="0" err="1">
                <a:solidFill>
                  <a:srgbClr val="0000FF"/>
                </a:solidFill>
                <a:effectLst/>
                <a:latin typeface="Times New Roman" panose="02020603050405020304" pitchFamily="18" charset="0"/>
                <a:cs typeface="Times New Roman" panose="02020603050405020304" pitchFamily="18" charset="0"/>
              </a:rPr>
              <a:t>K</a:t>
            </a:r>
            <a:r>
              <a:rPr lang="en-US" altLang="zh-CN" baseline="-25000" dirty="0" err="1">
                <a:solidFill>
                  <a:srgbClr val="0000FF"/>
                </a:solidFill>
                <a:effectLst/>
                <a:latin typeface="Times New Roman" panose="02020603050405020304" pitchFamily="18" charset="0"/>
                <a:cs typeface="Times New Roman" panose="02020603050405020304" pitchFamily="18" charset="0"/>
              </a:rPr>
              <a:t>sp</a:t>
            </a:r>
            <a:endParaRPr lang="en-US" altLang="zh-CN" baseline="-25000" dirty="0">
              <a:solidFill>
                <a:srgbClr val="0000FF"/>
              </a:solidFill>
              <a:effectLst/>
              <a:latin typeface="Times New Roman" panose="02020603050405020304" pitchFamily="18" charset="0"/>
              <a:cs typeface="Times New Roman" panose="02020603050405020304" pitchFamily="18" charset="0"/>
            </a:endParaRPr>
          </a:p>
          <a:p>
            <a:pPr eaLnBrk="1" hangingPunct="1">
              <a:buFont typeface="Wingdings" pitchFamily="2" charset="2"/>
              <a:buNone/>
              <a:defRPr/>
            </a:pPr>
            <a:endParaRPr lang="en-US" altLang="zh-CN" baseline="-25000" dirty="0">
              <a:solidFill>
                <a:srgbClr val="0000FF"/>
              </a:solidFill>
              <a:effectLst/>
              <a:latin typeface="Times New Roman" panose="02020603050405020304" pitchFamily="18" charset="0"/>
              <a:cs typeface="Times New Roman" panose="02020603050405020304" pitchFamily="18" charset="0"/>
            </a:endParaRPr>
          </a:p>
        </p:txBody>
      </p:sp>
      <p:sp>
        <p:nvSpPr>
          <p:cNvPr id="138258" name="Text Box 5"/>
          <p:cNvSpPr txBox="1">
            <a:spLocks noChangeArrowheads="1"/>
          </p:cNvSpPr>
          <p:nvPr/>
        </p:nvSpPr>
        <p:spPr bwMode="auto">
          <a:xfrm>
            <a:off x="323850" y="2368699"/>
            <a:ext cx="8153400" cy="1147558"/>
          </a:xfrm>
          <a:prstGeom prst="rect">
            <a:avLst/>
          </a:prstGeom>
          <a:noFill/>
          <a:ln w="9525">
            <a:noFill/>
            <a:miter lim="800000"/>
            <a:headEnd/>
            <a:tailEnd/>
          </a:ln>
        </p:spPr>
        <p:txBody>
          <a:bodyPr>
            <a:spAutoFit/>
          </a:bodyPr>
          <a:lstStyle/>
          <a:p>
            <a:pPr>
              <a:lnSpc>
                <a:spcPct val="150000"/>
              </a:lnSpc>
            </a:pPr>
            <a:r>
              <a:rPr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400" dirty="0">
                <a:latin typeface="Times New Roman" panose="02020603050405020304" pitchFamily="18" charset="0"/>
                <a:ea typeface="华文仿宋" panose="02010600040101010101" pitchFamily="2" charset="-122"/>
                <a:cs typeface="Times New Roman" panose="02020603050405020304" pitchFamily="18" charset="0"/>
              </a:rPr>
              <a:t>-109.80              77.107      -131.26</a:t>
            </a:r>
          </a:p>
          <a:p>
            <a:pPr>
              <a:lnSpc>
                <a:spcPct val="150000"/>
              </a:lnSpc>
            </a:pPr>
            <a:r>
              <a:rPr lang="en-US" altLang="zh-CN" sz="2400" i="1" dirty="0">
                <a:latin typeface="Times New Roman" panose="02020603050405020304" pitchFamily="18" charset="0"/>
                <a:ea typeface="华文仿宋" panose="02010600040101010101" pitchFamily="2" charset="-122"/>
                <a:cs typeface="Times New Roman" panose="02020603050405020304" pitchFamily="18" charset="0"/>
              </a:rPr>
              <a:t>          </a:t>
            </a:r>
            <a:endParaRPr lang="en-US" altLang="zh-CN" sz="2400" i="1"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grpSp>
        <p:nvGrpSpPr>
          <p:cNvPr id="138259" name="Group 6"/>
          <p:cNvGrpSpPr>
            <a:grpSpLocks/>
          </p:cNvGrpSpPr>
          <p:nvPr/>
        </p:nvGrpSpPr>
        <p:grpSpPr bwMode="auto">
          <a:xfrm>
            <a:off x="3204988" y="1844824"/>
            <a:ext cx="4751388" cy="523875"/>
            <a:chOff x="2016" y="1104"/>
            <a:chExt cx="2993" cy="330"/>
          </a:xfrm>
        </p:grpSpPr>
        <p:sp>
          <p:nvSpPr>
            <p:cNvPr id="138264" name="Rectangle 7"/>
            <p:cNvSpPr>
              <a:spLocks noChangeArrowheads="1"/>
            </p:cNvSpPr>
            <p:nvPr/>
          </p:nvSpPr>
          <p:spPr bwMode="auto">
            <a:xfrm>
              <a:off x="2016" y="1104"/>
              <a:ext cx="2993" cy="330"/>
            </a:xfrm>
            <a:prstGeom prst="rect">
              <a:avLst/>
            </a:prstGeom>
            <a:noFill/>
            <a:ln w="9525">
              <a:noFill/>
              <a:miter lim="800000"/>
              <a:headEnd/>
              <a:tailEnd/>
            </a:ln>
          </p:spPr>
          <p:txBody>
            <a:bodyPr wrap="none">
              <a:spAutoFit/>
            </a:bodyPr>
            <a:lstStyle/>
            <a:p>
              <a:pPr>
                <a:spcBef>
                  <a:spcPct val="20000"/>
                </a:spcBef>
              </a:pP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AgCl(s)          Ag</a:t>
              </a:r>
              <a:r>
                <a:rPr lang="en-US" altLang="zh-CN"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dirty="0" err="1">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 + Cl</a:t>
              </a:r>
              <a:r>
                <a:rPr lang="en-US" altLang="zh-CN"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dirty="0" err="1">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38265" name="Line 8"/>
            <p:cNvSpPr>
              <a:spLocks noChangeShapeType="1"/>
            </p:cNvSpPr>
            <p:nvPr/>
          </p:nvSpPr>
          <p:spPr bwMode="auto">
            <a:xfrm>
              <a:off x="2902" y="1240"/>
              <a:ext cx="384" cy="0"/>
            </a:xfrm>
            <a:prstGeom prst="line">
              <a:avLst/>
            </a:prstGeom>
            <a:noFill/>
            <a:ln w="9525">
              <a:solidFill>
                <a:schemeClr val="tx1"/>
              </a:solidFill>
              <a:round/>
              <a:headEnd/>
              <a:tailEnd type="triangle" w="med" len="med"/>
            </a:ln>
          </p:spPr>
          <p:txBody>
            <a:bodyPr>
              <a:spAutoFit/>
            </a:bodyPr>
            <a:lstStyle/>
            <a:p>
              <a:endParaRPr lang="zh-CN" altLang="en-US">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38266" name="Line 9"/>
            <p:cNvSpPr>
              <a:spLocks noChangeShapeType="1"/>
            </p:cNvSpPr>
            <p:nvPr/>
          </p:nvSpPr>
          <p:spPr bwMode="auto">
            <a:xfrm flipH="1">
              <a:off x="2902" y="1336"/>
              <a:ext cx="336" cy="0"/>
            </a:xfrm>
            <a:prstGeom prst="line">
              <a:avLst/>
            </a:prstGeom>
            <a:noFill/>
            <a:ln w="9525">
              <a:solidFill>
                <a:schemeClr val="tx1"/>
              </a:solidFill>
              <a:round/>
              <a:headEnd/>
              <a:tailEnd type="triangle" w="med" len="med"/>
            </a:ln>
          </p:spPr>
          <p:txBody>
            <a:bodyPr>
              <a:spAutoFit/>
            </a:bodyPr>
            <a:lstStyle/>
            <a:p>
              <a:endParaRPr lang="zh-CN" altLang="en-US">
                <a:latin typeface="Times New Roman" panose="02020603050405020304" pitchFamily="18" charset="0"/>
                <a:ea typeface="华文仿宋" panose="02010600040101010101" pitchFamily="2" charset="-122"/>
                <a:cs typeface="Times New Roman" panose="02020603050405020304" pitchFamily="18" charset="0"/>
              </a:endParaRPr>
            </a:p>
          </p:txBody>
        </p:sp>
      </p:grpSp>
      <p:sp>
        <p:nvSpPr>
          <p:cNvPr id="138260" name="Text Box 10"/>
          <p:cNvSpPr txBox="1">
            <a:spLocks noChangeArrowheads="1"/>
          </p:cNvSpPr>
          <p:nvPr/>
        </p:nvSpPr>
        <p:spPr bwMode="auto">
          <a:xfrm>
            <a:off x="1187450" y="1865462"/>
            <a:ext cx="1447800" cy="457200"/>
          </a:xfrm>
          <a:prstGeom prst="rect">
            <a:avLst/>
          </a:prstGeom>
          <a:noFill/>
          <a:ln w="9525">
            <a:noFill/>
            <a:miter lim="800000"/>
            <a:headEnd/>
            <a:tailEnd/>
          </a:ln>
        </p:spPr>
        <p:txBody>
          <a:bodyPr>
            <a:spAutoFit/>
          </a:bodyPr>
          <a:lstStyle/>
          <a:p>
            <a:r>
              <a:rPr lang="en-US" altLang="zh-CN" sz="2400">
                <a:latin typeface="Times New Roman" panose="02020603050405020304" pitchFamily="18" charset="0"/>
                <a:ea typeface="华文仿宋" panose="02010600040101010101" pitchFamily="2" charset="-122"/>
                <a:cs typeface="Times New Roman" panose="02020603050405020304" pitchFamily="18" charset="0"/>
              </a:rPr>
              <a:t>298.15K</a:t>
            </a:r>
          </a:p>
        </p:txBody>
      </p:sp>
      <p:sp>
        <p:nvSpPr>
          <p:cNvPr id="97288" name="Text Box 11"/>
          <p:cNvSpPr txBox="1">
            <a:spLocks noChangeArrowheads="1"/>
          </p:cNvSpPr>
          <p:nvPr/>
        </p:nvSpPr>
        <p:spPr bwMode="auto">
          <a:xfrm>
            <a:off x="250825" y="5373688"/>
            <a:ext cx="8641655" cy="522287"/>
          </a:xfrm>
          <a:prstGeom prst="rect">
            <a:avLst/>
          </a:prstGeom>
          <a:noFill/>
          <a:ln w="9525">
            <a:noFill/>
            <a:miter lim="800000"/>
            <a:headEnd/>
            <a:tailEnd/>
          </a:ln>
        </p:spPr>
        <p:txBody>
          <a:bodyPr wrap="square">
            <a:spAutoFit/>
          </a:bodyPr>
          <a:lstStyle/>
          <a:p>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查表：</a:t>
            </a:r>
            <a:r>
              <a:rPr lang="en-US" altLang="zh-CN" b="1" i="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25000"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sp</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(AgCl) = 1.77×10</a:t>
            </a:r>
            <a:r>
              <a:rPr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-10</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，可见二者相差极小。</a:t>
            </a:r>
            <a:endPar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endParaRPr>
          </a:p>
        </p:txBody>
      </p:sp>
      <p:graphicFrame>
        <p:nvGraphicFramePr>
          <p:cNvPr id="138252" name="Object 12"/>
          <p:cNvGraphicFramePr>
            <a:graphicFrameLocks noChangeAspect="1"/>
          </p:cNvGraphicFramePr>
          <p:nvPr>
            <p:extLst>
              <p:ext uri="{D42A27DB-BD31-4B8C-83A1-F6EECF244321}">
                <p14:modId xmlns:p14="http://schemas.microsoft.com/office/powerpoint/2010/main" val="341836764"/>
              </p:ext>
            </p:extLst>
          </p:nvPr>
        </p:nvGraphicFramePr>
        <p:xfrm>
          <a:off x="1039813" y="2454275"/>
          <a:ext cx="2066925" cy="477838"/>
        </p:xfrm>
        <a:graphic>
          <a:graphicData uri="http://schemas.openxmlformats.org/presentationml/2006/ole">
            <mc:AlternateContent xmlns:mc="http://schemas.openxmlformats.org/markup-compatibility/2006">
              <mc:Choice xmlns:v="urn:schemas-microsoft-com:vml" Requires="v">
                <p:oleObj spid="_x0000_s191852" name="Equation" r:id="rId3" imgW="1041120" imgH="241200" progId="Equation.DSMT4">
                  <p:embed/>
                </p:oleObj>
              </mc:Choice>
              <mc:Fallback>
                <p:oleObj name="Equation" r:id="rId3" imgW="1041120" imgH="241200" progId="Equation.DSMT4">
                  <p:embed/>
                  <p:pic>
                    <p:nvPicPr>
                      <p:cNvPr id="0" name="Picture 12"/>
                      <p:cNvPicPr>
                        <a:picLocks noChangeAspect="1" noChangeArrowheads="1"/>
                      </p:cNvPicPr>
                      <p:nvPr/>
                    </p:nvPicPr>
                    <p:blipFill>
                      <a:blip r:embed="rId4"/>
                      <a:srcRect/>
                      <a:stretch>
                        <a:fillRect/>
                      </a:stretch>
                    </p:blipFill>
                    <p:spPr bwMode="auto">
                      <a:xfrm>
                        <a:off x="1039813" y="2454275"/>
                        <a:ext cx="2066925"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53" name="Object 13"/>
          <p:cNvGraphicFramePr>
            <a:graphicFrameLocks noChangeAspect="1"/>
          </p:cNvGraphicFramePr>
          <p:nvPr>
            <p:extLst>
              <p:ext uri="{D42A27DB-BD31-4B8C-83A1-F6EECF244321}">
                <p14:modId xmlns:p14="http://schemas.microsoft.com/office/powerpoint/2010/main" val="852349316"/>
              </p:ext>
            </p:extLst>
          </p:nvPr>
        </p:nvGraphicFramePr>
        <p:xfrm>
          <a:off x="1047750" y="3089275"/>
          <a:ext cx="4360863" cy="503238"/>
        </p:xfrm>
        <a:graphic>
          <a:graphicData uri="http://schemas.openxmlformats.org/presentationml/2006/ole">
            <mc:AlternateContent xmlns:mc="http://schemas.openxmlformats.org/markup-compatibility/2006">
              <mc:Choice xmlns:v="urn:schemas-microsoft-com:vml" Requires="v">
                <p:oleObj spid="_x0000_s191853" name="Equation" r:id="rId5" imgW="2082600" imgH="241200" progId="Equation.DSMT4">
                  <p:embed/>
                </p:oleObj>
              </mc:Choice>
              <mc:Fallback>
                <p:oleObj name="Equation" r:id="rId5" imgW="2082600" imgH="241200" progId="Equation.DSMT4">
                  <p:embed/>
                  <p:pic>
                    <p:nvPicPr>
                      <p:cNvPr id="0" name="Picture 13"/>
                      <p:cNvPicPr>
                        <a:picLocks noChangeAspect="1" noChangeArrowheads="1"/>
                      </p:cNvPicPr>
                      <p:nvPr/>
                    </p:nvPicPr>
                    <p:blipFill>
                      <a:blip r:embed="rId6"/>
                      <a:srcRect/>
                      <a:stretch>
                        <a:fillRect/>
                      </a:stretch>
                    </p:blipFill>
                    <p:spPr bwMode="auto">
                      <a:xfrm>
                        <a:off x="1047750" y="3089275"/>
                        <a:ext cx="4360863"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54" name="Object 14"/>
          <p:cNvGraphicFramePr>
            <a:graphicFrameLocks noChangeAspect="1"/>
          </p:cNvGraphicFramePr>
          <p:nvPr>
            <p:extLst>
              <p:ext uri="{D42A27DB-BD31-4B8C-83A1-F6EECF244321}">
                <p14:modId xmlns:p14="http://schemas.microsoft.com/office/powerpoint/2010/main" val="4096385996"/>
              </p:ext>
            </p:extLst>
          </p:nvPr>
        </p:nvGraphicFramePr>
        <p:xfrm>
          <a:off x="1077913" y="3736975"/>
          <a:ext cx="6275387" cy="531813"/>
        </p:xfrm>
        <a:graphic>
          <a:graphicData uri="http://schemas.openxmlformats.org/presentationml/2006/ole">
            <mc:AlternateContent xmlns:mc="http://schemas.openxmlformats.org/markup-compatibility/2006">
              <mc:Choice xmlns:v="urn:schemas-microsoft-com:vml" Requires="v">
                <p:oleObj spid="_x0000_s191854" name="Equation" r:id="rId7" imgW="2997000" imgH="253800" progId="Equation.DSMT4">
                  <p:embed/>
                </p:oleObj>
              </mc:Choice>
              <mc:Fallback>
                <p:oleObj name="Equation" r:id="rId7" imgW="2997000" imgH="253800" progId="Equation.DSMT4">
                  <p:embed/>
                  <p:pic>
                    <p:nvPicPr>
                      <p:cNvPr id="0" name="Picture 14"/>
                      <p:cNvPicPr>
                        <a:picLocks noChangeAspect="1" noChangeArrowheads="1"/>
                      </p:cNvPicPr>
                      <p:nvPr/>
                    </p:nvPicPr>
                    <p:blipFill>
                      <a:blip r:embed="rId8"/>
                      <a:srcRect/>
                      <a:stretch>
                        <a:fillRect/>
                      </a:stretch>
                    </p:blipFill>
                    <p:spPr bwMode="auto">
                      <a:xfrm>
                        <a:off x="1077913" y="3736975"/>
                        <a:ext cx="6275387"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55" name="Object 15"/>
          <p:cNvGraphicFramePr>
            <a:graphicFrameLocks noChangeAspect="1"/>
          </p:cNvGraphicFramePr>
          <p:nvPr>
            <p:extLst>
              <p:ext uri="{D42A27DB-BD31-4B8C-83A1-F6EECF244321}">
                <p14:modId xmlns:p14="http://schemas.microsoft.com/office/powerpoint/2010/main" val="1374657688"/>
              </p:ext>
            </p:extLst>
          </p:nvPr>
        </p:nvGraphicFramePr>
        <p:xfrm>
          <a:off x="2889250" y="4384675"/>
          <a:ext cx="3395663" cy="581025"/>
        </p:xfrm>
        <a:graphic>
          <a:graphicData uri="http://schemas.openxmlformats.org/presentationml/2006/ole">
            <mc:AlternateContent xmlns:mc="http://schemas.openxmlformats.org/markup-compatibility/2006">
              <mc:Choice xmlns:v="urn:schemas-microsoft-com:vml" Requires="v">
                <p:oleObj spid="_x0000_s191855" name="Equation" r:id="rId9" imgW="1485720" imgH="253800" progId="Equation.DSMT4">
                  <p:embed/>
                </p:oleObj>
              </mc:Choice>
              <mc:Fallback>
                <p:oleObj name="Equation" r:id="rId9" imgW="1485720" imgH="253800" progId="Equation.DSMT4">
                  <p:embed/>
                  <p:pic>
                    <p:nvPicPr>
                      <p:cNvPr id="0" name="Picture 15"/>
                      <p:cNvPicPr>
                        <a:picLocks noChangeAspect="1" noChangeArrowheads="1"/>
                      </p:cNvPicPr>
                      <p:nvPr/>
                    </p:nvPicPr>
                    <p:blipFill>
                      <a:blip r:embed="rId10"/>
                      <a:srcRect/>
                      <a:stretch>
                        <a:fillRect/>
                      </a:stretch>
                    </p:blipFill>
                    <p:spPr bwMode="auto">
                      <a:xfrm>
                        <a:off x="2889250" y="4384675"/>
                        <a:ext cx="3395663"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bwMode="auto">
          <a:xfrm>
            <a:off x="250825" y="2441724"/>
            <a:ext cx="801688" cy="461963"/>
          </a:xfrm>
          <a:prstGeom prst="rect">
            <a:avLst/>
          </a:prstGeom>
          <a:noFill/>
          <a:ln w="9525">
            <a:noFill/>
            <a:miter lim="800000"/>
            <a:headEnd/>
            <a:tailEnd/>
          </a:ln>
        </p:spPr>
        <p:txBody>
          <a:bodyPr wrap="none">
            <a:spAutoFit/>
          </a:bodyPr>
          <a:lstStyle/>
          <a:p>
            <a:pPr>
              <a:defRPr/>
            </a:pP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已知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8">
                                            <p:txEl>
                                              <p:pRg st="0" end="0"/>
                                            </p:txEl>
                                          </p:spTgt>
                                        </p:tgtEl>
                                        <p:attrNameLst>
                                          <p:attrName>style.visibility</p:attrName>
                                        </p:attrNameLst>
                                      </p:cBhvr>
                                      <p:to>
                                        <p:strVal val="visible"/>
                                      </p:to>
                                    </p:set>
                                    <p:animEffect transition="in" filter="fade">
                                      <p:cBhvr>
                                        <p:cTn id="7" dur="2000"/>
                                        <p:tgtEl>
                                          <p:spTgt spid="972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8" grpId="0" build="allAtOnce"/>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7"/>
          <p:cNvSpPr>
            <a:spLocks noGrp="1"/>
          </p:cNvSpPr>
          <p:nvPr>
            <p:ph type="title"/>
          </p:nvPr>
        </p:nvSpPr>
        <p:spPr>
          <a:xfrm>
            <a:off x="251520" y="304800"/>
            <a:ext cx="6516687" cy="747713"/>
          </a:xfrm>
        </p:spPr>
        <p:txBody>
          <a:bodyPr/>
          <a:lstStyle/>
          <a:p>
            <a:r>
              <a:rPr lang="en-US" altLang="zh-CN" dirty="0">
                <a:latin typeface="Arial" panose="020B0604020202020204" pitchFamily="34" charset="0"/>
                <a:cs typeface="Arial" panose="020B0604020202020204" pitchFamily="34" charset="0"/>
              </a:rPr>
              <a:t>4.6.1.1  </a:t>
            </a:r>
            <a:r>
              <a:rPr lang="zh-CN" altLang="en-US" dirty="0"/>
              <a:t>溶度积的计算</a:t>
            </a:r>
          </a:p>
        </p:txBody>
      </p:sp>
      <p:sp>
        <p:nvSpPr>
          <p:cNvPr id="98306" name="Rectangle 3"/>
          <p:cNvSpPr>
            <a:spLocks noGrp="1" noChangeArrowheads="1"/>
          </p:cNvSpPr>
          <p:nvPr>
            <p:ph type="body" idx="4294967295"/>
          </p:nvPr>
        </p:nvSpPr>
        <p:spPr>
          <a:xfrm>
            <a:off x="251519" y="980728"/>
            <a:ext cx="8788771" cy="5545137"/>
          </a:xfrm>
        </p:spPr>
        <p:txBody>
          <a:bodyPr/>
          <a:lstStyle/>
          <a:p>
            <a:pPr marL="0" indent="0" eaLnBrk="1" hangingPunct="1">
              <a:lnSpc>
                <a:spcPct val="125000"/>
              </a:lnSpc>
              <a:spcBef>
                <a:spcPts val="0"/>
              </a:spcBef>
              <a:buClrTx/>
              <a:buSzTx/>
              <a:buFontTx/>
              <a:buNone/>
              <a:defRPr/>
            </a:pPr>
            <a:r>
              <a:rPr lang="zh-CN" altLang="en-US" sz="2600" dirty="0">
                <a:solidFill>
                  <a:srgbClr val="0000FF"/>
                </a:solidFill>
                <a:effectLst/>
                <a:latin typeface="Times New Roman" pitchFamily="18" charset="0"/>
                <a:ea typeface="仿宋" pitchFamily="49" charset="-122"/>
                <a:cs typeface="Times New Roman" pitchFamily="18" charset="0"/>
              </a:rPr>
              <a:t>例</a:t>
            </a:r>
            <a:r>
              <a:rPr lang="en-US" altLang="zh-CN" sz="2600" dirty="0">
                <a:solidFill>
                  <a:srgbClr val="0000FF"/>
                </a:solidFill>
                <a:effectLst/>
                <a:latin typeface="Times New Roman" pitchFamily="18" charset="0"/>
                <a:ea typeface="仿宋" pitchFamily="49" charset="-122"/>
                <a:cs typeface="Times New Roman" pitchFamily="18" charset="0"/>
              </a:rPr>
              <a:t>11</a:t>
            </a:r>
            <a:r>
              <a:rPr lang="zh-CN" altLang="en-US" sz="2600" dirty="0">
                <a:solidFill>
                  <a:srgbClr val="0000FF"/>
                </a:solidFill>
                <a:effectLst/>
                <a:latin typeface="Times New Roman" pitchFamily="18" charset="0"/>
                <a:ea typeface="仿宋" pitchFamily="49" charset="-122"/>
                <a:cs typeface="Times New Roman" pitchFamily="18" charset="0"/>
              </a:rPr>
              <a:t> </a:t>
            </a:r>
            <a:r>
              <a:rPr lang="zh-CN" altLang="en-US" sz="2600" dirty="0">
                <a:effectLst/>
                <a:latin typeface="Times New Roman" pitchFamily="18" charset="0"/>
                <a:ea typeface="仿宋" pitchFamily="49" charset="-122"/>
                <a:cs typeface="Times New Roman" pitchFamily="18" charset="0"/>
              </a:rPr>
              <a:t>在</a:t>
            </a:r>
            <a:r>
              <a:rPr lang="en-US" altLang="zh-CN" sz="2600" dirty="0">
                <a:effectLst/>
                <a:latin typeface="Times New Roman" pitchFamily="18" charset="0"/>
                <a:ea typeface="仿宋" pitchFamily="49" charset="-122"/>
                <a:cs typeface="Times New Roman" pitchFamily="18" charset="0"/>
              </a:rPr>
              <a:t>25 </a:t>
            </a:r>
            <a:r>
              <a:rPr lang="en-US" altLang="zh-CN" sz="2600" baseline="30000" dirty="0" err="1">
                <a:effectLst/>
                <a:latin typeface="Times New Roman" pitchFamily="18" charset="0"/>
                <a:ea typeface="仿宋" pitchFamily="49" charset="-122"/>
                <a:cs typeface="Times New Roman" pitchFamily="18" charset="0"/>
              </a:rPr>
              <a:t>o</a:t>
            </a:r>
            <a:r>
              <a:rPr lang="en-US" altLang="zh-CN" sz="2600" dirty="0" err="1">
                <a:effectLst/>
                <a:latin typeface="Times New Roman" pitchFamily="18" charset="0"/>
                <a:ea typeface="仿宋" pitchFamily="49" charset="-122"/>
                <a:cs typeface="Times New Roman" pitchFamily="18" charset="0"/>
              </a:rPr>
              <a:t>C</a:t>
            </a:r>
            <a:r>
              <a:rPr lang="zh-CN" altLang="en-US" sz="2600" dirty="0">
                <a:effectLst/>
                <a:latin typeface="Times New Roman" pitchFamily="18" charset="0"/>
                <a:ea typeface="仿宋" pitchFamily="49" charset="-122"/>
                <a:cs typeface="Times New Roman" pitchFamily="18" charset="0"/>
              </a:rPr>
              <a:t>时，不同类型的难溶电解质</a:t>
            </a:r>
            <a:r>
              <a:rPr lang="en-US" altLang="zh-CN" sz="2600" dirty="0" err="1">
                <a:effectLst/>
                <a:latin typeface="Times New Roman" pitchFamily="18" charset="0"/>
                <a:ea typeface="仿宋" pitchFamily="49" charset="-122"/>
                <a:cs typeface="Times New Roman" pitchFamily="18" charset="0"/>
              </a:rPr>
              <a:t>AgCl</a:t>
            </a:r>
            <a:r>
              <a:rPr lang="zh-CN" altLang="en-US" sz="2600" dirty="0">
                <a:effectLst/>
                <a:latin typeface="Times New Roman" pitchFamily="18" charset="0"/>
                <a:ea typeface="仿宋" pitchFamily="49" charset="-122"/>
                <a:cs typeface="Times New Roman" pitchFamily="18" charset="0"/>
              </a:rPr>
              <a:t>的</a:t>
            </a:r>
            <a:r>
              <a:rPr lang="en-US" altLang="zh-CN" sz="2600" i="1" dirty="0" err="1">
                <a:effectLst/>
                <a:latin typeface="Times New Roman" pitchFamily="18" charset="0"/>
                <a:ea typeface="仿宋" pitchFamily="49" charset="-122"/>
                <a:cs typeface="Times New Roman" pitchFamily="18" charset="0"/>
              </a:rPr>
              <a:t>K</a:t>
            </a:r>
            <a:r>
              <a:rPr lang="en-US" altLang="zh-CN" sz="2600" baseline="-25000" dirty="0" err="1">
                <a:effectLst/>
                <a:latin typeface="Times New Roman" pitchFamily="18" charset="0"/>
                <a:ea typeface="仿宋" pitchFamily="49" charset="-122"/>
                <a:cs typeface="Times New Roman" pitchFamily="18" charset="0"/>
              </a:rPr>
              <a:t>sp</a:t>
            </a:r>
            <a:r>
              <a:rPr lang="en-US" altLang="zh-CN" sz="2600" dirty="0">
                <a:effectLst/>
                <a:latin typeface="Times New Roman" pitchFamily="18" charset="0"/>
                <a:ea typeface="仿宋" pitchFamily="49" charset="-122"/>
                <a:cs typeface="Times New Roman" pitchFamily="18" charset="0"/>
              </a:rPr>
              <a:t> = 1.77×10</a:t>
            </a:r>
            <a:r>
              <a:rPr lang="en-US" altLang="zh-CN" sz="2600" baseline="30000" dirty="0">
                <a:effectLst/>
                <a:latin typeface="Times New Roman" pitchFamily="18" charset="0"/>
                <a:ea typeface="仿宋" pitchFamily="49" charset="-122"/>
                <a:cs typeface="Times New Roman" pitchFamily="18" charset="0"/>
              </a:rPr>
              <a:t>-10</a:t>
            </a:r>
            <a:r>
              <a:rPr lang="zh-CN" altLang="en-US" sz="2600" dirty="0">
                <a:effectLst/>
                <a:latin typeface="Times New Roman" pitchFamily="18" charset="0"/>
                <a:ea typeface="仿宋" pitchFamily="49" charset="-122"/>
                <a:cs typeface="Times New Roman" pitchFamily="18" charset="0"/>
              </a:rPr>
              <a:t>，</a:t>
            </a:r>
            <a:r>
              <a:rPr lang="en-US" altLang="zh-CN" sz="2600" dirty="0">
                <a:effectLst/>
                <a:latin typeface="Times New Roman" pitchFamily="18" charset="0"/>
                <a:ea typeface="仿宋" pitchFamily="49" charset="-122"/>
                <a:cs typeface="Times New Roman" pitchFamily="18" charset="0"/>
              </a:rPr>
              <a:t>Ag</a:t>
            </a:r>
            <a:r>
              <a:rPr lang="en-US" altLang="zh-CN" sz="2600" baseline="-25000" dirty="0">
                <a:effectLst/>
                <a:latin typeface="Times New Roman" pitchFamily="18" charset="0"/>
                <a:ea typeface="仿宋" pitchFamily="49" charset="-122"/>
                <a:cs typeface="Times New Roman" pitchFamily="18" charset="0"/>
              </a:rPr>
              <a:t>2</a:t>
            </a:r>
            <a:r>
              <a:rPr lang="en-US" altLang="zh-CN" sz="2600" dirty="0">
                <a:effectLst/>
                <a:latin typeface="Times New Roman" pitchFamily="18" charset="0"/>
                <a:ea typeface="仿宋" pitchFamily="49" charset="-122"/>
                <a:cs typeface="Times New Roman" pitchFamily="18" charset="0"/>
              </a:rPr>
              <a:t>CrO</a:t>
            </a:r>
            <a:r>
              <a:rPr lang="en-US" altLang="zh-CN" sz="2600" baseline="-25000" dirty="0">
                <a:effectLst/>
                <a:latin typeface="Times New Roman" pitchFamily="18" charset="0"/>
                <a:ea typeface="仿宋" pitchFamily="49" charset="-122"/>
                <a:cs typeface="Times New Roman" pitchFamily="18" charset="0"/>
              </a:rPr>
              <a:t>4</a:t>
            </a:r>
            <a:r>
              <a:rPr lang="zh-CN" altLang="en-US" sz="2600" dirty="0">
                <a:effectLst/>
                <a:latin typeface="Times New Roman" pitchFamily="18" charset="0"/>
                <a:ea typeface="仿宋" pitchFamily="49" charset="-122"/>
                <a:cs typeface="Times New Roman" pitchFamily="18" charset="0"/>
              </a:rPr>
              <a:t>的</a:t>
            </a:r>
            <a:r>
              <a:rPr lang="en-US" altLang="zh-CN" sz="2600" i="1" dirty="0" err="1">
                <a:effectLst/>
                <a:latin typeface="Times New Roman" pitchFamily="18" charset="0"/>
                <a:ea typeface="仿宋" pitchFamily="49" charset="-122"/>
                <a:cs typeface="Times New Roman" pitchFamily="18" charset="0"/>
              </a:rPr>
              <a:t>K</a:t>
            </a:r>
            <a:r>
              <a:rPr lang="en-US" altLang="zh-CN" sz="2600" baseline="-25000" dirty="0" err="1">
                <a:effectLst/>
                <a:latin typeface="Times New Roman" pitchFamily="18" charset="0"/>
                <a:ea typeface="仿宋" pitchFamily="49" charset="-122"/>
                <a:cs typeface="Times New Roman" pitchFamily="18" charset="0"/>
              </a:rPr>
              <a:t>sp</a:t>
            </a:r>
            <a:r>
              <a:rPr lang="en-US" altLang="zh-CN" sz="2600" i="1" dirty="0">
                <a:effectLst/>
                <a:latin typeface="Times New Roman" pitchFamily="18" charset="0"/>
                <a:ea typeface="仿宋" pitchFamily="49" charset="-122"/>
                <a:cs typeface="Times New Roman" pitchFamily="18" charset="0"/>
              </a:rPr>
              <a:t> </a:t>
            </a:r>
            <a:r>
              <a:rPr lang="en-US" altLang="zh-CN" sz="2600" dirty="0">
                <a:effectLst/>
                <a:latin typeface="Times New Roman" pitchFamily="18" charset="0"/>
                <a:ea typeface="仿宋" pitchFamily="49" charset="-122"/>
                <a:cs typeface="Times New Roman" pitchFamily="18" charset="0"/>
              </a:rPr>
              <a:t>= 1.12×10</a:t>
            </a:r>
            <a:r>
              <a:rPr lang="en-US" altLang="zh-CN" sz="2600" baseline="30000" dirty="0">
                <a:effectLst/>
                <a:latin typeface="Times New Roman" pitchFamily="18" charset="0"/>
                <a:ea typeface="仿宋" pitchFamily="49" charset="-122"/>
                <a:cs typeface="Times New Roman" pitchFamily="18" charset="0"/>
              </a:rPr>
              <a:t>-12</a:t>
            </a:r>
            <a:r>
              <a:rPr lang="zh-CN" altLang="en-US" sz="2600" dirty="0">
                <a:effectLst/>
                <a:latin typeface="Times New Roman" pitchFamily="18" charset="0"/>
                <a:ea typeface="仿宋" pitchFamily="49" charset="-122"/>
                <a:cs typeface="Times New Roman" pitchFamily="18" charset="0"/>
              </a:rPr>
              <a:t>。哪一种物质的溶解度更大？</a:t>
            </a:r>
          </a:p>
          <a:p>
            <a:pPr eaLnBrk="1" hangingPunct="1">
              <a:lnSpc>
                <a:spcPct val="125000"/>
              </a:lnSpc>
              <a:spcBef>
                <a:spcPts val="0"/>
              </a:spcBef>
              <a:buClrTx/>
              <a:buSzTx/>
              <a:buFontTx/>
              <a:buNone/>
              <a:defRPr/>
            </a:pPr>
            <a:r>
              <a:rPr lang="en-US" altLang="zh-CN" sz="2600" dirty="0">
                <a:effectLst/>
                <a:latin typeface="Times New Roman" pitchFamily="18" charset="0"/>
                <a:ea typeface="仿宋" pitchFamily="49" charset="-122"/>
                <a:cs typeface="Times New Roman" pitchFamily="18" charset="0"/>
              </a:rPr>
              <a:t>AgCl(s)        Ag</a:t>
            </a:r>
            <a:r>
              <a:rPr lang="en-US" altLang="zh-CN" sz="2600" baseline="30000" dirty="0">
                <a:effectLst/>
                <a:latin typeface="Times New Roman" pitchFamily="18" charset="0"/>
                <a:ea typeface="仿宋" pitchFamily="49" charset="-122"/>
                <a:cs typeface="Times New Roman" pitchFamily="18" charset="0"/>
              </a:rPr>
              <a:t>+</a:t>
            </a:r>
            <a:r>
              <a:rPr lang="en-US" altLang="zh-CN" sz="2600" dirty="0">
                <a:effectLst/>
                <a:latin typeface="Times New Roman" pitchFamily="18" charset="0"/>
                <a:ea typeface="仿宋" pitchFamily="49" charset="-122"/>
                <a:cs typeface="Times New Roman" pitchFamily="18" charset="0"/>
              </a:rPr>
              <a:t>(</a:t>
            </a:r>
            <a:r>
              <a:rPr lang="en-US" altLang="zh-CN" sz="2600" dirty="0" err="1">
                <a:effectLst/>
                <a:latin typeface="Times New Roman" pitchFamily="18" charset="0"/>
                <a:ea typeface="仿宋" pitchFamily="49" charset="-122"/>
                <a:cs typeface="Times New Roman" pitchFamily="18" charset="0"/>
              </a:rPr>
              <a:t>aq</a:t>
            </a:r>
            <a:r>
              <a:rPr lang="en-US" altLang="zh-CN" sz="2600" dirty="0">
                <a:effectLst/>
                <a:latin typeface="Times New Roman" pitchFamily="18" charset="0"/>
                <a:ea typeface="仿宋" pitchFamily="49" charset="-122"/>
                <a:cs typeface="Times New Roman" pitchFamily="18" charset="0"/>
              </a:rPr>
              <a:t>) + Cl</a:t>
            </a:r>
            <a:r>
              <a:rPr lang="en-US" altLang="zh-CN" sz="2600" baseline="30000" dirty="0">
                <a:effectLst/>
                <a:latin typeface="Times New Roman" pitchFamily="18" charset="0"/>
                <a:ea typeface="仿宋" pitchFamily="49" charset="-122"/>
                <a:cs typeface="Times New Roman" pitchFamily="18" charset="0"/>
              </a:rPr>
              <a:t>-</a:t>
            </a:r>
            <a:r>
              <a:rPr lang="en-US" altLang="zh-CN" sz="2600" dirty="0">
                <a:effectLst/>
                <a:latin typeface="Times New Roman" pitchFamily="18" charset="0"/>
                <a:ea typeface="仿宋" pitchFamily="49" charset="-122"/>
                <a:cs typeface="Times New Roman" pitchFamily="18" charset="0"/>
              </a:rPr>
              <a:t>(</a:t>
            </a:r>
            <a:r>
              <a:rPr lang="en-US" altLang="zh-CN" sz="2600" dirty="0" err="1">
                <a:effectLst/>
                <a:latin typeface="Times New Roman" pitchFamily="18" charset="0"/>
                <a:ea typeface="仿宋" pitchFamily="49" charset="-122"/>
                <a:cs typeface="Times New Roman" pitchFamily="18" charset="0"/>
              </a:rPr>
              <a:t>aq</a:t>
            </a:r>
            <a:r>
              <a:rPr lang="en-US" altLang="zh-CN" sz="2600" dirty="0">
                <a:effectLst/>
                <a:latin typeface="Times New Roman" pitchFamily="18" charset="0"/>
                <a:ea typeface="仿宋" pitchFamily="49" charset="-122"/>
                <a:cs typeface="Times New Roman" pitchFamily="18" charset="0"/>
              </a:rPr>
              <a:t>)</a:t>
            </a:r>
          </a:p>
          <a:p>
            <a:pPr eaLnBrk="1" hangingPunct="1">
              <a:lnSpc>
                <a:spcPct val="125000"/>
              </a:lnSpc>
              <a:spcBef>
                <a:spcPts val="0"/>
              </a:spcBef>
              <a:buClrTx/>
              <a:buSzTx/>
              <a:buFontTx/>
              <a:buNone/>
              <a:defRPr/>
            </a:pPr>
            <a:r>
              <a:rPr lang="en-US" altLang="zh-CN" sz="2600" dirty="0">
                <a:effectLst/>
                <a:latin typeface="Times New Roman" pitchFamily="18" charset="0"/>
                <a:ea typeface="仿宋" pitchFamily="49" charset="-122"/>
                <a:cs typeface="Times New Roman" pitchFamily="18" charset="0"/>
              </a:rPr>
              <a:t>                         s</a:t>
            </a:r>
            <a:r>
              <a:rPr lang="en-US" altLang="zh-CN" sz="2600" baseline="-25000" dirty="0">
                <a:effectLst/>
                <a:latin typeface="Times New Roman" pitchFamily="18" charset="0"/>
                <a:ea typeface="仿宋" pitchFamily="49" charset="-122"/>
                <a:cs typeface="Times New Roman" pitchFamily="18" charset="0"/>
              </a:rPr>
              <a:t>1</a:t>
            </a:r>
            <a:r>
              <a:rPr lang="en-US" altLang="zh-CN" sz="2600" dirty="0">
                <a:effectLst/>
                <a:latin typeface="Times New Roman" pitchFamily="18" charset="0"/>
                <a:ea typeface="仿宋" pitchFamily="49" charset="-122"/>
                <a:cs typeface="Times New Roman" pitchFamily="18" charset="0"/>
              </a:rPr>
              <a:t>            </a:t>
            </a:r>
            <a:r>
              <a:rPr lang="en-US" altLang="zh-CN" sz="2600" dirty="0" err="1">
                <a:effectLst/>
                <a:latin typeface="Times New Roman" pitchFamily="18" charset="0"/>
                <a:ea typeface="仿宋" pitchFamily="49" charset="-122"/>
                <a:cs typeface="Times New Roman" pitchFamily="18" charset="0"/>
              </a:rPr>
              <a:t>s</a:t>
            </a:r>
            <a:r>
              <a:rPr lang="en-US" altLang="zh-CN" sz="2600" baseline="-25000" dirty="0" err="1">
                <a:effectLst/>
                <a:latin typeface="Times New Roman" pitchFamily="18" charset="0"/>
                <a:ea typeface="仿宋" pitchFamily="49" charset="-122"/>
                <a:cs typeface="Times New Roman" pitchFamily="18" charset="0"/>
              </a:rPr>
              <a:t>1</a:t>
            </a:r>
            <a:r>
              <a:rPr lang="en-US" altLang="zh-CN" sz="2600" dirty="0">
                <a:effectLst/>
                <a:latin typeface="Times New Roman" pitchFamily="18" charset="0"/>
                <a:ea typeface="仿宋" pitchFamily="49" charset="-122"/>
                <a:cs typeface="Times New Roman" pitchFamily="18" charset="0"/>
              </a:rPr>
              <a:t>                       </a:t>
            </a:r>
            <a:r>
              <a:rPr lang="en-US" altLang="zh-CN" sz="2600" i="1" dirty="0" err="1">
                <a:effectLst/>
                <a:latin typeface="Times New Roman" pitchFamily="18" charset="0"/>
                <a:ea typeface="仿宋" pitchFamily="49" charset="-122"/>
                <a:cs typeface="Times New Roman" pitchFamily="18" charset="0"/>
              </a:rPr>
              <a:t>K</a:t>
            </a:r>
            <a:r>
              <a:rPr lang="en-US" altLang="zh-CN" sz="2600" baseline="-25000" dirty="0" err="1">
                <a:effectLst/>
                <a:latin typeface="Times New Roman" pitchFamily="18" charset="0"/>
                <a:ea typeface="仿宋" pitchFamily="49" charset="-122"/>
                <a:cs typeface="Times New Roman" pitchFamily="18" charset="0"/>
              </a:rPr>
              <a:t>sp</a:t>
            </a:r>
            <a:r>
              <a:rPr lang="en-US" altLang="zh-CN" sz="2600" i="1" baseline="-25000" dirty="0">
                <a:effectLst/>
                <a:latin typeface="Times New Roman" pitchFamily="18" charset="0"/>
                <a:ea typeface="仿宋" pitchFamily="49" charset="-122"/>
                <a:cs typeface="Times New Roman" pitchFamily="18" charset="0"/>
              </a:rPr>
              <a:t> </a:t>
            </a:r>
            <a:r>
              <a:rPr lang="en-US" altLang="zh-CN" sz="2600" dirty="0">
                <a:effectLst/>
                <a:latin typeface="Times New Roman" pitchFamily="18" charset="0"/>
                <a:ea typeface="仿宋" pitchFamily="49" charset="-122"/>
                <a:cs typeface="Times New Roman" pitchFamily="18" charset="0"/>
              </a:rPr>
              <a:t>(AgCl) = s</a:t>
            </a:r>
            <a:r>
              <a:rPr lang="en-US" altLang="zh-CN" sz="2600" baseline="-25000" dirty="0">
                <a:effectLst/>
                <a:latin typeface="Times New Roman" pitchFamily="18" charset="0"/>
                <a:ea typeface="仿宋" pitchFamily="49" charset="-122"/>
                <a:cs typeface="Times New Roman" pitchFamily="18" charset="0"/>
              </a:rPr>
              <a:t>1</a:t>
            </a:r>
            <a:r>
              <a:rPr lang="en-US" altLang="zh-CN" sz="2600" baseline="30000" dirty="0">
                <a:effectLst/>
                <a:latin typeface="Times New Roman" pitchFamily="18" charset="0"/>
                <a:ea typeface="仿宋" pitchFamily="49" charset="-122"/>
                <a:cs typeface="Times New Roman" pitchFamily="18" charset="0"/>
              </a:rPr>
              <a:t>2</a:t>
            </a:r>
          </a:p>
          <a:p>
            <a:pPr eaLnBrk="1" hangingPunct="1">
              <a:lnSpc>
                <a:spcPct val="125000"/>
              </a:lnSpc>
              <a:spcBef>
                <a:spcPts val="0"/>
              </a:spcBef>
              <a:buClrTx/>
              <a:buSzTx/>
              <a:buFontTx/>
              <a:buNone/>
              <a:defRPr/>
            </a:pPr>
            <a:r>
              <a:rPr lang="en-US" altLang="zh-CN" sz="2600" dirty="0">
                <a:effectLst/>
                <a:latin typeface="Times New Roman" pitchFamily="18" charset="0"/>
                <a:ea typeface="仿宋" pitchFamily="49" charset="-122"/>
                <a:cs typeface="Times New Roman" pitchFamily="18" charset="0"/>
              </a:rPr>
              <a:t>s</a:t>
            </a:r>
            <a:r>
              <a:rPr lang="en-US" altLang="zh-CN" sz="2600" baseline="-25000" dirty="0">
                <a:effectLst/>
                <a:latin typeface="Times New Roman" pitchFamily="18" charset="0"/>
                <a:ea typeface="仿宋" pitchFamily="49" charset="-122"/>
                <a:cs typeface="Times New Roman" pitchFamily="18" charset="0"/>
              </a:rPr>
              <a:t>1</a:t>
            </a:r>
            <a:r>
              <a:rPr lang="en-US" altLang="zh-CN" sz="2600" dirty="0">
                <a:effectLst/>
                <a:latin typeface="Times New Roman" pitchFamily="18" charset="0"/>
                <a:ea typeface="仿宋" pitchFamily="49" charset="-122"/>
                <a:cs typeface="Times New Roman" pitchFamily="18" charset="0"/>
              </a:rPr>
              <a:t> = (</a:t>
            </a:r>
            <a:r>
              <a:rPr lang="en-US" altLang="zh-CN" sz="2600" i="1" dirty="0" err="1">
                <a:effectLst/>
                <a:latin typeface="Times New Roman" pitchFamily="18" charset="0"/>
                <a:ea typeface="仿宋" pitchFamily="49" charset="-122"/>
                <a:cs typeface="Times New Roman" pitchFamily="18" charset="0"/>
              </a:rPr>
              <a:t>K</a:t>
            </a:r>
            <a:r>
              <a:rPr lang="en-US" altLang="zh-CN" sz="2600" baseline="-25000" dirty="0" err="1">
                <a:effectLst/>
                <a:latin typeface="Times New Roman" pitchFamily="18" charset="0"/>
                <a:ea typeface="仿宋" pitchFamily="49" charset="-122"/>
                <a:cs typeface="Times New Roman" pitchFamily="18" charset="0"/>
              </a:rPr>
              <a:t>sp</a:t>
            </a:r>
            <a:r>
              <a:rPr lang="en-US" altLang="zh-CN" sz="2600" dirty="0">
                <a:effectLst/>
                <a:latin typeface="Times New Roman" pitchFamily="18" charset="0"/>
                <a:ea typeface="仿宋" pitchFamily="49" charset="-122"/>
                <a:cs typeface="Times New Roman" pitchFamily="18" charset="0"/>
              </a:rPr>
              <a:t>)</a:t>
            </a:r>
            <a:r>
              <a:rPr lang="en-US" altLang="zh-CN" sz="2600" baseline="30000" dirty="0">
                <a:effectLst/>
                <a:latin typeface="Times New Roman" pitchFamily="18" charset="0"/>
                <a:ea typeface="仿宋" pitchFamily="49" charset="-122"/>
                <a:cs typeface="Times New Roman" pitchFamily="18" charset="0"/>
              </a:rPr>
              <a:t>1/2</a:t>
            </a:r>
            <a:r>
              <a:rPr lang="en-US" altLang="zh-CN" sz="2600" dirty="0">
                <a:effectLst/>
                <a:latin typeface="Times New Roman" pitchFamily="18" charset="0"/>
                <a:ea typeface="仿宋" pitchFamily="49" charset="-122"/>
                <a:cs typeface="Times New Roman" pitchFamily="18" charset="0"/>
              </a:rPr>
              <a:t>  = 1.33 ×10</a:t>
            </a:r>
            <a:r>
              <a:rPr lang="en-US" altLang="zh-CN" sz="2600" baseline="30000" dirty="0">
                <a:effectLst/>
                <a:latin typeface="Times New Roman" pitchFamily="18" charset="0"/>
                <a:ea typeface="仿宋" pitchFamily="49" charset="-122"/>
                <a:cs typeface="Times New Roman" pitchFamily="18" charset="0"/>
              </a:rPr>
              <a:t>-5</a:t>
            </a:r>
            <a:r>
              <a:rPr lang="en-US" altLang="zh-CN" sz="2600" dirty="0">
                <a:effectLst/>
                <a:latin typeface="Times New Roman" pitchFamily="18" charset="0"/>
                <a:ea typeface="仿宋" pitchFamily="49" charset="-122"/>
                <a:cs typeface="Times New Roman" pitchFamily="18" charset="0"/>
              </a:rPr>
              <a:t> mol·dm</a:t>
            </a:r>
            <a:r>
              <a:rPr lang="en-US" altLang="zh-CN" sz="2600" baseline="30000" dirty="0">
                <a:effectLst/>
                <a:latin typeface="Times New Roman" pitchFamily="18" charset="0"/>
                <a:ea typeface="仿宋" pitchFamily="49" charset="-122"/>
                <a:cs typeface="Times New Roman" pitchFamily="18" charset="0"/>
              </a:rPr>
              <a:t>-3</a:t>
            </a:r>
            <a:r>
              <a:rPr lang="en-US" altLang="zh-CN" sz="2600" dirty="0">
                <a:effectLst/>
                <a:latin typeface="Times New Roman" pitchFamily="18" charset="0"/>
                <a:ea typeface="仿宋" pitchFamily="49" charset="-122"/>
                <a:cs typeface="Times New Roman" pitchFamily="18" charset="0"/>
              </a:rPr>
              <a:t> </a:t>
            </a:r>
          </a:p>
          <a:p>
            <a:pPr eaLnBrk="1" hangingPunct="1">
              <a:lnSpc>
                <a:spcPct val="125000"/>
              </a:lnSpc>
              <a:spcBef>
                <a:spcPts val="0"/>
              </a:spcBef>
              <a:buClrTx/>
              <a:buSzTx/>
              <a:buFontTx/>
              <a:buNone/>
              <a:defRPr/>
            </a:pPr>
            <a:r>
              <a:rPr lang="en-US" altLang="zh-CN" sz="2600" dirty="0">
                <a:solidFill>
                  <a:srgbClr val="0000FF"/>
                </a:solidFill>
                <a:effectLst/>
                <a:latin typeface="Times New Roman" pitchFamily="18" charset="0"/>
                <a:ea typeface="仿宋" pitchFamily="49" charset="-122"/>
                <a:cs typeface="Times New Roman" pitchFamily="18" charset="0"/>
              </a:rPr>
              <a:t>Ag</a:t>
            </a:r>
            <a:r>
              <a:rPr lang="en-US" altLang="zh-CN" sz="2600" baseline="-25000" dirty="0">
                <a:solidFill>
                  <a:srgbClr val="0000FF"/>
                </a:solidFill>
                <a:effectLst/>
                <a:latin typeface="Times New Roman" pitchFamily="18" charset="0"/>
                <a:ea typeface="仿宋" pitchFamily="49" charset="-122"/>
                <a:cs typeface="Times New Roman" pitchFamily="18" charset="0"/>
              </a:rPr>
              <a:t>2</a:t>
            </a:r>
            <a:r>
              <a:rPr lang="en-US" altLang="zh-CN" sz="2600" dirty="0">
                <a:solidFill>
                  <a:srgbClr val="0000FF"/>
                </a:solidFill>
                <a:effectLst/>
                <a:latin typeface="Times New Roman" pitchFamily="18" charset="0"/>
                <a:ea typeface="仿宋" pitchFamily="49" charset="-122"/>
                <a:cs typeface="Times New Roman" pitchFamily="18" charset="0"/>
              </a:rPr>
              <a:t>CrO</a:t>
            </a:r>
            <a:r>
              <a:rPr lang="en-US" altLang="zh-CN" sz="2600" baseline="-25000" dirty="0">
                <a:solidFill>
                  <a:srgbClr val="0000FF"/>
                </a:solidFill>
                <a:effectLst/>
                <a:latin typeface="Times New Roman" pitchFamily="18" charset="0"/>
                <a:ea typeface="仿宋" pitchFamily="49" charset="-122"/>
                <a:cs typeface="Times New Roman" pitchFamily="18" charset="0"/>
              </a:rPr>
              <a:t>4</a:t>
            </a:r>
            <a:r>
              <a:rPr lang="en-US" altLang="zh-CN" sz="2600" dirty="0">
                <a:solidFill>
                  <a:srgbClr val="0000FF"/>
                </a:solidFill>
                <a:effectLst/>
                <a:latin typeface="Times New Roman" pitchFamily="18" charset="0"/>
                <a:ea typeface="仿宋" pitchFamily="49" charset="-122"/>
                <a:cs typeface="Times New Roman" pitchFamily="18" charset="0"/>
              </a:rPr>
              <a:t>(s)        2Ag</a:t>
            </a:r>
            <a:r>
              <a:rPr lang="en-US" altLang="zh-CN" sz="2600" baseline="30000" dirty="0">
                <a:solidFill>
                  <a:srgbClr val="0000FF"/>
                </a:solidFill>
                <a:effectLst/>
                <a:latin typeface="Times New Roman" pitchFamily="18" charset="0"/>
                <a:ea typeface="仿宋" pitchFamily="49" charset="-122"/>
                <a:cs typeface="Times New Roman" pitchFamily="18" charset="0"/>
              </a:rPr>
              <a:t>+</a:t>
            </a:r>
            <a:r>
              <a:rPr lang="en-US" altLang="zh-CN" sz="2600" dirty="0">
                <a:solidFill>
                  <a:srgbClr val="0000FF"/>
                </a:solidFill>
                <a:effectLst/>
                <a:latin typeface="Times New Roman" pitchFamily="18" charset="0"/>
                <a:ea typeface="仿宋" pitchFamily="49" charset="-122"/>
                <a:cs typeface="Times New Roman" pitchFamily="18" charset="0"/>
              </a:rPr>
              <a:t>(</a:t>
            </a:r>
            <a:r>
              <a:rPr lang="en-US" altLang="zh-CN" sz="2600" dirty="0" err="1">
                <a:solidFill>
                  <a:srgbClr val="0000FF"/>
                </a:solidFill>
                <a:effectLst/>
                <a:latin typeface="Times New Roman" pitchFamily="18" charset="0"/>
                <a:ea typeface="仿宋" pitchFamily="49" charset="-122"/>
                <a:cs typeface="Times New Roman" pitchFamily="18" charset="0"/>
              </a:rPr>
              <a:t>aq</a:t>
            </a:r>
            <a:r>
              <a:rPr lang="en-US" altLang="zh-CN" sz="2600" dirty="0">
                <a:solidFill>
                  <a:srgbClr val="0000FF"/>
                </a:solidFill>
                <a:effectLst/>
                <a:latin typeface="Times New Roman" pitchFamily="18" charset="0"/>
                <a:ea typeface="仿宋" pitchFamily="49" charset="-122"/>
                <a:cs typeface="Times New Roman" pitchFamily="18" charset="0"/>
              </a:rPr>
              <a:t>) + CrO</a:t>
            </a:r>
            <a:r>
              <a:rPr lang="en-US" altLang="zh-CN" sz="2600" baseline="-25000" dirty="0">
                <a:solidFill>
                  <a:srgbClr val="0000FF"/>
                </a:solidFill>
                <a:effectLst/>
                <a:latin typeface="Times New Roman" pitchFamily="18" charset="0"/>
                <a:ea typeface="仿宋" pitchFamily="49" charset="-122"/>
                <a:cs typeface="Times New Roman" pitchFamily="18" charset="0"/>
              </a:rPr>
              <a:t>4</a:t>
            </a:r>
            <a:r>
              <a:rPr lang="en-US" altLang="zh-CN" sz="2600" baseline="30000" dirty="0">
                <a:solidFill>
                  <a:srgbClr val="0000FF"/>
                </a:solidFill>
                <a:effectLst/>
                <a:latin typeface="Times New Roman" pitchFamily="18" charset="0"/>
                <a:ea typeface="仿宋" pitchFamily="49" charset="-122"/>
                <a:cs typeface="Times New Roman" pitchFamily="18" charset="0"/>
              </a:rPr>
              <a:t>2-</a:t>
            </a:r>
            <a:r>
              <a:rPr lang="en-US" altLang="zh-CN" sz="2600" dirty="0">
                <a:solidFill>
                  <a:srgbClr val="0000FF"/>
                </a:solidFill>
                <a:effectLst/>
                <a:latin typeface="Times New Roman" pitchFamily="18" charset="0"/>
                <a:ea typeface="仿宋" pitchFamily="49" charset="-122"/>
                <a:cs typeface="Times New Roman" pitchFamily="18" charset="0"/>
              </a:rPr>
              <a:t>(</a:t>
            </a:r>
            <a:r>
              <a:rPr lang="en-US" altLang="zh-CN" sz="2600" dirty="0" err="1">
                <a:solidFill>
                  <a:srgbClr val="0000FF"/>
                </a:solidFill>
                <a:effectLst/>
                <a:latin typeface="Times New Roman" pitchFamily="18" charset="0"/>
                <a:ea typeface="仿宋" pitchFamily="49" charset="-122"/>
                <a:cs typeface="Times New Roman" pitchFamily="18" charset="0"/>
              </a:rPr>
              <a:t>aq</a:t>
            </a:r>
            <a:r>
              <a:rPr lang="en-US" altLang="zh-CN" sz="2600" dirty="0">
                <a:solidFill>
                  <a:srgbClr val="0000FF"/>
                </a:solidFill>
                <a:effectLst/>
                <a:latin typeface="Times New Roman" pitchFamily="18" charset="0"/>
                <a:ea typeface="仿宋" pitchFamily="49" charset="-122"/>
                <a:cs typeface="Times New Roman" pitchFamily="18" charset="0"/>
              </a:rPr>
              <a:t>)</a:t>
            </a:r>
          </a:p>
          <a:p>
            <a:pPr eaLnBrk="1" hangingPunct="1">
              <a:lnSpc>
                <a:spcPct val="125000"/>
              </a:lnSpc>
              <a:spcBef>
                <a:spcPts val="0"/>
              </a:spcBef>
              <a:buClrTx/>
              <a:buSzTx/>
              <a:buFontTx/>
              <a:buNone/>
              <a:defRPr/>
            </a:pPr>
            <a:r>
              <a:rPr lang="en-US" altLang="zh-CN" sz="2600" dirty="0">
                <a:effectLst/>
                <a:latin typeface="Times New Roman" pitchFamily="18" charset="0"/>
                <a:ea typeface="仿宋" pitchFamily="49" charset="-122"/>
                <a:cs typeface="Times New Roman" pitchFamily="18" charset="0"/>
              </a:rPr>
              <a:t>                               </a:t>
            </a:r>
            <a:r>
              <a:rPr lang="en-US" altLang="zh-CN" sz="2600" dirty="0">
                <a:solidFill>
                  <a:srgbClr val="0000FF"/>
                </a:solidFill>
                <a:effectLst/>
                <a:latin typeface="Times New Roman" pitchFamily="18" charset="0"/>
                <a:ea typeface="仿宋" pitchFamily="49" charset="-122"/>
                <a:cs typeface="Times New Roman" pitchFamily="18" charset="0"/>
              </a:rPr>
              <a:t>2s</a:t>
            </a:r>
            <a:r>
              <a:rPr lang="en-US" altLang="zh-CN" sz="2600" baseline="-25000" dirty="0">
                <a:solidFill>
                  <a:srgbClr val="0000FF"/>
                </a:solidFill>
                <a:effectLst/>
                <a:latin typeface="Times New Roman" pitchFamily="18" charset="0"/>
                <a:ea typeface="仿宋" pitchFamily="49" charset="-122"/>
                <a:cs typeface="Times New Roman" pitchFamily="18" charset="0"/>
              </a:rPr>
              <a:t>2</a:t>
            </a:r>
            <a:r>
              <a:rPr lang="en-US" altLang="zh-CN" sz="2600" dirty="0">
                <a:solidFill>
                  <a:srgbClr val="0000FF"/>
                </a:solidFill>
                <a:effectLst/>
                <a:latin typeface="Times New Roman" pitchFamily="18" charset="0"/>
                <a:ea typeface="仿宋" pitchFamily="49" charset="-122"/>
                <a:cs typeface="Times New Roman" pitchFamily="18" charset="0"/>
              </a:rPr>
              <a:t>             s</a:t>
            </a:r>
            <a:r>
              <a:rPr lang="en-US" altLang="zh-CN" sz="2600" baseline="-25000" dirty="0">
                <a:solidFill>
                  <a:srgbClr val="0000FF"/>
                </a:solidFill>
                <a:effectLst/>
                <a:latin typeface="Times New Roman" pitchFamily="18" charset="0"/>
                <a:ea typeface="仿宋" pitchFamily="49" charset="-122"/>
                <a:cs typeface="Times New Roman" pitchFamily="18" charset="0"/>
              </a:rPr>
              <a:t>2</a:t>
            </a:r>
            <a:r>
              <a:rPr lang="en-US" altLang="zh-CN" sz="2600" dirty="0">
                <a:solidFill>
                  <a:srgbClr val="0000FF"/>
                </a:solidFill>
                <a:effectLst/>
                <a:latin typeface="Times New Roman" pitchFamily="18" charset="0"/>
                <a:ea typeface="仿宋" pitchFamily="49" charset="-122"/>
                <a:cs typeface="Times New Roman" pitchFamily="18" charset="0"/>
              </a:rPr>
              <a:t>               </a:t>
            </a:r>
            <a:r>
              <a:rPr lang="en-US" altLang="zh-CN" sz="2600" i="1" dirty="0" err="1">
                <a:solidFill>
                  <a:srgbClr val="0000FF"/>
                </a:solidFill>
                <a:effectLst/>
                <a:latin typeface="Times New Roman" pitchFamily="18" charset="0"/>
                <a:ea typeface="仿宋" pitchFamily="49" charset="-122"/>
                <a:cs typeface="Times New Roman" pitchFamily="18" charset="0"/>
              </a:rPr>
              <a:t>K</a:t>
            </a:r>
            <a:r>
              <a:rPr lang="en-US" altLang="zh-CN" sz="2600" baseline="-25000" dirty="0" err="1">
                <a:solidFill>
                  <a:srgbClr val="0000FF"/>
                </a:solidFill>
                <a:effectLst/>
                <a:latin typeface="Times New Roman" pitchFamily="18" charset="0"/>
                <a:ea typeface="仿宋" pitchFamily="49" charset="-122"/>
                <a:cs typeface="Times New Roman" pitchFamily="18" charset="0"/>
              </a:rPr>
              <a:t>sp</a:t>
            </a:r>
            <a:r>
              <a:rPr lang="en-US" altLang="zh-CN" sz="2600" i="1" baseline="-25000" dirty="0">
                <a:solidFill>
                  <a:srgbClr val="0000FF"/>
                </a:solidFill>
                <a:effectLst/>
                <a:latin typeface="Times New Roman" pitchFamily="18" charset="0"/>
                <a:ea typeface="仿宋" pitchFamily="49" charset="-122"/>
                <a:cs typeface="Times New Roman" pitchFamily="18" charset="0"/>
              </a:rPr>
              <a:t> </a:t>
            </a:r>
            <a:r>
              <a:rPr lang="en-US" altLang="zh-CN" sz="2600" dirty="0">
                <a:solidFill>
                  <a:srgbClr val="0000FF"/>
                </a:solidFill>
                <a:effectLst/>
                <a:latin typeface="Times New Roman" pitchFamily="18" charset="0"/>
                <a:ea typeface="仿宋" pitchFamily="49" charset="-122"/>
                <a:cs typeface="Times New Roman" pitchFamily="18" charset="0"/>
              </a:rPr>
              <a:t>(Ag</a:t>
            </a:r>
            <a:r>
              <a:rPr lang="en-US" altLang="zh-CN" sz="2600" baseline="-25000" dirty="0">
                <a:solidFill>
                  <a:srgbClr val="0000FF"/>
                </a:solidFill>
                <a:effectLst/>
                <a:latin typeface="Times New Roman" pitchFamily="18" charset="0"/>
                <a:ea typeface="仿宋" pitchFamily="49" charset="-122"/>
                <a:cs typeface="Times New Roman" pitchFamily="18" charset="0"/>
              </a:rPr>
              <a:t>2</a:t>
            </a:r>
            <a:r>
              <a:rPr lang="en-US" altLang="zh-CN" sz="2600" dirty="0">
                <a:solidFill>
                  <a:srgbClr val="0000FF"/>
                </a:solidFill>
                <a:effectLst/>
                <a:latin typeface="Times New Roman" pitchFamily="18" charset="0"/>
                <a:ea typeface="仿宋" pitchFamily="49" charset="-122"/>
                <a:cs typeface="Times New Roman" pitchFamily="18" charset="0"/>
              </a:rPr>
              <a:t>CrO</a:t>
            </a:r>
            <a:r>
              <a:rPr lang="en-US" altLang="zh-CN" sz="2600" baseline="-25000" dirty="0">
                <a:solidFill>
                  <a:srgbClr val="0000FF"/>
                </a:solidFill>
                <a:effectLst/>
                <a:latin typeface="Times New Roman" pitchFamily="18" charset="0"/>
                <a:ea typeface="仿宋" pitchFamily="49" charset="-122"/>
                <a:cs typeface="Times New Roman" pitchFamily="18" charset="0"/>
              </a:rPr>
              <a:t>4</a:t>
            </a:r>
            <a:r>
              <a:rPr lang="en-US" altLang="zh-CN" sz="2600" dirty="0">
                <a:solidFill>
                  <a:srgbClr val="0000FF"/>
                </a:solidFill>
                <a:effectLst/>
                <a:latin typeface="Times New Roman" pitchFamily="18" charset="0"/>
                <a:ea typeface="仿宋" pitchFamily="49" charset="-122"/>
                <a:cs typeface="Times New Roman" pitchFamily="18" charset="0"/>
              </a:rPr>
              <a:t> ) = 4s</a:t>
            </a:r>
            <a:r>
              <a:rPr lang="en-US" altLang="zh-CN" sz="2600" baseline="-25000" dirty="0">
                <a:solidFill>
                  <a:srgbClr val="0000FF"/>
                </a:solidFill>
                <a:effectLst/>
                <a:latin typeface="Times New Roman" pitchFamily="18" charset="0"/>
                <a:ea typeface="仿宋" pitchFamily="49" charset="-122"/>
                <a:cs typeface="Times New Roman" pitchFamily="18" charset="0"/>
              </a:rPr>
              <a:t>2</a:t>
            </a:r>
            <a:r>
              <a:rPr lang="en-US" altLang="zh-CN" sz="2600" baseline="30000" dirty="0">
                <a:solidFill>
                  <a:srgbClr val="0000FF"/>
                </a:solidFill>
                <a:effectLst/>
                <a:latin typeface="Times New Roman" pitchFamily="18" charset="0"/>
                <a:ea typeface="仿宋" pitchFamily="49" charset="-122"/>
                <a:cs typeface="Times New Roman" pitchFamily="18" charset="0"/>
              </a:rPr>
              <a:t>3</a:t>
            </a:r>
          </a:p>
          <a:p>
            <a:pPr eaLnBrk="1" hangingPunct="1">
              <a:lnSpc>
                <a:spcPct val="125000"/>
              </a:lnSpc>
              <a:spcBef>
                <a:spcPts val="0"/>
              </a:spcBef>
              <a:buClrTx/>
              <a:buSzTx/>
              <a:buFontTx/>
              <a:buNone/>
              <a:defRPr/>
            </a:pPr>
            <a:r>
              <a:rPr lang="en-US" altLang="zh-CN" sz="2600" dirty="0">
                <a:solidFill>
                  <a:srgbClr val="0000FF"/>
                </a:solidFill>
                <a:effectLst/>
                <a:latin typeface="Times New Roman" pitchFamily="18" charset="0"/>
                <a:ea typeface="仿宋" pitchFamily="49" charset="-122"/>
                <a:cs typeface="Times New Roman" pitchFamily="18" charset="0"/>
              </a:rPr>
              <a:t>s</a:t>
            </a:r>
            <a:r>
              <a:rPr lang="en-US" altLang="zh-CN" sz="2600" baseline="-25000" dirty="0">
                <a:solidFill>
                  <a:srgbClr val="0000FF"/>
                </a:solidFill>
                <a:effectLst/>
                <a:latin typeface="Times New Roman" pitchFamily="18" charset="0"/>
                <a:ea typeface="仿宋" pitchFamily="49" charset="-122"/>
                <a:cs typeface="Times New Roman" pitchFamily="18" charset="0"/>
              </a:rPr>
              <a:t>2</a:t>
            </a:r>
            <a:r>
              <a:rPr lang="en-US" altLang="zh-CN" sz="2600" dirty="0">
                <a:solidFill>
                  <a:srgbClr val="0000FF"/>
                </a:solidFill>
                <a:effectLst/>
                <a:latin typeface="Times New Roman" pitchFamily="18" charset="0"/>
                <a:ea typeface="仿宋" pitchFamily="49" charset="-122"/>
                <a:cs typeface="Times New Roman" pitchFamily="18" charset="0"/>
              </a:rPr>
              <a:t> = (</a:t>
            </a:r>
            <a:r>
              <a:rPr lang="en-US" altLang="zh-CN" sz="2600" i="1" dirty="0" err="1">
                <a:solidFill>
                  <a:srgbClr val="0000FF"/>
                </a:solidFill>
                <a:effectLst/>
                <a:latin typeface="Times New Roman" pitchFamily="18" charset="0"/>
                <a:ea typeface="仿宋" pitchFamily="49" charset="-122"/>
                <a:cs typeface="Times New Roman" pitchFamily="18" charset="0"/>
              </a:rPr>
              <a:t>K</a:t>
            </a:r>
            <a:r>
              <a:rPr lang="en-US" altLang="zh-CN" sz="2600" baseline="-25000" dirty="0" err="1">
                <a:solidFill>
                  <a:srgbClr val="0000FF"/>
                </a:solidFill>
                <a:effectLst/>
                <a:latin typeface="Times New Roman" pitchFamily="18" charset="0"/>
                <a:ea typeface="仿宋" pitchFamily="49" charset="-122"/>
                <a:cs typeface="Times New Roman" pitchFamily="18" charset="0"/>
              </a:rPr>
              <a:t>sp</a:t>
            </a:r>
            <a:r>
              <a:rPr lang="en-US" altLang="zh-CN" sz="2600" dirty="0">
                <a:solidFill>
                  <a:srgbClr val="0000FF"/>
                </a:solidFill>
                <a:effectLst/>
                <a:latin typeface="Times New Roman" pitchFamily="18" charset="0"/>
                <a:ea typeface="仿宋" pitchFamily="49" charset="-122"/>
                <a:cs typeface="Times New Roman" pitchFamily="18" charset="0"/>
              </a:rPr>
              <a:t>/4)</a:t>
            </a:r>
            <a:r>
              <a:rPr lang="en-US" altLang="zh-CN" sz="2600" baseline="30000" dirty="0">
                <a:solidFill>
                  <a:srgbClr val="0000FF"/>
                </a:solidFill>
                <a:effectLst/>
                <a:latin typeface="Times New Roman" pitchFamily="18" charset="0"/>
                <a:ea typeface="仿宋" pitchFamily="49" charset="-122"/>
                <a:cs typeface="Times New Roman" pitchFamily="18" charset="0"/>
              </a:rPr>
              <a:t>1/3</a:t>
            </a:r>
            <a:r>
              <a:rPr lang="en-US" altLang="zh-CN" sz="2600" dirty="0">
                <a:solidFill>
                  <a:srgbClr val="0000FF"/>
                </a:solidFill>
                <a:effectLst/>
                <a:latin typeface="Times New Roman" pitchFamily="18" charset="0"/>
                <a:ea typeface="仿宋" pitchFamily="49" charset="-122"/>
                <a:cs typeface="Times New Roman" pitchFamily="18" charset="0"/>
              </a:rPr>
              <a:t>  = 6.54 ×10</a:t>
            </a:r>
            <a:r>
              <a:rPr lang="en-US" altLang="zh-CN" sz="2600" baseline="30000" dirty="0">
                <a:solidFill>
                  <a:srgbClr val="0000FF"/>
                </a:solidFill>
                <a:effectLst/>
                <a:latin typeface="Times New Roman" pitchFamily="18" charset="0"/>
                <a:ea typeface="仿宋" pitchFamily="49" charset="-122"/>
                <a:cs typeface="Times New Roman" pitchFamily="18" charset="0"/>
              </a:rPr>
              <a:t>-5</a:t>
            </a:r>
            <a:r>
              <a:rPr lang="en-US" altLang="zh-CN" sz="2600" dirty="0">
                <a:solidFill>
                  <a:srgbClr val="0000FF"/>
                </a:solidFill>
                <a:effectLst/>
                <a:latin typeface="Times New Roman" pitchFamily="18" charset="0"/>
                <a:ea typeface="仿宋" pitchFamily="49" charset="-122"/>
                <a:cs typeface="Times New Roman" pitchFamily="18" charset="0"/>
              </a:rPr>
              <a:t> mol·dm</a:t>
            </a:r>
            <a:r>
              <a:rPr lang="en-US" altLang="zh-CN" sz="2600" baseline="30000" dirty="0">
                <a:solidFill>
                  <a:srgbClr val="0000FF"/>
                </a:solidFill>
                <a:effectLst/>
                <a:latin typeface="Times New Roman" pitchFamily="18" charset="0"/>
                <a:ea typeface="仿宋" pitchFamily="49" charset="-122"/>
                <a:cs typeface="Times New Roman" pitchFamily="18" charset="0"/>
              </a:rPr>
              <a:t>-3</a:t>
            </a:r>
            <a:r>
              <a:rPr lang="en-US" altLang="zh-CN" sz="2600" dirty="0">
                <a:solidFill>
                  <a:srgbClr val="0000FF"/>
                </a:solidFill>
                <a:effectLst/>
                <a:latin typeface="Times New Roman" pitchFamily="18" charset="0"/>
                <a:ea typeface="仿宋" pitchFamily="49" charset="-122"/>
                <a:cs typeface="Times New Roman" pitchFamily="18" charset="0"/>
              </a:rPr>
              <a:t> </a:t>
            </a:r>
          </a:p>
          <a:p>
            <a:pPr eaLnBrk="1" hangingPunct="1">
              <a:lnSpc>
                <a:spcPct val="125000"/>
              </a:lnSpc>
              <a:spcBef>
                <a:spcPts val="0"/>
              </a:spcBef>
              <a:buClrTx/>
              <a:buSzTx/>
              <a:buFontTx/>
              <a:buNone/>
              <a:defRPr/>
            </a:pPr>
            <a:r>
              <a:rPr lang="zh-CN" altLang="en-US" sz="2600" dirty="0">
                <a:effectLst/>
                <a:latin typeface="Times New Roman" pitchFamily="18" charset="0"/>
                <a:ea typeface="仿宋" pitchFamily="49" charset="-122"/>
                <a:cs typeface="Times New Roman" pitchFamily="18" charset="0"/>
              </a:rPr>
              <a:t>显然，</a:t>
            </a:r>
            <a:r>
              <a:rPr lang="en-US" altLang="zh-CN" sz="2600" dirty="0" err="1">
                <a:effectLst/>
                <a:latin typeface="Times New Roman" pitchFamily="18" charset="0"/>
                <a:ea typeface="仿宋" pitchFamily="49" charset="-122"/>
                <a:cs typeface="Times New Roman" pitchFamily="18" charset="0"/>
              </a:rPr>
              <a:t>AgCl</a:t>
            </a:r>
            <a:r>
              <a:rPr lang="zh-CN" altLang="en-US" sz="2600" dirty="0">
                <a:effectLst/>
                <a:latin typeface="Times New Roman" pitchFamily="18" charset="0"/>
                <a:ea typeface="仿宋" pitchFamily="49" charset="-122"/>
                <a:cs typeface="Times New Roman" pitchFamily="18" charset="0"/>
              </a:rPr>
              <a:t>的溶解度要小于</a:t>
            </a:r>
            <a:r>
              <a:rPr lang="en-US" altLang="zh-CN" sz="2600" dirty="0">
                <a:effectLst/>
                <a:latin typeface="Times New Roman" pitchFamily="18" charset="0"/>
                <a:ea typeface="仿宋" pitchFamily="49" charset="-122"/>
                <a:cs typeface="Times New Roman" pitchFamily="18" charset="0"/>
              </a:rPr>
              <a:t>Ag</a:t>
            </a:r>
            <a:r>
              <a:rPr lang="en-US" altLang="zh-CN" sz="2600" baseline="-25000" dirty="0">
                <a:effectLst/>
                <a:latin typeface="Times New Roman" pitchFamily="18" charset="0"/>
                <a:ea typeface="仿宋" pitchFamily="49" charset="-122"/>
                <a:cs typeface="Times New Roman" pitchFamily="18" charset="0"/>
              </a:rPr>
              <a:t>2</a:t>
            </a:r>
            <a:r>
              <a:rPr lang="en-US" altLang="zh-CN" sz="2600" dirty="0">
                <a:effectLst/>
                <a:latin typeface="Times New Roman" pitchFamily="18" charset="0"/>
                <a:ea typeface="仿宋" pitchFamily="49" charset="-122"/>
                <a:cs typeface="Times New Roman" pitchFamily="18" charset="0"/>
              </a:rPr>
              <a:t>CrO</a:t>
            </a:r>
            <a:r>
              <a:rPr lang="en-US" altLang="zh-CN" sz="2600" baseline="-25000" dirty="0">
                <a:effectLst/>
                <a:latin typeface="Times New Roman" pitchFamily="18" charset="0"/>
                <a:ea typeface="仿宋" pitchFamily="49" charset="-122"/>
                <a:cs typeface="Times New Roman" pitchFamily="18" charset="0"/>
              </a:rPr>
              <a:t>4</a:t>
            </a:r>
            <a:endParaRPr lang="en-US" altLang="zh-CN" sz="2600" dirty="0">
              <a:effectLst/>
              <a:latin typeface="Times New Roman" pitchFamily="18" charset="0"/>
              <a:ea typeface="仿宋" pitchFamily="49" charset="-122"/>
              <a:cs typeface="Times New Roman" pitchFamily="18" charset="0"/>
            </a:endParaRPr>
          </a:p>
          <a:p>
            <a:pPr eaLnBrk="1" hangingPunct="1">
              <a:lnSpc>
                <a:spcPct val="125000"/>
              </a:lnSpc>
              <a:spcBef>
                <a:spcPts val="0"/>
              </a:spcBef>
              <a:buClrTx/>
              <a:buSzTx/>
              <a:buFontTx/>
              <a:buNone/>
              <a:defRPr/>
            </a:pPr>
            <a:r>
              <a:rPr lang="zh-CN" altLang="en-US" sz="2600" u="sng" dirty="0">
                <a:solidFill>
                  <a:srgbClr val="FF0000"/>
                </a:solidFill>
                <a:effectLst/>
                <a:latin typeface="+mj-ea"/>
                <a:ea typeface="+mj-ea"/>
                <a:cs typeface="Times New Roman" pitchFamily="18" charset="0"/>
              </a:rPr>
              <a:t>不同类型的难溶电解质的溶解度不能通过</a:t>
            </a:r>
            <a:r>
              <a:rPr lang="en-US" altLang="zh-CN" sz="2600" i="1" u="sng" dirty="0" err="1">
                <a:solidFill>
                  <a:srgbClr val="FF0000"/>
                </a:solidFill>
                <a:effectLst/>
                <a:latin typeface="+mj-ea"/>
                <a:ea typeface="+mj-ea"/>
                <a:cs typeface="Times New Roman" pitchFamily="18" charset="0"/>
              </a:rPr>
              <a:t>K</a:t>
            </a:r>
            <a:r>
              <a:rPr lang="en-US" altLang="zh-CN" sz="2600" u="sng" baseline="-25000" dirty="0" err="1">
                <a:solidFill>
                  <a:srgbClr val="FF0000"/>
                </a:solidFill>
                <a:effectLst/>
                <a:latin typeface="+mj-ea"/>
                <a:ea typeface="+mj-ea"/>
                <a:cs typeface="Times New Roman" pitchFamily="18" charset="0"/>
              </a:rPr>
              <a:t>sp</a:t>
            </a:r>
            <a:r>
              <a:rPr lang="zh-CN" altLang="en-US" sz="2600" u="sng" dirty="0">
                <a:solidFill>
                  <a:srgbClr val="FF0000"/>
                </a:solidFill>
                <a:effectLst/>
                <a:latin typeface="+mj-ea"/>
                <a:ea typeface="+mj-ea"/>
                <a:cs typeface="Times New Roman" pitchFamily="18" charset="0"/>
              </a:rPr>
              <a:t>大小来比较</a:t>
            </a:r>
            <a:endParaRPr lang="en-US" altLang="zh-CN" sz="2600" u="sng" dirty="0">
              <a:solidFill>
                <a:srgbClr val="FF0000"/>
              </a:solidFill>
              <a:effectLst/>
              <a:latin typeface="+mj-ea"/>
              <a:ea typeface="+mj-ea"/>
              <a:cs typeface="Times New Roman" pitchFamily="18" charset="0"/>
            </a:endParaRPr>
          </a:p>
        </p:txBody>
      </p:sp>
      <p:sp>
        <p:nvSpPr>
          <p:cNvPr id="190467" name="Line 5"/>
          <p:cNvSpPr>
            <a:spLocks noChangeShapeType="1"/>
          </p:cNvSpPr>
          <p:nvPr/>
        </p:nvSpPr>
        <p:spPr bwMode="auto">
          <a:xfrm>
            <a:off x="1583854" y="2700759"/>
            <a:ext cx="381000"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190468" name="Line 6"/>
          <p:cNvSpPr>
            <a:spLocks noChangeShapeType="1"/>
          </p:cNvSpPr>
          <p:nvPr/>
        </p:nvSpPr>
        <p:spPr bwMode="auto">
          <a:xfrm flipH="1">
            <a:off x="1583854" y="2853159"/>
            <a:ext cx="406400"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190469" name="Line 7"/>
          <p:cNvSpPr>
            <a:spLocks noChangeShapeType="1"/>
          </p:cNvSpPr>
          <p:nvPr/>
        </p:nvSpPr>
        <p:spPr bwMode="auto">
          <a:xfrm>
            <a:off x="2087910" y="4212704"/>
            <a:ext cx="381000" cy="0"/>
          </a:xfrm>
          <a:prstGeom prst="line">
            <a:avLst/>
          </a:prstGeom>
          <a:noFill/>
          <a:ln w="9525">
            <a:solidFill>
              <a:srgbClr val="0000FF"/>
            </a:solidFill>
            <a:round/>
            <a:headEnd/>
            <a:tailEnd type="triangle" w="med" len="med"/>
          </a:ln>
        </p:spPr>
        <p:txBody>
          <a:bodyPr>
            <a:spAutoFit/>
          </a:bodyPr>
          <a:lstStyle/>
          <a:p>
            <a:endParaRPr lang="zh-CN" altLang="en-US"/>
          </a:p>
        </p:txBody>
      </p:sp>
      <p:sp>
        <p:nvSpPr>
          <p:cNvPr id="190470" name="Line 8"/>
          <p:cNvSpPr>
            <a:spLocks noChangeShapeType="1"/>
          </p:cNvSpPr>
          <p:nvPr/>
        </p:nvSpPr>
        <p:spPr bwMode="auto">
          <a:xfrm flipH="1">
            <a:off x="2087910" y="4355579"/>
            <a:ext cx="381000" cy="9525"/>
          </a:xfrm>
          <a:prstGeom prst="line">
            <a:avLst/>
          </a:prstGeom>
          <a:noFill/>
          <a:ln w="9525">
            <a:solidFill>
              <a:srgbClr val="0000FF"/>
            </a:solidFill>
            <a:round/>
            <a:headEnd/>
            <a:tailEnd type="triangle" w="med" len="med"/>
          </a:ln>
        </p:spPr>
        <p:txBody>
          <a:bodyPr>
            <a:spAutoFit/>
          </a:bodyPr>
          <a:lstStyle/>
          <a:p>
            <a:endParaRPr lang="zh-CN" altLang="en-US"/>
          </a:p>
        </p:txBody>
      </p:sp>
      <p:grpSp>
        <p:nvGrpSpPr>
          <p:cNvPr id="8" name="组合 7">
            <a:extLst>
              <a:ext uri="{FF2B5EF4-FFF2-40B4-BE49-F238E27FC236}">
                <a16:creationId xmlns:a16="http://schemas.microsoft.com/office/drawing/2014/main" id="{51CB35D3-9F54-49A0-AADB-3653BA5F350A}"/>
              </a:ext>
            </a:extLst>
          </p:cNvPr>
          <p:cNvGrpSpPr/>
          <p:nvPr/>
        </p:nvGrpSpPr>
        <p:grpSpPr>
          <a:xfrm>
            <a:off x="7596336" y="1916832"/>
            <a:ext cx="1480145" cy="1480145"/>
            <a:chOff x="6660232" y="5044480"/>
            <a:chExt cx="1480145" cy="1480145"/>
          </a:xfrm>
        </p:grpSpPr>
        <p:sp>
          <p:nvSpPr>
            <p:cNvPr id="9" name="爆炸形: 8 pt  8">
              <a:extLst>
                <a:ext uri="{FF2B5EF4-FFF2-40B4-BE49-F238E27FC236}">
                  <a16:creationId xmlns:a16="http://schemas.microsoft.com/office/drawing/2014/main" id="{DC0E909C-785B-4EC3-88CB-D354F8B1BF62}"/>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0" name="矩形 9">
              <a:extLst>
                <a:ext uri="{FF2B5EF4-FFF2-40B4-BE49-F238E27FC236}">
                  <a16:creationId xmlns:a16="http://schemas.microsoft.com/office/drawing/2014/main" id="{E963C6C2-4A7B-4C6F-BFD4-5CCA717B7088}"/>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
        <p:nvSpPr>
          <p:cNvPr id="2" name="矩形 1">
            <a:extLst>
              <a:ext uri="{FF2B5EF4-FFF2-40B4-BE49-F238E27FC236}">
                <a16:creationId xmlns:a16="http://schemas.microsoft.com/office/drawing/2014/main" id="{C3749BDF-E26C-441C-91E7-3E537AD3A795}"/>
              </a:ext>
            </a:extLst>
          </p:cNvPr>
          <p:cNvSpPr/>
          <p:nvPr/>
        </p:nvSpPr>
        <p:spPr>
          <a:xfrm>
            <a:off x="6405306" y="3608824"/>
            <a:ext cx="2808313" cy="830997"/>
          </a:xfrm>
          <a:prstGeom prst="rect">
            <a:avLst/>
          </a:prstGeom>
        </p:spPr>
        <p:txBody>
          <a:bodyPr wrap="square">
            <a:spAutoFit/>
          </a:bodyPr>
          <a:lstStyle/>
          <a:p>
            <a:r>
              <a:rPr lang="zh-CN" altLang="en-US" sz="2400" u="sng" dirty="0">
                <a:solidFill>
                  <a:srgbClr val="FF0000"/>
                </a:solidFill>
                <a:latin typeface="+mj-ea"/>
                <a:cs typeface="Times New Roman" pitchFamily="18" charset="0"/>
              </a:rPr>
              <a:t>注意单位是</a:t>
            </a:r>
            <a:r>
              <a:rPr lang="en-US" altLang="zh-CN" sz="2400" u="sng" dirty="0">
                <a:solidFill>
                  <a:srgbClr val="FF0000"/>
                </a:solidFill>
                <a:latin typeface="+mj-ea"/>
                <a:cs typeface="Times New Roman" pitchFamily="18" charset="0"/>
              </a:rPr>
              <a:t>mol/L</a:t>
            </a:r>
            <a:r>
              <a:rPr lang="zh-CN" altLang="en-US" sz="2400" u="sng" dirty="0">
                <a:solidFill>
                  <a:srgbClr val="FF0000"/>
                </a:solidFill>
                <a:latin typeface="+mj-ea"/>
                <a:cs typeface="Times New Roman" pitchFamily="18" charset="0"/>
              </a:rPr>
              <a:t>或者</a:t>
            </a:r>
            <a:r>
              <a:rPr lang="en-US" altLang="zh-CN" sz="2400" u="sng" dirty="0">
                <a:solidFill>
                  <a:srgbClr val="FF0000"/>
                </a:solidFill>
                <a:latin typeface="+mj-ea"/>
                <a:cs typeface="Times New Roman" pitchFamily="18" charset="0"/>
              </a:rPr>
              <a:t>mol/dm</a:t>
            </a:r>
            <a:r>
              <a:rPr lang="en-US" altLang="zh-CN" sz="2400" u="sng" baseline="30000" dirty="0">
                <a:solidFill>
                  <a:srgbClr val="FF0000"/>
                </a:solidFill>
                <a:latin typeface="+mj-ea"/>
                <a:cs typeface="Times New Roman" pitchFamily="18" charset="0"/>
              </a:rPr>
              <a:t>3</a:t>
            </a:r>
            <a:endParaRPr lang="zh-CN" altLang="en-US" sz="2400" baseline="300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4.6.2  </a:t>
            </a:r>
            <a:r>
              <a:rPr lang="zh-CN" altLang="en-US" sz="3200" dirty="0"/>
              <a:t>沉淀的生成和溶解</a:t>
            </a:r>
          </a:p>
        </p:txBody>
      </p:sp>
      <p:sp>
        <p:nvSpPr>
          <p:cNvPr id="122884" name="Rectangle 3"/>
          <p:cNvSpPr>
            <a:spLocks noGrp="1" noChangeArrowheads="1"/>
          </p:cNvSpPr>
          <p:nvPr>
            <p:ph idx="1"/>
          </p:nvPr>
        </p:nvSpPr>
        <p:spPr>
          <a:xfrm>
            <a:off x="250825" y="980728"/>
            <a:ext cx="8610600" cy="5688632"/>
          </a:xfrm>
        </p:spPr>
        <p:txBody>
          <a:bodyPr/>
          <a:lstStyle/>
          <a:p>
            <a:pPr eaLnBrk="1" hangingPunct="1">
              <a:lnSpc>
                <a:spcPct val="125000"/>
              </a:lnSpc>
              <a:spcBef>
                <a:spcPts val="600"/>
              </a:spcBef>
              <a:buClr>
                <a:srgbClr val="FF0000"/>
              </a:buClr>
              <a:defRPr/>
            </a:pPr>
            <a:r>
              <a:rPr lang="zh-CN" altLang="en-US" dirty="0">
                <a:solidFill>
                  <a:srgbClr val="FF0000"/>
                </a:solidFill>
                <a:effectLst/>
                <a:latin typeface="+mj-ea"/>
                <a:ea typeface="+mj-ea"/>
                <a:cs typeface="Times New Roman" panose="02020603050405020304" pitchFamily="18" charset="0"/>
              </a:rPr>
              <a:t>沉淀的转化</a:t>
            </a:r>
          </a:p>
          <a:p>
            <a:pPr marL="0" indent="0" eaLnBrk="1" hangingPunct="1">
              <a:lnSpc>
                <a:spcPct val="125000"/>
              </a:lnSpc>
              <a:spcBef>
                <a:spcPts val="600"/>
              </a:spcBef>
              <a:buNone/>
              <a:defRPr/>
            </a:pPr>
            <a:r>
              <a:rPr lang="zh-CN" altLang="en-US" dirty="0">
                <a:effectLst/>
                <a:latin typeface="Times New Roman" panose="02020603050405020304" pitchFamily="18" charset="0"/>
                <a:cs typeface="Times New Roman" panose="02020603050405020304" pitchFamily="18" charset="0"/>
              </a:rPr>
              <a:t>刚生成</a:t>
            </a:r>
            <a:r>
              <a:rPr lang="en-US" altLang="zh-CN" dirty="0">
                <a:effectLst/>
                <a:latin typeface="Times New Roman" panose="02020603050405020304" pitchFamily="18" charset="0"/>
                <a:cs typeface="Times New Roman" panose="02020603050405020304" pitchFamily="18" charset="0"/>
              </a:rPr>
              <a:t>PbSO</a:t>
            </a:r>
            <a:r>
              <a:rPr lang="en-US" altLang="zh-CN" baseline="-25000" dirty="0">
                <a:effectLst/>
                <a:latin typeface="Times New Roman" panose="02020603050405020304" pitchFamily="18" charset="0"/>
                <a:cs typeface="Times New Roman" panose="02020603050405020304" pitchFamily="18" charset="0"/>
              </a:rPr>
              <a:t>4</a:t>
            </a:r>
            <a:r>
              <a:rPr lang="zh-CN" altLang="en-US" dirty="0">
                <a:effectLst/>
                <a:latin typeface="Times New Roman" panose="02020603050405020304" pitchFamily="18" charset="0"/>
                <a:cs typeface="Times New Roman" panose="02020603050405020304" pitchFamily="18" charset="0"/>
              </a:rPr>
              <a:t>的黄色沉淀，如果加入</a:t>
            </a:r>
            <a:r>
              <a:rPr lang="en-US" altLang="zh-CN" dirty="0">
                <a:effectLst/>
                <a:latin typeface="Times New Roman" panose="02020603050405020304" pitchFamily="18" charset="0"/>
                <a:cs typeface="Times New Roman" panose="02020603050405020304" pitchFamily="18" charset="0"/>
              </a:rPr>
              <a:t>(NH</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S</a:t>
            </a:r>
            <a:r>
              <a:rPr lang="zh-CN" altLang="en-US" dirty="0">
                <a:effectLst/>
                <a:latin typeface="Times New Roman" panose="02020603050405020304" pitchFamily="18" charset="0"/>
                <a:cs typeface="Times New Roman" panose="02020603050405020304" pitchFamily="18" charset="0"/>
              </a:rPr>
              <a:t>溶液并搅拌之，可以观察到溶液变为淡黄色，沉淀变成黑色的</a:t>
            </a:r>
            <a:r>
              <a:rPr lang="en-US" altLang="zh-CN" dirty="0" err="1">
                <a:effectLst/>
                <a:latin typeface="Times New Roman" panose="02020603050405020304" pitchFamily="18" charset="0"/>
                <a:cs typeface="Times New Roman" panose="02020603050405020304" pitchFamily="18" charset="0"/>
              </a:rPr>
              <a:t>PbS</a:t>
            </a:r>
            <a:r>
              <a:rPr lang="zh-CN" altLang="en-US" dirty="0">
                <a:effectLst/>
                <a:latin typeface="Times New Roman" panose="02020603050405020304" pitchFamily="18" charset="0"/>
                <a:cs typeface="Times New Roman" panose="02020603050405020304" pitchFamily="18" charset="0"/>
              </a:rPr>
              <a:t>所致。这种把一种难溶电解质转化为另一种难态电解质的过程叫</a:t>
            </a:r>
            <a:r>
              <a:rPr lang="zh-CN" altLang="en-US" u="sng" dirty="0">
                <a:solidFill>
                  <a:srgbClr val="FF0000"/>
                </a:solidFill>
                <a:effectLst/>
                <a:latin typeface="Times New Roman" panose="02020603050405020304" pitchFamily="18" charset="0"/>
                <a:cs typeface="Times New Roman" panose="02020603050405020304" pitchFamily="18" charset="0"/>
              </a:rPr>
              <a:t>沉淀的转化</a:t>
            </a:r>
            <a:r>
              <a:rPr lang="zh-CN" altLang="en-US" dirty="0">
                <a:effectLst/>
                <a:latin typeface="Times New Roman" panose="02020603050405020304" pitchFamily="18" charset="0"/>
                <a:cs typeface="Times New Roman" panose="02020603050405020304" pitchFamily="18" charset="0"/>
              </a:rPr>
              <a:t>。</a:t>
            </a:r>
          </a:p>
          <a:p>
            <a:pPr eaLnBrk="1" hangingPunct="1">
              <a:lnSpc>
                <a:spcPct val="125000"/>
              </a:lnSpc>
              <a:spcBef>
                <a:spcPts val="600"/>
              </a:spcBef>
              <a:buClr>
                <a:srgbClr val="FF0000"/>
              </a:buClr>
              <a:defRPr/>
            </a:pPr>
            <a:r>
              <a:rPr lang="zh-CN" altLang="en-US" dirty="0">
                <a:solidFill>
                  <a:srgbClr val="FF0000"/>
                </a:solidFill>
                <a:effectLst/>
                <a:latin typeface="+mj-ea"/>
                <a:ea typeface="+mj-ea"/>
                <a:cs typeface="Times New Roman" panose="02020603050405020304" pitchFamily="18" charset="0"/>
              </a:rPr>
              <a:t>沉淀的溶解</a:t>
            </a:r>
          </a:p>
          <a:p>
            <a:pPr marL="0" indent="0" eaLnBrk="1" hangingPunct="1">
              <a:lnSpc>
                <a:spcPct val="125000"/>
              </a:lnSpc>
              <a:spcBef>
                <a:spcPts val="600"/>
              </a:spcBef>
              <a:buNone/>
              <a:defRPr/>
            </a:pPr>
            <a:r>
              <a:rPr lang="zh-CN" altLang="en-US" dirty="0">
                <a:effectLst/>
                <a:latin typeface="Times New Roman" panose="02020603050405020304" pitchFamily="18" charset="0"/>
                <a:cs typeface="Times New Roman" panose="02020603050405020304" pitchFamily="18" charset="0"/>
              </a:rPr>
              <a:t>根据溶度积规则，要使沉淀溶解，必须加入降低其中某一离子浓度的试剂，使离子积小于</a:t>
            </a:r>
            <a:r>
              <a:rPr lang="en-US" altLang="zh-CN" i="1" dirty="0" err="1">
                <a:effectLst/>
                <a:latin typeface="Times New Roman" panose="02020603050405020304" pitchFamily="18" charset="0"/>
                <a:cs typeface="Times New Roman" panose="02020603050405020304" pitchFamily="18" charset="0"/>
              </a:rPr>
              <a:t>K</a:t>
            </a:r>
            <a:r>
              <a:rPr lang="en-US" altLang="zh-CN" baseline="-25000" dirty="0" err="1">
                <a:effectLst/>
                <a:latin typeface="Times New Roman" panose="02020603050405020304" pitchFamily="18" charset="0"/>
                <a:cs typeface="Times New Roman" panose="02020603050405020304" pitchFamily="18" charset="0"/>
              </a:rPr>
              <a:t>sp</a:t>
            </a:r>
            <a:r>
              <a:rPr lang="zh-CN" altLang="en-US" dirty="0">
                <a:effectLst/>
                <a:latin typeface="Times New Roman" panose="02020603050405020304" pitchFamily="18" charset="0"/>
                <a:cs typeface="Times New Roman" panose="02020603050405020304" pitchFamily="18" charset="0"/>
              </a:rPr>
              <a:t>即可。</a:t>
            </a:r>
          </a:p>
          <a:p>
            <a:pPr marL="0" indent="0" eaLnBrk="1" hangingPunct="1">
              <a:lnSpc>
                <a:spcPct val="125000"/>
              </a:lnSpc>
              <a:spcBef>
                <a:spcPts val="600"/>
              </a:spcBef>
              <a:buNone/>
              <a:defRPr/>
            </a:pPr>
            <a:r>
              <a:rPr lang="zh-CN" altLang="en-US" dirty="0">
                <a:effectLst/>
                <a:latin typeface="Times New Roman" panose="02020603050405020304" pitchFamily="18" charset="0"/>
                <a:cs typeface="Times New Roman" panose="02020603050405020304" pitchFamily="18" charset="0"/>
              </a:rPr>
              <a:t>某些难溶盐与硝酸反应而溶解，一些难溶物与某些物质发生络合反应而溶解。</a:t>
            </a:r>
          </a:p>
        </p:txBody>
      </p:sp>
    </p:spTree>
  </p:cSld>
  <p:clrMapOvr>
    <a:masterClrMapping/>
  </p:clrMapOvr>
  <p:transition advClick="0"/>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4.6.2  </a:t>
            </a:r>
            <a:r>
              <a:rPr lang="zh-CN" altLang="en-US" sz="3200" dirty="0"/>
              <a:t>沉淀的生成和溶解</a:t>
            </a:r>
            <a:endParaRPr lang="zh-CN" altLang="en-US" sz="3200" dirty="0">
              <a:latin typeface="Times New Roman" pitchFamily="18" charset="0"/>
            </a:endParaRPr>
          </a:p>
        </p:txBody>
      </p:sp>
      <p:sp>
        <p:nvSpPr>
          <p:cNvPr id="99331" name="Rectangle 3"/>
          <p:cNvSpPr>
            <a:spLocks noGrp="1" noChangeArrowheads="1"/>
          </p:cNvSpPr>
          <p:nvPr>
            <p:ph type="body" idx="1"/>
          </p:nvPr>
        </p:nvSpPr>
        <p:spPr>
          <a:xfrm>
            <a:off x="251520" y="3931890"/>
            <a:ext cx="8640959" cy="2162175"/>
          </a:xfrm>
        </p:spPr>
        <p:txBody>
          <a:bodyPr/>
          <a:lstStyle/>
          <a:p>
            <a:pPr eaLnBrk="1" hangingPunct="1">
              <a:buClrTx/>
              <a:buSzTx/>
              <a:buFontTx/>
              <a:buNone/>
              <a:defRPr/>
            </a:pPr>
            <a:r>
              <a:rPr lang="zh-CN" altLang="en-US" dirty="0">
                <a:solidFill>
                  <a:srgbClr val="0000FF"/>
                </a:solidFill>
                <a:effectLst/>
                <a:latin typeface="Times New Roman" pitchFamily="18" charset="0"/>
                <a:ea typeface="楷体_GB2312" pitchFamily="49" charset="-122"/>
                <a:cs typeface="Times New Roman" pitchFamily="18" charset="0"/>
              </a:rPr>
              <a:t>当：</a:t>
            </a:r>
            <a:endParaRPr lang="en-US" altLang="zh-CN" dirty="0">
              <a:solidFill>
                <a:srgbClr val="0000FF"/>
              </a:solidFill>
              <a:effectLst/>
              <a:latin typeface="Times New Roman" pitchFamily="18" charset="0"/>
              <a:ea typeface="楷体_GB2312" pitchFamily="49" charset="-122"/>
              <a:cs typeface="Times New Roman" pitchFamily="18" charset="0"/>
            </a:endParaRPr>
          </a:p>
          <a:p>
            <a:pPr eaLnBrk="1" hangingPunct="1">
              <a:buClrTx/>
              <a:buSzTx/>
              <a:buFontTx/>
              <a:buNone/>
              <a:defRPr/>
            </a:pPr>
            <a:r>
              <a:rPr lang="en-US" altLang="zh-CN" i="1" dirty="0">
                <a:solidFill>
                  <a:srgbClr val="0000FF"/>
                </a:solidFill>
                <a:effectLst/>
                <a:latin typeface="Times New Roman" pitchFamily="18" charset="0"/>
                <a:ea typeface="楷体_GB2312" pitchFamily="49" charset="-122"/>
                <a:cs typeface="Times New Roman" pitchFamily="18" charset="0"/>
              </a:rPr>
              <a:t>Q = c</a:t>
            </a:r>
            <a:r>
              <a:rPr lang="en-US" altLang="zh-CN" dirty="0">
                <a:solidFill>
                  <a:srgbClr val="0000FF"/>
                </a:solidFill>
                <a:effectLst/>
                <a:latin typeface="Times New Roman" pitchFamily="18" charset="0"/>
                <a:ea typeface="楷体_GB2312" pitchFamily="49" charset="-122"/>
                <a:cs typeface="Times New Roman" pitchFamily="18" charset="0"/>
              </a:rPr>
              <a:t>(A</a:t>
            </a:r>
            <a:r>
              <a:rPr lang="en-US" altLang="zh-CN" baseline="30000" dirty="0">
                <a:solidFill>
                  <a:srgbClr val="0000FF"/>
                </a:solidFill>
                <a:effectLst/>
                <a:latin typeface="Times New Roman" pitchFamily="18" charset="0"/>
                <a:ea typeface="楷体_GB2312" pitchFamily="49" charset="-122"/>
                <a:cs typeface="Times New Roman" pitchFamily="18" charset="0"/>
              </a:rPr>
              <a:t>m+</a:t>
            </a:r>
            <a:r>
              <a:rPr lang="en-US" altLang="zh-CN" dirty="0">
                <a:solidFill>
                  <a:srgbClr val="0000FF"/>
                </a:solidFill>
                <a:effectLst/>
                <a:latin typeface="Times New Roman" pitchFamily="18" charset="0"/>
                <a:ea typeface="楷体_GB2312" pitchFamily="49" charset="-122"/>
                <a:cs typeface="Times New Roman" pitchFamily="18" charset="0"/>
              </a:rPr>
              <a:t>)</a:t>
            </a:r>
            <a:r>
              <a:rPr lang="en-US" altLang="zh-CN" baseline="30000" dirty="0">
                <a:solidFill>
                  <a:srgbClr val="0000FF"/>
                </a:solidFill>
                <a:effectLst/>
                <a:latin typeface="Times New Roman" pitchFamily="18" charset="0"/>
                <a:ea typeface="楷体_GB2312" pitchFamily="49" charset="-122"/>
                <a:cs typeface="Times New Roman" pitchFamily="18" charset="0"/>
              </a:rPr>
              <a:t>n</a:t>
            </a:r>
            <a:r>
              <a:rPr lang="en-US" altLang="zh-CN" dirty="0">
                <a:solidFill>
                  <a:srgbClr val="0000FF"/>
                </a:solidFill>
                <a:effectLst/>
                <a:latin typeface="Times New Roman" pitchFamily="18" charset="0"/>
                <a:ea typeface="楷体_GB2312" pitchFamily="49" charset="-122"/>
                <a:cs typeface="Times New Roman" pitchFamily="18" charset="0"/>
              </a:rPr>
              <a:t> </a:t>
            </a:r>
            <a:r>
              <a:rPr lang="en-US" altLang="zh-CN" i="1" dirty="0">
                <a:solidFill>
                  <a:srgbClr val="0000FF"/>
                </a:solidFill>
                <a:effectLst/>
                <a:latin typeface="Times New Roman" pitchFamily="18" charset="0"/>
                <a:ea typeface="楷体_GB2312" pitchFamily="49" charset="-122"/>
                <a:cs typeface="Times New Roman" pitchFamily="18" charset="0"/>
              </a:rPr>
              <a:t>· c</a:t>
            </a:r>
            <a:r>
              <a:rPr lang="en-US" altLang="zh-CN" dirty="0">
                <a:solidFill>
                  <a:srgbClr val="0000FF"/>
                </a:solidFill>
                <a:effectLst/>
                <a:latin typeface="Times New Roman" pitchFamily="18" charset="0"/>
                <a:ea typeface="楷体_GB2312" pitchFamily="49" charset="-122"/>
                <a:cs typeface="Times New Roman" pitchFamily="18" charset="0"/>
              </a:rPr>
              <a:t>(B</a:t>
            </a:r>
            <a:r>
              <a:rPr lang="en-US" altLang="zh-CN" baseline="30000" dirty="0">
                <a:solidFill>
                  <a:srgbClr val="0000FF"/>
                </a:solidFill>
                <a:effectLst/>
                <a:latin typeface="Times New Roman" pitchFamily="18" charset="0"/>
                <a:ea typeface="楷体_GB2312" pitchFamily="49" charset="-122"/>
                <a:cs typeface="Times New Roman" pitchFamily="18" charset="0"/>
              </a:rPr>
              <a:t>n-</a:t>
            </a:r>
            <a:r>
              <a:rPr lang="en-US" altLang="zh-CN" dirty="0">
                <a:solidFill>
                  <a:srgbClr val="0000FF"/>
                </a:solidFill>
                <a:effectLst/>
                <a:latin typeface="Times New Roman" pitchFamily="18" charset="0"/>
                <a:ea typeface="楷体_GB2312" pitchFamily="49" charset="-122"/>
                <a:cs typeface="Times New Roman" pitchFamily="18" charset="0"/>
              </a:rPr>
              <a:t>)</a:t>
            </a:r>
            <a:r>
              <a:rPr lang="en-US" altLang="zh-CN" baseline="30000" dirty="0">
                <a:solidFill>
                  <a:srgbClr val="0000FF"/>
                </a:solidFill>
                <a:effectLst/>
                <a:latin typeface="Times New Roman" pitchFamily="18" charset="0"/>
                <a:ea typeface="楷体_GB2312" pitchFamily="49" charset="-122"/>
                <a:cs typeface="Times New Roman" pitchFamily="18" charset="0"/>
              </a:rPr>
              <a:t>m</a:t>
            </a:r>
            <a:r>
              <a:rPr lang="en-US" altLang="zh-CN" dirty="0">
                <a:solidFill>
                  <a:srgbClr val="0000FF"/>
                </a:solidFill>
                <a:effectLst/>
                <a:latin typeface="Times New Roman" pitchFamily="18" charset="0"/>
                <a:ea typeface="楷体_GB2312" pitchFamily="49" charset="-122"/>
                <a:cs typeface="Times New Roman" pitchFamily="18" charset="0"/>
              </a:rPr>
              <a:t> </a:t>
            </a:r>
            <a:r>
              <a:rPr lang="en-US" altLang="zh-CN" i="1" dirty="0">
                <a:solidFill>
                  <a:srgbClr val="0000FF"/>
                </a:solidFill>
                <a:effectLst/>
                <a:latin typeface="Times New Roman" pitchFamily="18" charset="0"/>
                <a:ea typeface="楷体_GB2312" pitchFamily="49" charset="-122"/>
                <a:cs typeface="Times New Roman" pitchFamily="18" charset="0"/>
              </a:rPr>
              <a:t>&gt; </a:t>
            </a:r>
            <a:r>
              <a:rPr lang="en-US" altLang="zh-CN" i="1" dirty="0" err="1">
                <a:solidFill>
                  <a:srgbClr val="0000FF"/>
                </a:solidFill>
                <a:effectLst/>
                <a:latin typeface="Times New Roman" pitchFamily="18" charset="0"/>
                <a:ea typeface="楷体_GB2312" pitchFamily="49" charset="-122"/>
                <a:cs typeface="Times New Roman" pitchFamily="18" charset="0"/>
              </a:rPr>
              <a:t>K</a:t>
            </a:r>
            <a:r>
              <a:rPr lang="en-US" altLang="zh-CN" baseline="-25000" dirty="0" err="1">
                <a:solidFill>
                  <a:srgbClr val="0000FF"/>
                </a:solidFill>
                <a:effectLst/>
                <a:latin typeface="Times New Roman" pitchFamily="18" charset="0"/>
                <a:ea typeface="楷体_GB2312" pitchFamily="49" charset="-122"/>
                <a:cs typeface="Times New Roman" pitchFamily="18" charset="0"/>
              </a:rPr>
              <a:t>sp</a:t>
            </a:r>
            <a:r>
              <a:rPr lang="en-US" altLang="zh-CN" i="1" dirty="0">
                <a:solidFill>
                  <a:srgbClr val="0000FF"/>
                </a:solidFill>
                <a:effectLst/>
                <a:latin typeface="Times New Roman" pitchFamily="18" charset="0"/>
                <a:ea typeface="楷体_GB2312" pitchFamily="49" charset="-122"/>
                <a:cs typeface="Times New Roman" pitchFamily="18" charset="0"/>
              </a:rPr>
              <a:t>    </a:t>
            </a:r>
            <a:r>
              <a:rPr lang="zh-CN" altLang="en-US" dirty="0">
                <a:solidFill>
                  <a:srgbClr val="0000FF"/>
                </a:solidFill>
                <a:effectLst/>
                <a:latin typeface="Times New Roman" pitchFamily="18" charset="0"/>
                <a:ea typeface="楷体_GB2312" pitchFamily="49" charset="-122"/>
                <a:cs typeface="Times New Roman" pitchFamily="18" charset="0"/>
              </a:rPr>
              <a:t>有沉淀析出</a:t>
            </a:r>
          </a:p>
          <a:p>
            <a:pPr eaLnBrk="1" hangingPunct="1">
              <a:buClrTx/>
              <a:buSzTx/>
              <a:buFontTx/>
              <a:buNone/>
              <a:defRPr/>
            </a:pPr>
            <a:r>
              <a:rPr lang="en-US" altLang="zh-CN" i="1" dirty="0">
                <a:solidFill>
                  <a:srgbClr val="0000FF"/>
                </a:solidFill>
                <a:effectLst/>
                <a:latin typeface="Times New Roman" pitchFamily="18" charset="0"/>
                <a:ea typeface="楷体_GB2312" pitchFamily="49" charset="-122"/>
                <a:cs typeface="Times New Roman" pitchFamily="18" charset="0"/>
              </a:rPr>
              <a:t>Q = c</a:t>
            </a:r>
            <a:r>
              <a:rPr lang="en-US" altLang="zh-CN" dirty="0">
                <a:solidFill>
                  <a:srgbClr val="0000FF"/>
                </a:solidFill>
                <a:effectLst/>
                <a:latin typeface="Times New Roman" pitchFamily="18" charset="0"/>
                <a:ea typeface="楷体_GB2312" pitchFamily="49" charset="-122"/>
                <a:cs typeface="Times New Roman" pitchFamily="18" charset="0"/>
              </a:rPr>
              <a:t>(A</a:t>
            </a:r>
            <a:r>
              <a:rPr lang="en-US" altLang="zh-CN" baseline="30000" dirty="0">
                <a:solidFill>
                  <a:srgbClr val="0000FF"/>
                </a:solidFill>
                <a:effectLst/>
                <a:latin typeface="Times New Roman" pitchFamily="18" charset="0"/>
                <a:ea typeface="楷体_GB2312" pitchFamily="49" charset="-122"/>
                <a:cs typeface="Times New Roman" pitchFamily="18" charset="0"/>
              </a:rPr>
              <a:t>m+</a:t>
            </a:r>
            <a:r>
              <a:rPr lang="en-US" altLang="zh-CN" dirty="0">
                <a:solidFill>
                  <a:srgbClr val="0000FF"/>
                </a:solidFill>
                <a:effectLst/>
                <a:latin typeface="Times New Roman" pitchFamily="18" charset="0"/>
                <a:ea typeface="楷体_GB2312" pitchFamily="49" charset="-122"/>
                <a:cs typeface="Times New Roman" pitchFamily="18" charset="0"/>
              </a:rPr>
              <a:t>)</a:t>
            </a:r>
            <a:r>
              <a:rPr lang="en-US" altLang="zh-CN" baseline="30000" dirty="0">
                <a:solidFill>
                  <a:srgbClr val="0000FF"/>
                </a:solidFill>
                <a:effectLst/>
                <a:latin typeface="Times New Roman" pitchFamily="18" charset="0"/>
                <a:ea typeface="楷体_GB2312" pitchFamily="49" charset="-122"/>
                <a:cs typeface="Times New Roman" pitchFamily="18" charset="0"/>
              </a:rPr>
              <a:t>n</a:t>
            </a:r>
            <a:r>
              <a:rPr lang="en-US" altLang="zh-CN" dirty="0">
                <a:solidFill>
                  <a:srgbClr val="0000FF"/>
                </a:solidFill>
                <a:effectLst/>
                <a:latin typeface="Times New Roman" pitchFamily="18" charset="0"/>
                <a:ea typeface="楷体_GB2312" pitchFamily="49" charset="-122"/>
                <a:cs typeface="Times New Roman" pitchFamily="18" charset="0"/>
              </a:rPr>
              <a:t> </a:t>
            </a:r>
            <a:r>
              <a:rPr lang="en-US" altLang="zh-CN" i="1" dirty="0">
                <a:solidFill>
                  <a:srgbClr val="0000FF"/>
                </a:solidFill>
                <a:effectLst/>
                <a:latin typeface="Times New Roman" pitchFamily="18" charset="0"/>
                <a:ea typeface="楷体_GB2312" pitchFamily="49" charset="-122"/>
                <a:cs typeface="Times New Roman" pitchFamily="18" charset="0"/>
              </a:rPr>
              <a:t>· c</a:t>
            </a:r>
            <a:r>
              <a:rPr lang="en-US" altLang="zh-CN" dirty="0">
                <a:solidFill>
                  <a:srgbClr val="0000FF"/>
                </a:solidFill>
                <a:effectLst/>
                <a:latin typeface="Times New Roman" pitchFamily="18" charset="0"/>
                <a:ea typeface="楷体_GB2312" pitchFamily="49" charset="-122"/>
                <a:cs typeface="Times New Roman" pitchFamily="18" charset="0"/>
              </a:rPr>
              <a:t>(B</a:t>
            </a:r>
            <a:r>
              <a:rPr lang="en-US" altLang="zh-CN" baseline="30000" dirty="0">
                <a:solidFill>
                  <a:srgbClr val="0000FF"/>
                </a:solidFill>
                <a:effectLst/>
                <a:latin typeface="Times New Roman" pitchFamily="18" charset="0"/>
                <a:ea typeface="楷体_GB2312" pitchFamily="49" charset="-122"/>
                <a:cs typeface="Times New Roman" pitchFamily="18" charset="0"/>
              </a:rPr>
              <a:t>n-</a:t>
            </a:r>
            <a:r>
              <a:rPr lang="en-US" altLang="zh-CN" dirty="0">
                <a:solidFill>
                  <a:srgbClr val="0000FF"/>
                </a:solidFill>
                <a:effectLst/>
                <a:latin typeface="Times New Roman" pitchFamily="18" charset="0"/>
                <a:ea typeface="楷体_GB2312" pitchFamily="49" charset="-122"/>
                <a:cs typeface="Times New Roman" pitchFamily="18" charset="0"/>
              </a:rPr>
              <a:t>)</a:t>
            </a:r>
            <a:r>
              <a:rPr lang="en-US" altLang="zh-CN" baseline="30000" dirty="0">
                <a:solidFill>
                  <a:srgbClr val="0000FF"/>
                </a:solidFill>
                <a:effectLst/>
                <a:latin typeface="Times New Roman" pitchFamily="18" charset="0"/>
                <a:ea typeface="楷体_GB2312" pitchFamily="49" charset="-122"/>
                <a:cs typeface="Times New Roman" pitchFamily="18" charset="0"/>
              </a:rPr>
              <a:t>m</a:t>
            </a:r>
            <a:r>
              <a:rPr lang="en-US" altLang="zh-CN" dirty="0">
                <a:solidFill>
                  <a:srgbClr val="0000FF"/>
                </a:solidFill>
                <a:effectLst/>
                <a:latin typeface="Times New Roman" pitchFamily="18" charset="0"/>
                <a:ea typeface="楷体_GB2312" pitchFamily="49" charset="-122"/>
                <a:cs typeface="Times New Roman" pitchFamily="18" charset="0"/>
              </a:rPr>
              <a:t> </a:t>
            </a:r>
            <a:r>
              <a:rPr lang="en-US" altLang="zh-CN" i="1" dirty="0">
                <a:solidFill>
                  <a:srgbClr val="0000FF"/>
                </a:solidFill>
                <a:effectLst/>
                <a:latin typeface="Times New Roman" pitchFamily="18" charset="0"/>
                <a:ea typeface="楷体_GB2312" pitchFamily="49" charset="-122"/>
                <a:cs typeface="Times New Roman" pitchFamily="18" charset="0"/>
              </a:rPr>
              <a:t>= </a:t>
            </a:r>
            <a:r>
              <a:rPr lang="en-US" altLang="zh-CN" i="1" dirty="0" err="1">
                <a:solidFill>
                  <a:srgbClr val="0000FF"/>
                </a:solidFill>
                <a:effectLst/>
                <a:latin typeface="Times New Roman" pitchFamily="18" charset="0"/>
                <a:ea typeface="楷体_GB2312" pitchFamily="49" charset="-122"/>
                <a:cs typeface="Times New Roman" pitchFamily="18" charset="0"/>
              </a:rPr>
              <a:t>K</a:t>
            </a:r>
            <a:r>
              <a:rPr lang="en-US" altLang="zh-CN" baseline="-25000" dirty="0" err="1">
                <a:solidFill>
                  <a:srgbClr val="0000FF"/>
                </a:solidFill>
                <a:effectLst/>
                <a:latin typeface="Times New Roman" pitchFamily="18" charset="0"/>
                <a:ea typeface="楷体_GB2312" pitchFamily="49" charset="-122"/>
                <a:cs typeface="Times New Roman" pitchFamily="18" charset="0"/>
              </a:rPr>
              <a:t>sp</a:t>
            </a:r>
            <a:r>
              <a:rPr lang="en-US" altLang="zh-CN" i="1" dirty="0">
                <a:solidFill>
                  <a:srgbClr val="0000FF"/>
                </a:solidFill>
                <a:effectLst/>
                <a:latin typeface="Times New Roman" pitchFamily="18" charset="0"/>
                <a:ea typeface="楷体_GB2312" pitchFamily="49" charset="-122"/>
                <a:cs typeface="Times New Roman" pitchFamily="18" charset="0"/>
              </a:rPr>
              <a:t>    </a:t>
            </a:r>
            <a:r>
              <a:rPr lang="zh-CN" altLang="en-US" dirty="0">
                <a:solidFill>
                  <a:srgbClr val="0000FF"/>
                </a:solidFill>
                <a:effectLst/>
                <a:latin typeface="Times New Roman" pitchFamily="18" charset="0"/>
                <a:ea typeface="楷体_GB2312" pitchFamily="49" charset="-122"/>
                <a:cs typeface="Times New Roman" pitchFamily="18" charset="0"/>
              </a:rPr>
              <a:t>饱和溶液</a:t>
            </a:r>
          </a:p>
          <a:p>
            <a:pPr eaLnBrk="1" hangingPunct="1">
              <a:buClrTx/>
              <a:buSzTx/>
              <a:buFontTx/>
              <a:buNone/>
              <a:defRPr/>
            </a:pPr>
            <a:r>
              <a:rPr lang="en-US" altLang="zh-CN" i="1" dirty="0">
                <a:solidFill>
                  <a:srgbClr val="0000FF"/>
                </a:solidFill>
                <a:effectLst/>
                <a:latin typeface="Times New Roman" pitchFamily="18" charset="0"/>
                <a:ea typeface="楷体_GB2312" pitchFamily="49" charset="-122"/>
                <a:cs typeface="Times New Roman" pitchFamily="18" charset="0"/>
              </a:rPr>
              <a:t>Q = c</a:t>
            </a:r>
            <a:r>
              <a:rPr lang="en-US" altLang="zh-CN" dirty="0">
                <a:solidFill>
                  <a:srgbClr val="0000FF"/>
                </a:solidFill>
                <a:effectLst/>
                <a:latin typeface="Times New Roman" pitchFamily="18" charset="0"/>
                <a:ea typeface="楷体_GB2312" pitchFamily="49" charset="-122"/>
                <a:cs typeface="Times New Roman" pitchFamily="18" charset="0"/>
              </a:rPr>
              <a:t>(A</a:t>
            </a:r>
            <a:r>
              <a:rPr lang="en-US" altLang="zh-CN" baseline="30000" dirty="0">
                <a:solidFill>
                  <a:srgbClr val="0000FF"/>
                </a:solidFill>
                <a:effectLst/>
                <a:latin typeface="Times New Roman" pitchFamily="18" charset="0"/>
                <a:ea typeface="楷体_GB2312" pitchFamily="49" charset="-122"/>
                <a:cs typeface="Times New Roman" pitchFamily="18" charset="0"/>
              </a:rPr>
              <a:t>m+</a:t>
            </a:r>
            <a:r>
              <a:rPr lang="en-US" altLang="zh-CN" dirty="0">
                <a:solidFill>
                  <a:srgbClr val="0000FF"/>
                </a:solidFill>
                <a:effectLst/>
                <a:latin typeface="Times New Roman" pitchFamily="18" charset="0"/>
                <a:ea typeface="楷体_GB2312" pitchFamily="49" charset="-122"/>
                <a:cs typeface="Times New Roman" pitchFamily="18" charset="0"/>
              </a:rPr>
              <a:t>)</a:t>
            </a:r>
            <a:r>
              <a:rPr lang="en-US" altLang="zh-CN" baseline="30000" dirty="0">
                <a:solidFill>
                  <a:srgbClr val="0000FF"/>
                </a:solidFill>
                <a:effectLst/>
                <a:latin typeface="Times New Roman" pitchFamily="18" charset="0"/>
                <a:ea typeface="楷体_GB2312" pitchFamily="49" charset="-122"/>
                <a:cs typeface="Times New Roman" pitchFamily="18" charset="0"/>
              </a:rPr>
              <a:t>n</a:t>
            </a:r>
            <a:r>
              <a:rPr lang="en-US" altLang="zh-CN" dirty="0">
                <a:solidFill>
                  <a:srgbClr val="0000FF"/>
                </a:solidFill>
                <a:effectLst/>
                <a:latin typeface="Times New Roman" pitchFamily="18" charset="0"/>
                <a:ea typeface="楷体_GB2312" pitchFamily="49" charset="-122"/>
                <a:cs typeface="Times New Roman" pitchFamily="18" charset="0"/>
              </a:rPr>
              <a:t> </a:t>
            </a:r>
            <a:r>
              <a:rPr lang="en-US" altLang="zh-CN" i="1" dirty="0">
                <a:solidFill>
                  <a:srgbClr val="0000FF"/>
                </a:solidFill>
                <a:effectLst/>
                <a:latin typeface="Times New Roman" pitchFamily="18" charset="0"/>
                <a:ea typeface="楷体_GB2312" pitchFamily="49" charset="-122"/>
                <a:cs typeface="Times New Roman" pitchFamily="18" charset="0"/>
              </a:rPr>
              <a:t>· c</a:t>
            </a:r>
            <a:r>
              <a:rPr lang="en-US" altLang="zh-CN" dirty="0">
                <a:solidFill>
                  <a:srgbClr val="0000FF"/>
                </a:solidFill>
                <a:effectLst/>
                <a:latin typeface="Times New Roman" pitchFamily="18" charset="0"/>
                <a:ea typeface="楷体_GB2312" pitchFamily="49" charset="-122"/>
                <a:cs typeface="Times New Roman" pitchFamily="18" charset="0"/>
              </a:rPr>
              <a:t>(B</a:t>
            </a:r>
            <a:r>
              <a:rPr lang="en-US" altLang="zh-CN" baseline="30000" dirty="0">
                <a:solidFill>
                  <a:srgbClr val="0000FF"/>
                </a:solidFill>
                <a:effectLst/>
                <a:latin typeface="Times New Roman" pitchFamily="18" charset="0"/>
                <a:ea typeface="楷体_GB2312" pitchFamily="49" charset="-122"/>
                <a:cs typeface="Times New Roman" pitchFamily="18" charset="0"/>
              </a:rPr>
              <a:t>n-</a:t>
            </a:r>
            <a:r>
              <a:rPr lang="en-US" altLang="zh-CN" dirty="0">
                <a:solidFill>
                  <a:srgbClr val="0000FF"/>
                </a:solidFill>
                <a:effectLst/>
                <a:latin typeface="Times New Roman" pitchFamily="18" charset="0"/>
                <a:ea typeface="楷体_GB2312" pitchFamily="49" charset="-122"/>
                <a:cs typeface="Times New Roman" pitchFamily="18" charset="0"/>
              </a:rPr>
              <a:t>)</a:t>
            </a:r>
            <a:r>
              <a:rPr lang="en-US" altLang="zh-CN" baseline="30000" dirty="0">
                <a:solidFill>
                  <a:srgbClr val="0000FF"/>
                </a:solidFill>
                <a:effectLst/>
                <a:latin typeface="Times New Roman" pitchFamily="18" charset="0"/>
                <a:ea typeface="楷体_GB2312" pitchFamily="49" charset="-122"/>
                <a:cs typeface="Times New Roman" pitchFamily="18" charset="0"/>
              </a:rPr>
              <a:t>m</a:t>
            </a:r>
            <a:r>
              <a:rPr lang="en-US" altLang="zh-CN" dirty="0">
                <a:solidFill>
                  <a:srgbClr val="0000FF"/>
                </a:solidFill>
                <a:effectLst/>
                <a:latin typeface="Times New Roman" pitchFamily="18" charset="0"/>
                <a:ea typeface="楷体_GB2312" pitchFamily="49" charset="-122"/>
                <a:cs typeface="Times New Roman" pitchFamily="18" charset="0"/>
              </a:rPr>
              <a:t> </a:t>
            </a:r>
            <a:r>
              <a:rPr lang="en-US" altLang="zh-CN" i="1" dirty="0">
                <a:solidFill>
                  <a:srgbClr val="0000FF"/>
                </a:solidFill>
                <a:effectLst/>
                <a:latin typeface="Times New Roman" pitchFamily="18" charset="0"/>
                <a:ea typeface="楷体_GB2312" pitchFamily="49" charset="-122"/>
                <a:cs typeface="Times New Roman" pitchFamily="18" charset="0"/>
              </a:rPr>
              <a:t>&lt; </a:t>
            </a:r>
            <a:r>
              <a:rPr lang="en-US" altLang="zh-CN" i="1" dirty="0" err="1">
                <a:solidFill>
                  <a:srgbClr val="0000FF"/>
                </a:solidFill>
                <a:effectLst/>
                <a:latin typeface="Times New Roman" pitchFamily="18" charset="0"/>
                <a:ea typeface="楷体_GB2312" pitchFamily="49" charset="-122"/>
                <a:cs typeface="Times New Roman" pitchFamily="18" charset="0"/>
              </a:rPr>
              <a:t>K</a:t>
            </a:r>
            <a:r>
              <a:rPr lang="en-US" altLang="zh-CN" baseline="-25000" dirty="0" err="1">
                <a:solidFill>
                  <a:srgbClr val="0000FF"/>
                </a:solidFill>
                <a:effectLst/>
                <a:latin typeface="Times New Roman" pitchFamily="18" charset="0"/>
                <a:ea typeface="楷体_GB2312" pitchFamily="49" charset="-122"/>
                <a:cs typeface="Times New Roman" pitchFamily="18" charset="0"/>
              </a:rPr>
              <a:t>sp</a:t>
            </a:r>
            <a:r>
              <a:rPr lang="en-US" altLang="zh-CN" i="1" dirty="0">
                <a:solidFill>
                  <a:srgbClr val="0000FF"/>
                </a:solidFill>
                <a:effectLst/>
                <a:latin typeface="Times New Roman" pitchFamily="18" charset="0"/>
                <a:ea typeface="楷体_GB2312" pitchFamily="49" charset="-122"/>
                <a:cs typeface="Times New Roman" pitchFamily="18" charset="0"/>
              </a:rPr>
              <a:t>    </a:t>
            </a:r>
            <a:r>
              <a:rPr lang="zh-CN" altLang="en-US" dirty="0">
                <a:solidFill>
                  <a:srgbClr val="0000FF"/>
                </a:solidFill>
                <a:effectLst/>
                <a:latin typeface="Times New Roman" pitchFamily="18" charset="0"/>
                <a:ea typeface="楷体_GB2312" pitchFamily="49" charset="-122"/>
                <a:cs typeface="Times New Roman" pitchFamily="18" charset="0"/>
              </a:rPr>
              <a:t>不饱和溶液，沉淀溶解</a:t>
            </a:r>
          </a:p>
        </p:txBody>
      </p:sp>
      <p:grpSp>
        <p:nvGrpSpPr>
          <p:cNvPr id="192515" name="Group 5"/>
          <p:cNvGrpSpPr>
            <a:grpSpLocks/>
          </p:cNvGrpSpPr>
          <p:nvPr/>
        </p:nvGrpSpPr>
        <p:grpSpPr bwMode="auto">
          <a:xfrm>
            <a:off x="251520" y="1771303"/>
            <a:ext cx="7011988" cy="523875"/>
            <a:chOff x="672" y="1584"/>
            <a:chExt cx="3888" cy="330"/>
          </a:xfrm>
        </p:grpSpPr>
        <p:sp>
          <p:nvSpPr>
            <p:cNvPr id="99337" name="Text Box 6"/>
            <p:cNvSpPr txBox="1">
              <a:spLocks noChangeArrowheads="1"/>
            </p:cNvSpPr>
            <p:nvPr/>
          </p:nvSpPr>
          <p:spPr bwMode="auto">
            <a:xfrm>
              <a:off x="672" y="1584"/>
              <a:ext cx="3888" cy="330"/>
            </a:xfrm>
            <a:prstGeom prst="rect">
              <a:avLst/>
            </a:prstGeom>
            <a:noFill/>
            <a:ln w="9525">
              <a:noFill/>
              <a:miter lim="800000"/>
              <a:headEnd/>
              <a:tailEnd/>
            </a:ln>
          </p:spPr>
          <p:txBody>
            <a:bodyPr>
              <a:spAutoFit/>
            </a:bodyPr>
            <a:lstStyle/>
            <a:p>
              <a:pPr>
                <a:spcBef>
                  <a:spcPct val="20000"/>
                </a:spcBef>
                <a:defRPr/>
              </a:pPr>
              <a:r>
                <a:rPr lang="zh-CN" altLang="en-US" b="1" dirty="0">
                  <a:latin typeface="Times New Roman" pitchFamily="18" charset="0"/>
                  <a:ea typeface="仿宋" pitchFamily="49" charset="-122"/>
                  <a:cs typeface="Times New Roman" pitchFamily="18" charset="0"/>
                </a:rPr>
                <a:t>通式：</a:t>
              </a:r>
              <a:r>
                <a:rPr lang="en-US" altLang="zh-CN" b="1" dirty="0" err="1">
                  <a:latin typeface="Times New Roman" pitchFamily="18" charset="0"/>
                  <a:ea typeface="仿宋" pitchFamily="49" charset="-122"/>
                  <a:cs typeface="Times New Roman" pitchFamily="18" charset="0"/>
                </a:rPr>
                <a:t>A</a:t>
              </a:r>
              <a:r>
                <a:rPr lang="en-US" altLang="zh-CN" b="1" baseline="-25000" dirty="0" err="1">
                  <a:latin typeface="Times New Roman" pitchFamily="18" charset="0"/>
                  <a:ea typeface="仿宋" pitchFamily="49" charset="-122"/>
                  <a:cs typeface="Times New Roman" pitchFamily="18" charset="0"/>
                </a:rPr>
                <a:t>n</a:t>
              </a:r>
              <a:r>
                <a:rPr lang="en-US" altLang="zh-CN" b="1" dirty="0" err="1">
                  <a:latin typeface="Times New Roman" pitchFamily="18" charset="0"/>
                  <a:ea typeface="仿宋" pitchFamily="49" charset="-122"/>
                  <a:cs typeface="Times New Roman" pitchFamily="18" charset="0"/>
                </a:rPr>
                <a:t>B</a:t>
              </a:r>
              <a:r>
                <a:rPr lang="en-US" altLang="zh-CN" b="1" baseline="-25000" dirty="0" err="1">
                  <a:latin typeface="Times New Roman" pitchFamily="18" charset="0"/>
                  <a:ea typeface="仿宋" pitchFamily="49" charset="-122"/>
                  <a:cs typeface="Times New Roman" pitchFamily="18" charset="0"/>
                </a:rPr>
                <a:t>m</a:t>
              </a:r>
              <a:r>
                <a:rPr lang="en-US" altLang="zh-CN" b="1" dirty="0">
                  <a:latin typeface="Times New Roman" pitchFamily="18" charset="0"/>
                  <a:ea typeface="仿宋" pitchFamily="49" charset="-122"/>
                  <a:cs typeface="Times New Roman" pitchFamily="18" charset="0"/>
                </a:rPr>
                <a:t>(s)            </a:t>
              </a:r>
              <a:r>
                <a:rPr lang="en-US" altLang="zh-CN" b="1" dirty="0" err="1">
                  <a:latin typeface="Times New Roman" pitchFamily="18" charset="0"/>
                  <a:ea typeface="仿宋" pitchFamily="49" charset="-122"/>
                  <a:cs typeface="Times New Roman" pitchFamily="18" charset="0"/>
                </a:rPr>
                <a:t>nA</a:t>
              </a:r>
              <a:r>
                <a:rPr lang="en-US" altLang="zh-CN" b="1" baseline="30000" dirty="0" err="1">
                  <a:latin typeface="Times New Roman" pitchFamily="18" charset="0"/>
                  <a:ea typeface="仿宋" pitchFamily="49" charset="-122"/>
                  <a:cs typeface="Times New Roman" pitchFamily="18" charset="0"/>
                </a:rPr>
                <a:t>m</a:t>
              </a:r>
              <a:r>
                <a:rPr lang="en-US" altLang="zh-CN" b="1" baseline="30000" dirty="0">
                  <a:latin typeface="Times New Roman" pitchFamily="18" charset="0"/>
                  <a:ea typeface="仿宋" pitchFamily="49" charset="-122"/>
                  <a:cs typeface="Times New Roman" pitchFamily="18" charset="0"/>
                </a:rPr>
                <a:t>+</a:t>
              </a:r>
              <a:r>
                <a:rPr lang="en-US" altLang="zh-CN" b="1" dirty="0">
                  <a:latin typeface="Times New Roman" pitchFamily="18" charset="0"/>
                  <a:ea typeface="仿宋" pitchFamily="49" charset="-122"/>
                  <a:cs typeface="Times New Roman" pitchFamily="18" charset="0"/>
                </a:rPr>
                <a:t>(</a:t>
              </a:r>
              <a:r>
                <a:rPr lang="en-US" altLang="zh-CN" b="1" dirty="0" err="1">
                  <a:latin typeface="Times New Roman" pitchFamily="18" charset="0"/>
                  <a:ea typeface="仿宋" pitchFamily="49" charset="-122"/>
                  <a:cs typeface="Times New Roman" pitchFamily="18" charset="0"/>
                </a:rPr>
                <a:t>aq</a:t>
              </a:r>
              <a:r>
                <a:rPr lang="en-US" altLang="zh-CN" b="1" dirty="0">
                  <a:latin typeface="Times New Roman" pitchFamily="18" charset="0"/>
                  <a:ea typeface="仿宋" pitchFamily="49" charset="-122"/>
                  <a:cs typeface="Times New Roman" pitchFamily="18" charset="0"/>
                </a:rPr>
                <a:t>) + </a:t>
              </a:r>
              <a:r>
                <a:rPr lang="en-US" altLang="zh-CN" b="1" dirty="0" err="1">
                  <a:latin typeface="Times New Roman" pitchFamily="18" charset="0"/>
                  <a:ea typeface="仿宋" pitchFamily="49" charset="-122"/>
                  <a:cs typeface="Times New Roman" pitchFamily="18" charset="0"/>
                </a:rPr>
                <a:t>mB</a:t>
              </a:r>
              <a:r>
                <a:rPr lang="en-US" altLang="zh-CN" b="1" baseline="30000" dirty="0" err="1">
                  <a:latin typeface="Times New Roman" pitchFamily="18" charset="0"/>
                  <a:ea typeface="仿宋" pitchFamily="49" charset="-122"/>
                  <a:cs typeface="Times New Roman" pitchFamily="18" charset="0"/>
                </a:rPr>
                <a:t>n</a:t>
              </a:r>
              <a:r>
                <a:rPr lang="en-US" altLang="zh-CN" b="1" baseline="30000" dirty="0">
                  <a:latin typeface="Times New Roman" pitchFamily="18" charset="0"/>
                  <a:ea typeface="仿宋" pitchFamily="49" charset="-122"/>
                  <a:cs typeface="Times New Roman" pitchFamily="18" charset="0"/>
                </a:rPr>
                <a:t>-</a:t>
              </a:r>
              <a:r>
                <a:rPr lang="en-US" altLang="zh-CN" b="1" dirty="0">
                  <a:latin typeface="Times New Roman" pitchFamily="18" charset="0"/>
                  <a:ea typeface="仿宋" pitchFamily="49" charset="-122"/>
                  <a:cs typeface="Times New Roman" pitchFamily="18" charset="0"/>
                </a:rPr>
                <a:t>(</a:t>
              </a:r>
              <a:r>
                <a:rPr lang="en-US" altLang="zh-CN" b="1" dirty="0" err="1">
                  <a:latin typeface="Times New Roman" pitchFamily="18" charset="0"/>
                  <a:ea typeface="仿宋" pitchFamily="49" charset="-122"/>
                  <a:cs typeface="Times New Roman" pitchFamily="18" charset="0"/>
                </a:rPr>
                <a:t>aq</a:t>
              </a:r>
              <a:r>
                <a:rPr lang="en-US" altLang="zh-CN" b="1" dirty="0">
                  <a:latin typeface="Times New Roman" pitchFamily="18" charset="0"/>
                  <a:ea typeface="仿宋" pitchFamily="49" charset="-122"/>
                  <a:cs typeface="Times New Roman" pitchFamily="18" charset="0"/>
                </a:rPr>
                <a:t>)</a:t>
              </a:r>
            </a:p>
          </p:txBody>
        </p:sp>
        <p:sp>
          <p:nvSpPr>
            <p:cNvPr id="99338" name="Line 7"/>
            <p:cNvSpPr>
              <a:spLocks noChangeShapeType="1"/>
            </p:cNvSpPr>
            <p:nvPr/>
          </p:nvSpPr>
          <p:spPr bwMode="auto">
            <a:xfrm>
              <a:off x="2164" y="1720"/>
              <a:ext cx="318" cy="1"/>
            </a:xfrm>
            <a:prstGeom prst="line">
              <a:avLst/>
            </a:prstGeom>
            <a:noFill/>
            <a:ln w="9525">
              <a:solidFill>
                <a:schemeClr val="tx1"/>
              </a:solidFill>
              <a:round/>
              <a:headEnd/>
              <a:tailEnd type="triangle" w="med" len="med"/>
            </a:ln>
          </p:spPr>
          <p:txBody>
            <a:bodyPr>
              <a:spAutoFit/>
            </a:bodyPr>
            <a:lstStyle/>
            <a:p>
              <a:pPr>
                <a:defRPr/>
              </a:pPr>
              <a:endParaRPr lang="zh-CN" altLang="en-US" b="1">
                <a:latin typeface="Times New Roman" pitchFamily="18" charset="0"/>
                <a:ea typeface="宋体" pitchFamily="2" charset="-122"/>
                <a:cs typeface="Times New Roman" pitchFamily="18" charset="0"/>
              </a:endParaRPr>
            </a:p>
          </p:txBody>
        </p:sp>
        <p:sp>
          <p:nvSpPr>
            <p:cNvPr id="99339" name="Line 8"/>
            <p:cNvSpPr>
              <a:spLocks noChangeShapeType="1"/>
            </p:cNvSpPr>
            <p:nvPr/>
          </p:nvSpPr>
          <p:spPr bwMode="auto">
            <a:xfrm flipH="1">
              <a:off x="2081" y="1816"/>
              <a:ext cx="283" cy="1"/>
            </a:xfrm>
            <a:prstGeom prst="line">
              <a:avLst/>
            </a:prstGeom>
            <a:noFill/>
            <a:ln w="9525">
              <a:solidFill>
                <a:schemeClr val="tx1"/>
              </a:solidFill>
              <a:round/>
              <a:headEnd/>
              <a:tailEnd type="triangle" w="med" len="med"/>
            </a:ln>
          </p:spPr>
          <p:txBody>
            <a:bodyPr>
              <a:spAutoFit/>
            </a:bodyPr>
            <a:lstStyle/>
            <a:p>
              <a:pPr>
                <a:defRPr/>
              </a:pPr>
              <a:endParaRPr lang="zh-CN" altLang="en-US" b="1">
                <a:latin typeface="Times New Roman" pitchFamily="18" charset="0"/>
                <a:ea typeface="宋体" pitchFamily="2" charset="-122"/>
                <a:cs typeface="Times New Roman" pitchFamily="18" charset="0"/>
              </a:endParaRPr>
            </a:p>
          </p:txBody>
        </p:sp>
      </p:grpSp>
      <p:sp>
        <p:nvSpPr>
          <p:cNvPr id="99334" name="Text Box 9"/>
          <p:cNvSpPr txBox="1">
            <a:spLocks noChangeArrowheads="1"/>
          </p:cNvSpPr>
          <p:nvPr/>
        </p:nvSpPr>
        <p:spPr bwMode="auto">
          <a:xfrm>
            <a:off x="251520" y="2707928"/>
            <a:ext cx="8280400" cy="581313"/>
          </a:xfrm>
          <a:prstGeom prst="rect">
            <a:avLst/>
          </a:prstGeom>
          <a:noFill/>
          <a:ln w="9525">
            <a:noFill/>
            <a:miter lim="800000"/>
            <a:headEnd/>
            <a:tailEnd/>
          </a:ln>
        </p:spPr>
        <p:txBody>
          <a:bodyPr wrap="square">
            <a:spAutoFit/>
          </a:bodyPr>
          <a:lstStyle/>
          <a:p>
            <a:pPr>
              <a:lnSpc>
                <a:spcPct val="125000"/>
              </a:lnSpc>
              <a:defRPr/>
            </a:pPr>
            <a:r>
              <a:rPr lang="zh-CN" altLang="en-US" b="1" dirty="0">
                <a:latin typeface="Times New Roman" pitchFamily="18" charset="0"/>
                <a:ea typeface="仿宋" pitchFamily="49" charset="-122"/>
                <a:cs typeface="Times New Roman" pitchFamily="18" charset="0"/>
              </a:rPr>
              <a:t>其反应商</a:t>
            </a:r>
            <a:r>
              <a:rPr lang="en-US" altLang="zh-CN" b="1" i="1" dirty="0">
                <a:latin typeface="Times New Roman" pitchFamily="18" charset="0"/>
                <a:ea typeface="仿宋" pitchFamily="49" charset="-122"/>
                <a:cs typeface="Times New Roman" pitchFamily="18" charset="0"/>
              </a:rPr>
              <a:t>Q</a:t>
            </a:r>
            <a:r>
              <a:rPr lang="zh-CN" altLang="en-US" b="1" dirty="0">
                <a:latin typeface="Times New Roman" pitchFamily="18" charset="0"/>
                <a:ea typeface="仿宋" pitchFamily="49" charset="-122"/>
                <a:cs typeface="Times New Roman" pitchFamily="18" charset="0"/>
              </a:rPr>
              <a:t> </a:t>
            </a:r>
            <a:r>
              <a:rPr lang="en-US" altLang="zh-CN" b="1" i="1" dirty="0">
                <a:latin typeface="Times New Roman" pitchFamily="18" charset="0"/>
                <a:ea typeface="仿宋" pitchFamily="49" charset="-122"/>
                <a:cs typeface="Times New Roman" pitchFamily="18" charset="0"/>
              </a:rPr>
              <a:t>= </a:t>
            </a:r>
            <a:r>
              <a:rPr lang="en-US" altLang="zh-CN" b="1" dirty="0">
                <a:latin typeface="Times New Roman" pitchFamily="18" charset="0"/>
                <a:ea typeface="仿宋" pitchFamily="49" charset="-122"/>
                <a:cs typeface="Times New Roman" pitchFamily="18" charset="0"/>
              </a:rPr>
              <a:t>[</a:t>
            </a:r>
            <a:r>
              <a:rPr lang="en-US" altLang="zh-CN" b="1" i="1" dirty="0">
                <a:latin typeface="Times New Roman" pitchFamily="18" charset="0"/>
                <a:ea typeface="仿宋" pitchFamily="49" charset="-122"/>
                <a:cs typeface="Times New Roman" pitchFamily="18" charset="0"/>
              </a:rPr>
              <a:t>c</a:t>
            </a:r>
            <a:r>
              <a:rPr lang="en-US" altLang="zh-CN" b="1" dirty="0">
                <a:latin typeface="Times New Roman" pitchFamily="18" charset="0"/>
                <a:ea typeface="仿宋" pitchFamily="49" charset="-122"/>
                <a:cs typeface="Times New Roman" pitchFamily="18" charset="0"/>
              </a:rPr>
              <a:t>(A</a:t>
            </a:r>
            <a:r>
              <a:rPr lang="en-US" altLang="zh-CN" b="1" baseline="30000" dirty="0">
                <a:latin typeface="Times New Roman" pitchFamily="18" charset="0"/>
                <a:ea typeface="仿宋" pitchFamily="49" charset="-122"/>
                <a:cs typeface="Times New Roman" pitchFamily="18" charset="0"/>
              </a:rPr>
              <a:t>m+</a:t>
            </a:r>
            <a:r>
              <a:rPr lang="en-US" altLang="zh-CN" b="1" dirty="0">
                <a:latin typeface="Times New Roman" pitchFamily="18" charset="0"/>
                <a:ea typeface="仿宋" pitchFamily="49" charset="-122"/>
                <a:cs typeface="Times New Roman" pitchFamily="18" charset="0"/>
              </a:rPr>
              <a:t>)/</a:t>
            </a:r>
            <a:r>
              <a:rPr lang="en-US" altLang="zh-CN" b="1" i="1" dirty="0">
                <a:latin typeface="Times New Roman" pitchFamily="18" charset="0"/>
                <a:ea typeface="仿宋" pitchFamily="49" charset="-122"/>
                <a:cs typeface="Times New Roman" pitchFamily="18" charset="0"/>
              </a:rPr>
              <a:t>c</a:t>
            </a:r>
            <a:r>
              <a:rPr lang="en-US" altLang="zh-CN" b="1" baseline="30000" dirty="0">
                <a:latin typeface="Times New Roman" pitchFamily="18" charset="0"/>
                <a:ea typeface="仿宋" pitchFamily="49" charset="-122"/>
                <a:cs typeface="Times New Roman" pitchFamily="18" charset="0"/>
                <a:sym typeface="Euclid Math One"/>
              </a:rPr>
              <a:t></a:t>
            </a:r>
            <a:r>
              <a:rPr lang="en-US" altLang="zh-CN" b="1" dirty="0">
                <a:latin typeface="Times New Roman" pitchFamily="18" charset="0"/>
                <a:ea typeface="仿宋" pitchFamily="49" charset="-122"/>
                <a:cs typeface="Times New Roman" pitchFamily="18" charset="0"/>
              </a:rPr>
              <a:t>]</a:t>
            </a:r>
            <a:r>
              <a:rPr lang="en-US" altLang="zh-CN" b="1" baseline="30000" dirty="0">
                <a:latin typeface="Times New Roman" pitchFamily="18" charset="0"/>
                <a:ea typeface="仿宋" pitchFamily="49" charset="-122"/>
                <a:cs typeface="Times New Roman" pitchFamily="18" charset="0"/>
              </a:rPr>
              <a:t>n</a:t>
            </a:r>
            <a:r>
              <a:rPr lang="en-US" altLang="zh-CN" b="1" dirty="0">
                <a:latin typeface="Times New Roman" pitchFamily="18" charset="0"/>
                <a:ea typeface="仿宋" pitchFamily="49" charset="-122"/>
                <a:cs typeface="Times New Roman" pitchFamily="18" charset="0"/>
              </a:rPr>
              <a:t> · [</a:t>
            </a:r>
            <a:r>
              <a:rPr lang="en-US" altLang="zh-CN" b="1" i="1" dirty="0">
                <a:latin typeface="Times New Roman" pitchFamily="18" charset="0"/>
                <a:ea typeface="仿宋" pitchFamily="49" charset="-122"/>
                <a:cs typeface="Times New Roman" pitchFamily="18" charset="0"/>
              </a:rPr>
              <a:t>c</a:t>
            </a:r>
            <a:r>
              <a:rPr lang="en-US" altLang="zh-CN" b="1" dirty="0">
                <a:latin typeface="Times New Roman" pitchFamily="18" charset="0"/>
                <a:ea typeface="仿宋" pitchFamily="49" charset="-122"/>
                <a:cs typeface="Times New Roman" pitchFamily="18" charset="0"/>
              </a:rPr>
              <a:t>(B</a:t>
            </a:r>
            <a:r>
              <a:rPr lang="en-US" altLang="zh-CN" b="1" baseline="30000" dirty="0">
                <a:latin typeface="Times New Roman" pitchFamily="18" charset="0"/>
                <a:ea typeface="仿宋" pitchFamily="49" charset="-122"/>
                <a:cs typeface="Times New Roman" pitchFamily="18" charset="0"/>
              </a:rPr>
              <a:t>n-</a:t>
            </a:r>
            <a:r>
              <a:rPr lang="en-US" altLang="zh-CN" b="1" dirty="0">
                <a:latin typeface="Times New Roman" pitchFamily="18" charset="0"/>
                <a:ea typeface="仿宋" pitchFamily="49" charset="-122"/>
                <a:cs typeface="Times New Roman" pitchFamily="18" charset="0"/>
              </a:rPr>
              <a:t>)/</a:t>
            </a:r>
            <a:r>
              <a:rPr lang="en-US" altLang="zh-CN" b="1" i="1" dirty="0">
                <a:latin typeface="Times New Roman" pitchFamily="18" charset="0"/>
                <a:ea typeface="仿宋" pitchFamily="49" charset="-122"/>
                <a:cs typeface="Times New Roman" pitchFamily="18" charset="0"/>
              </a:rPr>
              <a:t>c</a:t>
            </a:r>
            <a:r>
              <a:rPr lang="en-US" altLang="zh-CN" b="1" baseline="30000" dirty="0">
                <a:latin typeface="Times New Roman" pitchFamily="18" charset="0"/>
                <a:ea typeface="仿宋" pitchFamily="49" charset="-122"/>
                <a:cs typeface="Times New Roman" pitchFamily="18" charset="0"/>
                <a:sym typeface="Euclid Math One"/>
              </a:rPr>
              <a:t></a:t>
            </a:r>
            <a:r>
              <a:rPr lang="en-US" altLang="zh-CN" b="1" dirty="0">
                <a:latin typeface="Times New Roman" pitchFamily="18" charset="0"/>
                <a:ea typeface="仿宋" pitchFamily="49" charset="-122"/>
                <a:cs typeface="Times New Roman" pitchFamily="18" charset="0"/>
              </a:rPr>
              <a:t>]</a:t>
            </a:r>
            <a:r>
              <a:rPr lang="en-US" altLang="zh-CN" b="1" baseline="30000" dirty="0">
                <a:latin typeface="Times New Roman" pitchFamily="18" charset="0"/>
                <a:ea typeface="仿宋" pitchFamily="49" charset="-122"/>
                <a:cs typeface="Times New Roman" pitchFamily="18" charset="0"/>
              </a:rPr>
              <a:t>m</a:t>
            </a:r>
            <a:r>
              <a:rPr lang="en-US" altLang="zh-CN" b="1" dirty="0">
                <a:latin typeface="Times New Roman" pitchFamily="18" charset="0"/>
                <a:ea typeface="仿宋" pitchFamily="49" charset="-122"/>
                <a:cs typeface="Times New Roman" pitchFamily="18" charset="0"/>
              </a:rPr>
              <a:t>      </a:t>
            </a:r>
          </a:p>
        </p:txBody>
      </p:sp>
      <p:sp>
        <p:nvSpPr>
          <p:cNvPr id="99335" name="Text Box 10"/>
          <p:cNvSpPr txBox="1">
            <a:spLocks noChangeArrowheads="1"/>
          </p:cNvSpPr>
          <p:nvPr/>
        </p:nvSpPr>
        <p:spPr bwMode="auto">
          <a:xfrm>
            <a:off x="251521" y="980728"/>
            <a:ext cx="6696968" cy="522287"/>
          </a:xfrm>
          <a:prstGeom prst="rect">
            <a:avLst/>
          </a:prstGeom>
          <a:noFill/>
          <a:ln w="9525">
            <a:noFill/>
            <a:miter lim="800000"/>
            <a:headEnd/>
            <a:tailEnd/>
          </a:ln>
        </p:spPr>
        <p:txBody>
          <a:bodyPr wrap="square">
            <a:spAutoFit/>
          </a:bodyPr>
          <a:lstStyle/>
          <a:p>
            <a:pPr>
              <a:defRPr/>
            </a:pPr>
            <a:r>
              <a:rPr lang="zh-CN" altLang="en-US" b="1" dirty="0">
                <a:latin typeface="仿宋" pitchFamily="49" charset="-122"/>
                <a:ea typeface="仿宋" pitchFamily="49" charset="-122"/>
                <a:cs typeface="Times New Roman" pitchFamily="18" charset="0"/>
              </a:rPr>
              <a:t>对于任意沉淀溶解平衡</a:t>
            </a:r>
          </a:p>
        </p:txBody>
      </p:sp>
      <p:grpSp>
        <p:nvGrpSpPr>
          <p:cNvPr id="10" name="组合 9">
            <a:extLst>
              <a:ext uri="{FF2B5EF4-FFF2-40B4-BE49-F238E27FC236}">
                <a16:creationId xmlns:a16="http://schemas.microsoft.com/office/drawing/2014/main" id="{1391DC4B-C15B-4073-9D26-7FD66AA3B884}"/>
              </a:ext>
            </a:extLst>
          </p:cNvPr>
          <p:cNvGrpSpPr/>
          <p:nvPr/>
        </p:nvGrpSpPr>
        <p:grpSpPr>
          <a:xfrm>
            <a:off x="7412334" y="2186037"/>
            <a:ext cx="1480145" cy="1480145"/>
            <a:chOff x="6660232" y="5044480"/>
            <a:chExt cx="1480145" cy="1480145"/>
          </a:xfrm>
        </p:grpSpPr>
        <p:sp>
          <p:nvSpPr>
            <p:cNvPr id="11" name="爆炸形: 8 pt  10">
              <a:extLst>
                <a:ext uri="{FF2B5EF4-FFF2-40B4-BE49-F238E27FC236}">
                  <a16:creationId xmlns:a16="http://schemas.microsoft.com/office/drawing/2014/main" id="{AD26C61F-8231-4874-B7CD-6662F9DB9B84}"/>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2" name="矩形 11">
              <a:extLst>
                <a:ext uri="{FF2B5EF4-FFF2-40B4-BE49-F238E27FC236}">
                  <a16:creationId xmlns:a16="http://schemas.microsoft.com/office/drawing/2014/main" id="{6154D6B4-98A7-4186-8E8F-78AF6ABCE37C}"/>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4.6.2.1  </a:t>
            </a:r>
            <a:r>
              <a:rPr lang="zh-CN" altLang="en-US" dirty="0"/>
              <a:t>同离子效应</a:t>
            </a:r>
          </a:p>
        </p:txBody>
      </p:sp>
      <p:sp>
        <p:nvSpPr>
          <p:cNvPr id="100355" name="Rectangle 3"/>
          <p:cNvSpPr>
            <a:spLocks noGrp="1" noChangeArrowheads="1"/>
          </p:cNvSpPr>
          <p:nvPr>
            <p:ph type="body" idx="4294967295"/>
          </p:nvPr>
        </p:nvSpPr>
        <p:spPr>
          <a:xfrm>
            <a:off x="251520" y="2852738"/>
            <a:ext cx="8712968" cy="1872406"/>
          </a:xfrm>
        </p:spPr>
        <p:txBody>
          <a:bodyPr/>
          <a:lstStyle/>
          <a:p>
            <a:pPr eaLnBrk="1" hangingPunct="1">
              <a:lnSpc>
                <a:spcPct val="125000"/>
              </a:lnSpc>
              <a:spcBef>
                <a:spcPts val="600"/>
              </a:spcBef>
              <a:buClrTx/>
              <a:buSzTx/>
              <a:buFontTx/>
              <a:buNone/>
              <a:defRPr/>
            </a:pPr>
            <a:r>
              <a:rPr lang="zh-CN" altLang="en-US" dirty="0">
                <a:effectLst/>
                <a:latin typeface="Times New Roman" panose="02020603050405020304" pitchFamily="18" charset="0"/>
                <a:ea typeface="仿宋" pitchFamily="49" charset="-122"/>
                <a:cs typeface="Times New Roman" pitchFamily="18" charset="0"/>
              </a:rPr>
              <a:t>如加入</a:t>
            </a:r>
            <a:r>
              <a:rPr lang="en-US" altLang="zh-CN" dirty="0" err="1">
                <a:effectLst/>
                <a:latin typeface="Times New Roman" panose="02020603050405020304" pitchFamily="18" charset="0"/>
                <a:ea typeface="仿宋" pitchFamily="49" charset="-122"/>
                <a:cs typeface="Times New Roman" pitchFamily="18" charset="0"/>
              </a:rPr>
              <a:t>B</a:t>
            </a:r>
            <a:r>
              <a:rPr lang="en-US" altLang="zh-CN" baseline="30000" dirty="0" err="1">
                <a:effectLst/>
                <a:latin typeface="Times New Roman" panose="02020603050405020304" pitchFamily="18" charset="0"/>
                <a:ea typeface="仿宋" pitchFamily="49" charset="-122"/>
                <a:cs typeface="Times New Roman" pitchFamily="18" charset="0"/>
              </a:rPr>
              <a:t>n</a:t>
            </a:r>
            <a:r>
              <a:rPr lang="en-US" altLang="zh-CN" baseline="30000" dirty="0">
                <a:effectLst/>
                <a:latin typeface="Times New Roman" panose="02020603050405020304" pitchFamily="18" charset="0"/>
                <a:ea typeface="仿宋" pitchFamily="49" charset="-122"/>
                <a:cs typeface="Times New Roman" pitchFamily="18" charset="0"/>
              </a:rPr>
              <a:t>-</a:t>
            </a:r>
            <a:r>
              <a:rPr lang="en-US" altLang="zh-CN" dirty="0">
                <a:effectLst/>
                <a:latin typeface="Times New Roman" panose="02020603050405020304" pitchFamily="18" charset="0"/>
                <a:ea typeface="仿宋" pitchFamily="49" charset="-122"/>
                <a:cs typeface="Times New Roman" pitchFamily="18" charset="0"/>
              </a:rPr>
              <a:t>(↑) </a:t>
            </a:r>
            <a:r>
              <a:rPr lang="zh-CN" altLang="en-US" dirty="0">
                <a:effectLst/>
                <a:latin typeface="Times New Roman" panose="02020603050405020304" pitchFamily="18" charset="0"/>
                <a:ea typeface="仿宋" pitchFamily="49" charset="-122"/>
                <a:cs typeface="Times New Roman" pitchFamily="18" charset="0"/>
              </a:rPr>
              <a:t>或</a:t>
            </a:r>
            <a:r>
              <a:rPr lang="en-US" altLang="zh-CN" dirty="0">
                <a:effectLst/>
                <a:latin typeface="Times New Roman" panose="02020603050405020304" pitchFamily="18" charset="0"/>
                <a:ea typeface="仿宋" pitchFamily="49" charset="-122"/>
                <a:cs typeface="Times New Roman" pitchFamily="18" charset="0"/>
              </a:rPr>
              <a:t>A</a:t>
            </a:r>
            <a:r>
              <a:rPr lang="en-US" altLang="zh-CN" baseline="30000" dirty="0">
                <a:effectLst/>
                <a:latin typeface="Times New Roman" panose="02020603050405020304" pitchFamily="18" charset="0"/>
                <a:ea typeface="仿宋" pitchFamily="49" charset="-122"/>
                <a:cs typeface="Times New Roman" pitchFamily="18" charset="0"/>
              </a:rPr>
              <a:t>m+</a:t>
            </a:r>
            <a:r>
              <a:rPr lang="en-US" altLang="zh-CN" dirty="0">
                <a:effectLst/>
                <a:latin typeface="Times New Roman" panose="02020603050405020304" pitchFamily="18" charset="0"/>
                <a:ea typeface="仿宋" pitchFamily="49" charset="-122"/>
                <a:cs typeface="Times New Roman" pitchFamily="18" charset="0"/>
              </a:rPr>
              <a:t> (↑)</a:t>
            </a:r>
            <a:r>
              <a:rPr lang="zh-CN" altLang="en-US" dirty="0">
                <a:effectLst/>
                <a:latin typeface="Times New Roman" pitchFamily="18" charset="0"/>
                <a:ea typeface="仿宋" pitchFamily="49" charset="-122"/>
                <a:cs typeface="Times New Roman" pitchFamily="18" charset="0"/>
              </a:rPr>
              <a:t>，平衡左移。</a:t>
            </a:r>
          </a:p>
          <a:p>
            <a:pPr marL="0" indent="0" eaLnBrk="1" hangingPunct="1">
              <a:lnSpc>
                <a:spcPct val="125000"/>
              </a:lnSpc>
              <a:spcBef>
                <a:spcPts val="600"/>
              </a:spcBef>
              <a:buClrTx/>
              <a:buSzTx/>
              <a:buFontTx/>
              <a:buNone/>
              <a:defRPr/>
            </a:pPr>
            <a:r>
              <a:rPr lang="zh-CN" altLang="en-US" dirty="0">
                <a:effectLst/>
                <a:latin typeface="Times New Roman" pitchFamily="18" charset="0"/>
                <a:ea typeface="仿宋" pitchFamily="49" charset="-122"/>
                <a:cs typeface="Times New Roman" pitchFamily="18" charset="0"/>
              </a:rPr>
              <a:t>这种因加入</a:t>
            </a:r>
            <a:r>
              <a:rPr lang="zh-CN" altLang="en-US" dirty="0">
                <a:solidFill>
                  <a:srgbClr val="0000FF"/>
                </a:solidFill>
                <a:effectLst/>
                <a:latin typeface="Times New Roman" panose="02020603050405020304" pitchFamily="18" charset="0"/>
                <a:ea typeface="仿宋" pitchFamily="49" charset="-122"/>
                <a:cs typeface="Times New Roman" pitchFamily="18" charset="0"/>
              </a:rPr>
              <a:t>含有同离子</a:t>
            </a:r>
            <a:r>
              <a:rPr lang="zh-CN" altLang="en-US" dirty="0">
                <a:effectLst/>
                <a:latin typeface="Times New Roman" panose="02020603050405020304" pitchFamily="18" charset="0"/>
                <a:ea typeface="仿宋" pitchFamily="49" charset="-122"/>
                <a:cs typeface="Times New Roman" pitchFamily="18" charset="0"/>
              </a:rPr>
              <a:t>的强电解质，而使难溶电解质的</a:t>
            </a:r>
            <a:r>
              <a:rPr lang="zh-CN" altLang="en-US" u="sng" dirty="0">
                <a:effectLst/>
                <a:latin typeface="Times New Roman" panose="02020603050405020304" pitchFamily="18" charset="0"/>
                <a:ea typeface="仿宋" pitchFamily="49" charset="-122"/>
                <a:cs typeface="Times New Roman" pitchFamily="18" charset="0"/>
              </a:rPr>
              <a:t>溶解度降低</a:t>
            </a:r>
            <a:r>
              <a:rPr lang="zh-CN" altLang="en-US" dirty="0">
                <a:effectLst/>
                <a:latin typeface="Times New Roman" panose="02020603050405020304" pitchFamily="18" charset="0"/>
                <a:ea typeface="仿宋" pitchFamily="49" charset="-122"/>
                <a:cs typeface="Times New Roman" pitchFamily="18" charset="0"/>
              </a:rPr>
              <a:t>的现象也叫做</a:t>
            </a:r>
            <a:r>
              <a:rPr lang="zh-CN" altLang="en-US" dirty="0">
                <a:solidFill>
                  <a:srgbClr val="0000FF"/>
                </a:solidFill>
                <a:effectLst/>
                <a:latin typeface="+mj-ea"/>
                <a:ea typeface="+mj-ea"/>
                <a:cs typeface="Times New Roman" pitchFamily="18" charset="0"/>
              </a:rPr>
              <a:t>同离子效应</a:t>
            </a:r>
            <a:r>
              <a:rPr lang="zh-CN" altLang="en-US" dirty="0">
                <a:solidFill>
                  <a:srgbClr val="0000FF"/>
                </a:solidFill>
                <a:effectLst/>
                <a:latin typeface="Times New Roman" panose="02020603050405020304" pitchFamily="18" charset="0"/>
                <a:ea typeface="仿宋" pitchFamily="49" charset="-122"/>
                <a:cs typeface="Times New Roman" pitchFamily="18" charset="0"/>
              </a:rPr>
              <a:t>。</a:t>
            </a:r>
            <a:endParaRPr lang="en-US" altLang="zh-CN" dirty="0">
              <a:effectLst/>
              <a:latin typeface="Times New Roman" panose="02020603050405020304" pitchFamily="18" charset="0"/>
              <a:ea typeface="仿宋" pitchFamily="49" charset="-122"/>
              <a:cs typeface="Times New Roman" pitchFamily="18" charset="0"/>
            </a:endParaRPr>
          </a:p>
        </p:txBody>
      </p:sp>
      <p:grpSp>
        <p:nvGrpSpPr>
          <p:cNvPr id="193539" name="Group 5"/>
          <p:cNvGrpSpPr>
            <a:grpSpLocks/>
          </p:cNvGrpSpPr>
          <p:nvPr/>
        </p:nvGrpSpPr>
        <p:grpSpPr bwMode="auto">
          <a:xfrm>
            <a:off x="323528" y="1700214"/>
            <a:ext cx="7143750" cy="523875"/>
            <a:chOff x="720" y="1344"/>
            <a:chExt cx="3888" cy="330"/>
          </a:xfrm>
        </p:grpSpPr>
        <p:sp>
          <p:nvSpPr>
            <p:cNvPr id="100358" name="Text Box 6"/>
            <p:cNvSpPr txBox="1">
              <a:spLocks noChangeArrowheads="1"/>
            </p:cNvSpPr>
            <p:nvPr/>
          </p:nvSpPr>
          <p:spPr bwMode="auto">
            <a:xfrm>
              <a:off x="720" y="1344"/>
              <a:ext cx="3888" cy="330"/>
            </a:xfrm>
            <a:prstGeom prst="rect">
              <a:avLst/>
            </a:prstGeom>
            <a:noFill/>
            <a:ln w="9525">
              <a:noFill/>
              <a:miter lim="800000"/>
              <a:headEnd/>
              <a:tailEnd/>
            </a:ln>
          </p:spPr>
          <p:txBody>
            <a:bodyPr>
              <a:spAutoFit/>
            </a:bodyPr>
            <a:lstStyle/>
            <a:p>
              <a:pPr>
                <a:spcBef>
                  <a:spcPct val="20000"/>
                </a:spcBef>
                <a:defRPr/>
              </a:pPr>
              <a:r>
                <a:rPr lang="zh-CN" altLang="en-US" b="1" dirty="0">
                  <a:latin typeface="Times New Roman" panose="02020603050405020304" pitchFamily="18" charset="0"/>
                  <a:ea typeface="仿宋" pitchFamily="49" charset="-122"/>
                  <a:cs typeface="Times New Roman" pitchFamily="18" charset="0"/>
                </a:rPr>
                <a:t>通式：</a:t>
              </a:r>
              <a:r>
                <a:rPr lang="en-US" altLang="zh-CN" b="1" dirty="0" err="1">
                  <a:latin typeface="Times New Roman" panose="02020603050405020304" pitchFamily="18" charset="0"/>
                  <a:ea typeface="仿宋" pitchFamily="49" charset="-122"/>
                  <a:cs typeface="Times New Roman" pitchFamily="18" charset="0"/>
                </a:rPr>
                <a:t>A</a:t>
              </a:r>
              <a:r>
                <a:rPr lang="en-US" altLang="zh-CN" b="1" baseline="-25000" dirty="0" err="1">
                  <a:latin typeface="Times New Roman" panose="02020603050405020304" pitchFamily="18" charset="0"/>
                  <a:ea typeface="仿宋" pitchFamily="49" charset="-122"/>
                  <a:cs typeface="Times New Roman" pitchFamily="18" charset="0"/>
                </a:rPr>
                <a:t>n</a:t>
              </a:r>
              <a:r>
                <a:rPr lang="en-US" altLang="zh-CN" b="1" dirty="0" err="1">
                  <a:latin typeface="Times New Roman" panose="02020603050405020304" pitchFamily="18" charset="0"/>
                  <a:ea typeface="仿宋" pitchFamily="49" charset="-122"/>
                  <a:cs typeface="Times New Roman" pitchFamily="18" charset="0"/>
                </a:rPr>
                <a:t>B</a:t>
              </a:r>
              <a:r>
                <a:rPr lang="en-US" altLang="zh-CN" b="1" baseline="-25000" dirty="0" err="1">
                  <a:latin typeface="Times New Roman" panose="02020603050405020304" pitchFamily="18" charset="0"/>
                  <a:ea typeface="仿宋" pitchFamily="49" charset="-122"/>
                  <a:cs typeface="Times New Roman" pitchFamily="18" charset="0"/>
                </a:rPr>
                <a:t>m</a:t>
              </a:r>
              <a:r>
                <a:rPr lang="en-US" altLang="zh-CN" b="1" dirty="0">
                  <a:latin typeface="Times New Roman" panose="02020603050405020304" pitchFamily="18" charset="0"/>
                  <a:ea typeface="仿宋" pitchFamily="49" charset="-122"/>
                  <a:cs typeface="Times New Roman" pitchFamily="18" charset="0"/>
                </a:rPr>
                <a:t>(s)            </a:t>
              </a:r>
              <a:r>
                <a:rPr lang="en-US" altLang="zh-CN" b="1" dirty="0" err="1">
                  <a:latin typeface="Times New Roman" panose="02020603050405020304" pitchFamily="18" charset="0"/>
                  <a:ea typeface="仿宋" pitchFamily="49" charset="-122"/>
                  <a:cs typeface="Times New Roman" pitchFamily="18" charset="0"/>
                </a:rPr>
                <a:t>nA</a:t>
              </a:r>
              <a:r>
                <a:rPr lang="en-US" altLang="zh-CN" b="1" baseline="30000" dirty="0" err="1">
                  <a:latin typeface="Times New Roman" panose="02020603050405020304" pitchFamily="18" charset="0"/>
                  <a:ea typeface="仿宋" pitchFamily="49" charset="-122"/>
                  <a:cs typeface="Times New Roman" pitchFamily="18" charset="0"/>
                </a:rPr>
                <a:t>m</a:t>
              </a:r>
              <a:r>
                <a:rPr lang="en-US" altLang="zh-CN" b="1" baseline="30000" dirty="0">
                  <a:latin typeface="Times New Roman" panose="02020603050405020304" pitchFamily="18" charset="0"/>
                  <a:ea typeface="仿宋" pitchFamily="49" charset="-122"/>
                  <a:cs typeface="Times New Roman" pitchFamily="18" charset="0"/>
                </a:rPr>
                <a:t>+</a:t>
              </a:r>
              <a:r>
                <a:rPr lang="en-US" altLang="zh-CN" b="1" dirty="0">
                  <a:latin typeface="Times New Roman" panose="02020603050405020304" pitchFamily="18" charset="0"/>
                  <a:ea typeface="仿宋" pitchFamily="49" charset="-122"/>
                  <a:cs typeface="Times New Roman" pitchFamily="18" charset="0"/>
                </a:rPr>
                <a:t>(</a:t>
              </a:r>
              <a:r>
                <a:rPr lang="en-US" altLang="zh-CN" b="1" dirty="0" err="1">
                  <a:latin typeface="Times New Roman" panose="02020603050405020304" pitchFamily="18" charset="0"/>
                  <a:ea typeface="仿宋" pitchFamily="49" charset="-122"/>
                  <a:cs typeface="Times New Roman" pitchFamily="18" charset="0"/>
                </a:rPr>
                <a:t>aq</a:t>
              </a:r>
              <a:r>
                <a:rPr lang="en-US" altLang="zh-CN" b="1" dirty="0">
                  <a:latin typeface="Times New Roman" panose="02020603050405020304" pitchFamily="18" charset="0"/>
                  <a:ea typeface="仿宋" pitchFamily="49" charset="-122"/>
                  <a:cs typeface="Times New Roman" pitchFamily="18" charset="0"/>
                </a:rPr>
                <a:t>) + </a:t>
              </a:r>
              <a:r>
                <a:rPr lang="en-US" altLang="zh-CN" b="1" dirty="0" err="1">
                  <a:latin typeface="Times New Roman" panose="02020603050405020304" pitchFamily="18" charset="0"/>
                  <a:ea typeface="仿宋" pitchFamily="49" charset="-122"/>
                  <a:cs typeface="Times New Roman" pitchFamily="18" charset="0"/>
                </a:rPr>
                <a:t>mB</a:t>
              </a:r>
              <a:r>
                <a:rPr lang="en-US" altLang="zh-CN" b="1" baseline="30000" dirty="0" err="1">
                  <a:latin typeface="Times New Roman" panose="02020603050405020304" pitchFamily="18" charset="0"/>
                  <a:ea typeface="仿宋" pitchFamily="49" charset="-122"/>
                  <a:cs typeface="Times New Roman" pitchFamily="18" charset="0"/>
                </a:rPr>
                <a:t>n</a:t>
              </a:r>
              <a:r>
                <a:rPr lang="en-US" altLang="zh-CN" b="1" baseline="30000" dirty="0">
                  <a:latin typeface="Times New Roman" panose="02020603050405020304" pitchFamily="18" charset="0"/>
                  <a:ea typeface="仿宋" pitchFamily="49" charset="-122"/>
                  <a:cs typeface="Times New Roman" pitchFamily="18" charset="0"/>
                </a:rPr>
                <a:t>-</a:t>
              </a:r>
              <a:r>
                <a:rPr lang="en-US" altLang="zh-CN" b="1" dirty="0">
                  <a:latin typeface="Times New Roman" panose="02020603050405020304" pitchFamily="18" charset="0"/>
                  <a:ea typeface="仿宋" pitchFamily="49" charset="-122"/>
                  <a:cs typeface="Times New Roman" pitchFamily="18" charset="0"/>
                </a:rPr>
                <a:t>(</a:t>
              </a:r>
              <a:r>
                <a:rPr lang="en-US" altLang="zh-CN" b="1" dirty="0" err="1">
                  <a:latin typeface="Times New Roman" panose="02020603050405020304" pitchFamily="18" charset="0"/>
                  <a:ea typeface="仿宋" pitchFamily="49" charset="-122"/>
                  <a:cs typeface="Times New Roman" pitchFamily="18" charset="0"/>
                </a:rPr>
                <a:t>aq</a:t>
              </a:r>
              <a:r>
                <a:rPr lang="en-US" altLang="zh-CN" b="1" dirty="0">
                  <a:latin typeface="Times New Roman" panose="02020603050405020304" pitchFamily="18" charset="0"/>
                  <a:ea typeface="仿宋" pitchFamily="49" charset="-122"/>
                  <a:cs typeface="Times New Roman" pitchFamily="18" charset="0"/>
                </a:rPr>
                <a:t>)</a:t>
              </a:r>
            </a:p>
          </p:txBody>
        </p:sp>
        <p:sp>
          <p:nvSpPr>
            <p:cNvPr id="193541" name="Line 7"/>
            <p:cNvSpPr>
              <a:spLocks noChangeShapeType="1"/>
            </p:cNvSpPr>
            <p:nvPr/>
          </p:nvSpPr>
          <p:spPr bwMode="auto">
            <a:xfrm>
              <a:off x="2166" y="1488"/>
              <a:ext cx="318" cy="1"/>
            </a:xfrm>
            <a:prstGeom prst="line">
              <a:avLst/>
            </a:prstGeom>
            <a:noFill/>
            <a:ln w="9525">
              <a:solidFill>
                <a:schemeClr val="tx1"/>
              </a:solidFill>
              <a:round/>
              <a:headEnd/>
              <a:tailEnd type="triangle" w="med" len="med"/>
            </a:ln>
          </p:spPr>
          <p:txBody>
            <a:bodyPr>
              <a:spAutoFit/>
            </a:bodyPr>
            <a:lstStyle/>
            <a:p>
              <a:endParaRPr lang="zh-CN" altLang="en-US" b="1">
                <a:latin typeface="Times New Roman" panose="02020603050405020304" pitchFamily="18" charset="0"/>
                <a:cs typeface="Times New Roman" panose="02020603050405020304" pitchFamily="18" charset="0"/>
              </a:endParaRPr>
            </a:p>
          </p:txBody>
        </p:sp>
        <p:sp>
          <p:nvSpPr>
            <p:cNvPr id="193542" name="Line 8"/>
            <p:cNvSpPr>
              <a:spLocks noChangeShapeType="1"/>
            </p:cNvSpPr>
            <p:nvPr/>
          </p:nvSpPr>
          <p:spPr bwMode="auto">
            <a:xfrm flipH="1">
              <a:off x="2053" y="1584"/>
              <a:ext cx="283" cy="1"/>
            </a:xfrm>
            <a:prstGeom prst="line">
              <a:avLst/>
            </a:prstGeom>
            <a:noFill/>
            <a:ln w="9525">
              <a:solidFill>
                <a:schemeClr val="tx1"/>
              </a:solidFill>
              <a:round/>
              <a:headEnd/>
              <a:tailEnd type="triangle" w="med" len="med"/>
            </a:ln>
          </p:spPr>
          <p:txBody>
            <a:bodyPr>
              <a:spAutoFit/>
            </a:bodyPr>
            <a:lstStyle/>
            <a:p>
              <a:endParaRPr lang="zh-CN" altLang="en-US" b="1">
                <a:latin typeface="Times New Roman" panose="02020603050405020304" pitchFamily="18" charset="0"/>
                <a:cs typeface="Times New Roman" panose="02020603050405020304" pitchFamily="18" charset="0"/>
              </a:endParaRPr>
            </a:p>
          </p:txBody>
        </p:sp>
      </p:grpSp>
      <p:grpSp>
        <p:nvGrpSpPr>
          <p:cNvPr id="8" name="组合 7">
            <a:extLst>
              <a:ext uri="{FF2B5EF4-FFF2-40B4-BE49-F238E27FC236}">
                <a16:creationId xmlns:a16="http://schemas.microsoft.com/office/drawing/2014/main" id="{1266B725-1B1D-4E90-BB2F-00673B226662}"/>
              </a:ext>
            </a:extLst>
          </p:cNvPr>
          <p:cNvGrpSpPr/>
          <p:nvPr/>
        </p:nvGrpSpPr>
        <p:grpSpPr>
          <a:xfrm>
            <a:off x="7228826" y="1363750"/>
            <a:ext cx="1480145" cy="1480145"/>
            <a:chOff x="6660232" y="5044480"/>
            <a:chExt cx="1480145" cy="1480145"/>
          </a:xfrm>
        </p:grpSpPr>
        <p:sp>
          <p:nvSpPr>
            <p:cNvPr id="9" name="爆炸形: 8 pt  8">
              <a:extLst>
                <a:ext uri="{FF2B5EF4-FFF2-40B4-BE49-F238E27FC236}">
                  <a16:creationId xmlns:a16="http://schemas.microsoft.com/office/drawing/2014/main" id="{0AB9151F-4D25-41DC-98EF-DF3F799463E7}"/>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0" name="矩形 9">
              <a:extLst>
                <a:ext uri="{FF2B5EF4-FFF2-40B4-BE49-F238E27FC236}">
                  <a16:creationId xmlns:a16="http://schemas.microsoft.com/office/drawing/2014/main" id="{58AC47C6-0CC0-453B-A7B3-6A0EFDDE8B6F}"/>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ea typeface="楷体_GB2312" pitchFamily="49" charset="-122"/>
                <a:cs typeface="Arial" panose="020B0604020202020204" pitchFamily="34" charset="0"/>
              </a:rPr>
              <a:t>4.6.2.2  </a:t>
            </a:r>
            <a:r>
              <a:rPr lang="zh-CN" altLang="en-US" sz="3200" dirty="0">
                <a:latin typeface="Times New Roman" pitchFamily="18" charset="0"/>
              </a:rPr>
              <a:t>沉淀的溶解与转化</a:t>
            </a:r>
          </a:p>
        </p:txBody>
      </p:sp>
      <p:sp>
        <p:nvSpPr>
          <p:cNvPr id="101379" name="Rectangle 3"/>
          <p:cNvSpPr>
            <a:spLocks noGrp="1" noChangeArrowheads="1"/>
          </p:cNvSpPr>
          <p:nvPr>
            <p:ph type="body" idx="1"/>
          </p:nvPr>
        </p:nvSpPr>
        <p:spPr>
          <a:xfrm>
            <a:off x="251520" y="1052686"/>
            <a:ext cx="8640638" cy="3600450"/>
          </a:xfrm>
        </p:spPr>
        <p:txBody>
          <a:bodyPr/>
          <a:lstStyle/>
          <a:p>
            <a:pPr marL="0" indent="0" eaLnBrk="1" hangingPunct="1">
              <a:spcAft>
                <a:spcPct val="40000"/>
              </a:spcAft>
              <a:buFont typeface="Wingdings" pitchFamily="2" charset="2"/>
              <a:buNone/>
              <a:defRPr/>
            </a:pPr>
            <a:r>
              <a:rPr lang="en-US" altLang="zh-CN"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沉淀的转化</a:t>
            </a:r>
          </a:p>
          <a:p>
            <a:pPr marL="0" indent="0" algn="ctr" eaLnBrk="1" hangingPunct="1">
              <a:buFont typeface="Wingdings" pitchFamily="2" charset="2"/>
              <a:buNone/>
              <a:defRPr/>
            </a:pPr>
            <a:r>
              <a:rPr lang="en-US" altLang="zh-CN" i="1" dirty="0" err="1">
                <a:effectLst/>
                <a:latin typeface="Times New Roman" panose="02020603050405020304" pitchFamily="18" charset="0"/>
                <a:cs typeface="Times New Roman" panose="02020603050405020304" pitchFamily="18" charset="0"/>
              </a:rPr>
              <a:t>K</a:t>
            </a:r>
            <a:r>
              <a:rPr lang="en-US" altLang="zh-CN" baseline="-25000" dirty="0" err="1">
                <a:effectLst/>
                <a:latin typeface="Times New Roman" panose="02020603050405020304" pitchFamily="18" charset="0"/>
                <a:cs typeface="Times New Roman" panose="02020603050405020304" pitchFamily="18" charset="0"/>
              </a:rPr>
              <a:t>sp</a:t>
            </a:r>
            <a:r>
              <a:rPr lang="en-US" altLang="zh-CN" baseline="30000" dirty="0">
                <a:effectLst/>
                <a:latin typeface="Times New Roman" panose="02020603050405020304" pitchFamily="18" charset="0"/>
                <a:cs typeface="Times New Roman" panose="02020603050405020304" pitchFamily="18" charset="0"/>
                <a:sym typeface="Euclid Math One"/>
              </a:rPr>
              <a:t></a:t>
            </a:r>
            <a:r>
              <a:rPr lang="en-US" altLang="zh-CN" dirty="0">
                <a:effectLst/>
                <a:latin typeface="Times New Roman" panose="02020603050405020304" pitchFamily="18" charset="0"/>
                <a:cs typeface="Times New Roman" panose="02020603050405020304" pitchFamily="18" charset="0"/>
              </a:rPr>
              <a:t>[CaSO</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(s)] = 7.10×10</a:t>
            </a:r>
            <a:r>
              <a:rPr lang="en-US" altLang="zh-CN" baseline="30000" dirty="0">
                <a:effectLst/>
                <a:latin typeface="Times New Roman" panose="02020603050405020304" pitchFamily="18" charset="0"/>
                <a:cs typeface="Times New Roman" panose="02020603050405020304" pitchFamily="18" charset="0"/>
              </a:rPr>
              <a:t>-5</a:t>
            </a:r>
            <a:r>
              <a:rPr lang="zh-CN" altLang="en-US" dirty="0">
                <a:effectLst/>
                <a:latin typeface="Times New Roman" panose="02020603050405020304" pitchFamily="18" charset="0"/>
                <a:cs typeface="Times New Roman" panose="02020603050405020304" pitchFamily="18" charset="0"/>
              </a:rPr>
              <a:t>，不溶于酸。加</a:t>
            </a:r>
            <a:r>
              <a:rPr lang="en-US" altLang="zh-CN" dirty="0">
                <a:effectLst/>
                <a:latin typeface="Times New Roman" panose="02020603050405020304" pitchFamily="18" charset="0"/>
                <a:cs typeface="Times New Roman" panose="02020603050405020304" pitchFamily="18" charset="0"/>
              </a:rPr>
              <a:t>Na</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CO</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(s)</a:t>
            </a:r>
            <a:r>
              <a:rPr lang="zh-CN" altLang="en-US" dirty="0">
                <a:effectLst/>
                <a:latin typeface="Times New Roman" panose="02020603050405020304" pitchFamily="18" charset="0"/>
                <a:cs typeface="Times New Roman" panose="02020603050405020304" pitchFamily="18" charset="0"/>
              </a:rPr>
              <a:t>。</a:t>
            </a:r>
          </a:p>
          <a:p>
            <a:pPr marL="0" indent="0" algn="ctr" eaLnBrk="1" hangingPunct="1">
              <a:buClrTx/>
              <a:buSzTx/>
              <a:buFontTx/>
              <a:buNone/>
              <a:defRPr/>
            </a:pPr>
            <a:r>
              <a:rPr lang="en-US" altLang="zh-CN" dirty="0">
                <a:effectLst/>
                <a:latin typeface="Times New Roman" panose="02020603050405020304" pitchFamily="18" charset="0"/>
                <a:cs typeface="Times New Roman" panose="02020603050405020304" pitchFamily="18" charset="0"/>
              </a:rPr>
              <a:t>CaSO</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(s)  </a:t>
            </a:r>
            <a:r>
              <a:rPr lang="en-US" altLang="zh-CN" dirty="0">
                <a:effectLst/>
                <a:latin typeface="Times New Roman" panose="02020603050405020304" pitchFamily="18" charset="0"/>
                <a:cs typeface="Times New Roman" panose="02020603050405020304" pitchFamily="18" charset="0"/>
                <a:sym typeface="Symbol" pitchFamily="18" charset="2"/>
              </a:rPr>
              <a:t>=</a:t>
            </a:r>
            <a:r>
              <a:rPr lang="en-US" altLang="zh-CN" dirty="0">
                <a:effectLst/>
                <a:latin typeface="Times New Roman" panose="02020603050405020304" pitchFamily="18" charset="0"/>
                <a:cs typeface="Times New Roman" panose="02020603050405020304" pitchFamily="18" charset="0"/>
              </a:rPr>
              <a:t>  Ca</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 + SO</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a:t>
            </a:r>
          </a:p>
          <a:p>
            <a:pPr marL="0" indent="0" algn="ctr" eaLnBrk="1" hangingPunct="1">
              <a:buClrTx/>
              <a:buSzTx/>
              <a:buFontTx/>
              <a:buNone/>
              <a:defRPr/>
            </a:pPr>
            <a:r>
              <a:rPr lang="en-US" altLang="zh-CN" dirty="0">
                <a:effectLst/>
                <a:latin typeface="Times New Roman" panose="02020603050405020304" pitchFamily="18" charset="0"/>
                <a:cs typeface="Times New Roman" panose="02020603050405020304" pitchFamily="18" charset="0"/>
              </a:rPr>
              <a:t>Na</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CO</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(s) </a:t>
            </a:r>
            <a:r>
              <a:rPr lang="en-US" altLang="zh-CN" dirty="0">
                <a:effectLst/>
                <a:latin typeface="Times New Roman" panose="02020603050405020304" pitchFamily="18" charset="0"/>
                <a:cs typeface="Times New Roman" panose="02020603050405020304" pitchFamily="18" charset="0"/>
                <a:sym typeface="Symbol" pitchFamily="18" charset="2"/>
              </a:rPr>
              <a:t>=</a:t>
            </a:r>
            <a:r>
              <a:rPr lang="en-US" altLang="zh-CN" dirty="0">
                <a:effectLst/>
                <a:latin typeface="Times New Roman" panose="02020603050405020304" pitchFamily="18" charset="0"/>
                <a:cs typeface="Times New Roman" panose="02020603050405020304" pitchFamily="18" charset="0"/>
              </a:rPr>
              <a:t> CO</a:t>
            </a:r>
            <a:r>
              <a:rPr lang="en-US" altLang="zh-CN" baseline="-25000" dirty="0">
                <a:effectLst/>
                <a:latin typeface="Times New Roman" panose="02020603050405020304" pitchFamily="18" charset="0"/>
                <a:cs typeface="Times New Roman" panose="02020603050405020304" pitchFamily="18" charset="0"/>
              </a:rPr>
              <a:t>3</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 + 2Na</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           </a:t>
            </a:r>
          </a:p>
          <a:p>
            <a:pPr marL="0" indent="0" algn="ctr" eaLnBrk="1" hangingPunct="1">
              <a:buClrTx/>
              <a:buSzTx/>
              <a:buFontTx/>
              <a:buNone/>
              <a:defRPr/>
            </a:pPr>
            <a:r>
              <a:rPr lang="en-US" altLang="zh-CN" dirty="0">
                <a:effectLst/>
                <a:latin typeface="Times New Roman" panose="02020603050405020304" pitchFamily="18" charset="0"/>
                <a:cs typeface="Times New Roman" panose="02020603050405020304" pitchFamily="18" charset="0"/>
              </a:rPr>
              <a:t>CaSO</a:t>
            </a:r>
            <a:r>
              <a:rPr lang="en-US" altLang="zh-CN" baseline="-25000" dirty="0">
                <a:effectLst/>
                <a:latin typeface="Times New Roman" panose="02020603050405020304" pitchFamily="18" charset="0"/>
                <a:cs typeface="Times New Roman" panose="02020603050405020304" pitchFamily="18" charset="0"/>
              </a:rPr>
              <a:t>4</a:t>
            </a:r>
            <a:r>
              <a:rPr lang="en-US" altLang="zh-CN" dirty="0">
                <a:effectLst/>
                <a:latin typeface="Times New Roman" panose="02020603050405020304" pitchFamily="18" charset="0"/>
                <a:cs typeface="Times New Roman" panose="02020603050405020304" pitchFamily="18" charset="0"/>
              </a:rPr>
              <a:t>(s) + CO</a:t>
            </a:r>
            <a:r>
              <a:rPr lang="en-US" altLang="zh-CN" baseline="-25000" dirty="0">
                <a:effectLst/>
                <a:latin typeface="Times New Roman" panose="02020603050405020304" pitchFamily="18" charset="0"/>
                <a:cs typeface="Times New Roman" panose="02020603050405020304" pitchFamily="18" charset="0"/>
              </a:rPr>
              <a:t>3</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sym typeface="Symbol" pitchFamily="18" charset="2"/>
              </a:rPr>
              <a:t>=</a:t>
            </a:r>
            <a:r>
              <a:rPr lang="en-US" altLang="zh-CN" dirty="0">
                <a:effectLst/>
                <a:latin typeface="Times New Roman" panose="02020603050405020304" pitchFamily="18" charset="0"/>
                <a:cs typeface="Times New Roman" panose="02020603050405020304" pitchFamily="18" charset="0"/>
              </a:rPr>
              <a:t>  CaCO</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(s) + SO</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a:t>
            </a:r>
          </a:p>
          <a:p>
            <a:pPr marL="0" indent="0" algn="ctr" eaLnBrk="1" hangingPunct="1">
              <a:lnSpc>
                <a:spcPct val="140000"/>
              </a:lnSpc>
              <a:spcBef>
                <a:spcPct val="0"/>
              </a:spcBef>
              <a:buClrTx/>
              <a:buSzTx/>
              <a:buFontTx/>
              <a:buNone/>
              <a:defRPr/>
            </a:pPr>
            <a:r>
              <a:rPr lang="en-US" altLang="zh-CN" i="1" dirty="0" err="1">
                <a:effectLst/>
                <a:latin typeface="Times New Roman" panose="02020603050405020304" pitchFamily="18" charset="0"/>
                <a:cs typeface="Times New Roman" panose="02020603050405020304" pitchFamily="18" charset="0"/>
              </a:rPr>
              <a:t>K</a:t>
            </a:r>
            <a:r>
              <a:rPr lang="en-US" altLang="zh-CN" baseline="-25000" dirty="0" err="1">
                <a:effectLst/>
                <a:latin typeface="Times New Roman" panose="02020603050405020304" pitchFamily="18" charset="0"/>
                <a:cs typeface="Times New Roman" panose="02020603050405020304" pitchFamily="18" charset="0"/>
              </a:rPr>
              <a:t>sp</a:t>
            </a:r>
            <a:r>
              <a:rPr lang="en-US" altLang="zh-CN" baseline="30000" dirty="0">
                <a:effectLst/>
                <a:latin typeface="Times New Roman" panose="02020603050405020304" pitchFamily="18" charset="0"/>
                <a:cs typeface="Times New Roman" panose="02020603050405020304" pitchFamily="18" charset="0"/>
                <a:sym typeface="Euclid Math One"/>
              </a:rPr>
              <a:t></a:t>
            </a:r>
            <a:r>
              <a:rPr lang="en-US" altLang="zh-CN" dirty="0">
                <a:effectLst/>
                <a:latin typeface="Times New Roman" panose="02020603050405020304" pitchFamily="18" charset="0"/>
                <a:cs typeface="Times New Roman" panose="02020603050405020304" pitchFamily="18" charset="0"/>
              </a:rPr>
              <a:t>[CaCO</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(s)</a:t>
            </a:r>
            <a:r>
              <a:rPr lang="en-GB"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疏松，可溶于酸</a:t>
            </a:r>
            <a:r>
              <a:rPr lang="zh-CN" altLang="en-GB"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a:t>
            </a:r>
            <a:r>
              <a:rPr lang="en-GB" altLang="zh-CN"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4.96×10</a:t>
            </a:r>
            <a:r>
              <a:rPr lang="en-US" altLang="zh-CN" baseline="30000" dirty="0">
                <a:effectLst/>
                <a:latin typeface="Times New Roman" panose="02020603050405020304" pitchFamily="18" charset="0"/>
                <a:cs typeface="Times New Roman" panose="02020603050405020304" pitchFamily="18" charset="0"/>
              </a:rPr>
              <a:t>-9</a:t>
            </a:r>
          </a:p>
        </p:txBody>
      </p:sp>
      <p:sp>
        <p:nvSpPr>
          <p:cNvPr id="194563" name="Text Box 4"/>
          <p:cNvSpPr txBox="1">
            <a:spLocks noChangeArrowheads="1"/>
          </p:cNvSpPr>
          <p:nvPr/>
        </p:nvSpPr>
        <p:spPr bwMode="auto">
          <a:xfrm>
            <a:off x="251520" y="4653136"/>
            <a:ext cx="8640638" cy="522287"/>
          </a:xfrm>
          <a:prstGeom prst="rect">
            <a:avLst/>
          </a:prstGeom>
          <a:noFill/>
          <a:ln w="9525">
            <a:noFill/>
            <a:miter lim="800000"/>
            <a:headEnd/>
            <a:tailEnd/>
          </a:ln>
        </p:spPr>
        <p:txBody>
          <a:bodyPr wrap="square">
            <a:spAutoFit/>
          </a:bodyPr>
          <a:lstStyle/>
          <a:p>
            <a:pPr algn="ctr"/>
            <a:r>
              <a:rPr lang="zh-CN" altLang="en-US" b="1" dirty="0">
                <a:latin typeface="华文仿宋" panose="02010600040101010101" pitchFamily="2" charset="-122"/>
                <a:ea typeface="华文仿宋" panose="02010600040101010101" pitchFamily="2" charset="-122"/>
                <a:cs typeface="Times New Roman" pitchFamily="18" charset="0"/>
              </a:rPr>
              <a:t>沉淀转化的程度可用总反应的平衡常数来衡量！</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标题 22"/>
          <p:cNvSpPr>
            <a:spLocks noGrp="1"/>
          </p:cNvSpPr>
          <p:nvPr>
            <p:ph type="title"/>
          </p:nvPr>
        </p:nvSpPr>
        <p:spPr>
          <a:xfrm>
            <a:off x="251520" y="304800"/>
            <a:ext cx="6552505" cy="747713"/>
          </a:xfrm>
        </p:spPr>
        <p:txBody>
          <a:bodyPr/>
          <a:lstStyle/>
          <a:p>
            <a:r>
              <a:rPr lang="en-US" altLang="zh-CN" dirty="0">
                <a:latin typeface="Arial" panose="020B0604020202020204" pitchFamily="34" charset="0"/>
                <a:ea typeface="楷体_GB2312" pitchFamily="49" charset="-122"/>
                <a:cs typeface="Arial" panose="020B0604020202020204" pitchFamily="34" charset="0"/>
              </a:rPr>
              <a:t>4.6.2.2  </a:t>
            </a:r>
            <a:r>
              <a:rPr lang="zh-CN" altLang="en-US" dirty="0">
                <a:latin typeface="Times New Roman" pitchFamily="18" charset="0"/>
              </a:rPr>
              <a:t>沉淀的溶解与转化</a:t>
            </a:r>
            <a:endParaRPr lang="zh-CN" altLang="en-US" dirty="0"/>
          </a:p>
        </p:txBody>
      </p:sp>
      <p:sp>
        <p:nvSpPr>
          <p:cNvPr id="510979" name="Rectangle 3"/>
          <p:cNvSpPr>
            <a:spLocks noGrp="1" noChangeArrowheads="1"/>
          </p:cNvSpPr>
          <p:nvPr>
            <p:ph type="body" idx="4294967295"/>
          </p:nvPr>
        </p:nvSpPr>
        <p:spPr>
          <a:xfrm>
            <a:off x="251520" y="1628775"/>
            <a:ext cx="8276456" cy="655638"/>
          </a:xfrm>
        </p:spPr>
        <p:txBody>
          <a:bodyPr/>
          <a:lstStyle/>
          <a:p>
            <a:pPr eaLnBrk="1" hangingPunct="1">
              <a:buFont typeface="Wingdings" pitchFamily="2" charset="2"/>
              <a:buNone/>
              <a:defRPr/>
            </a:pPr>
            <a:r>
              <a:rPr lang="en-US" altLang="zh-CN" dirty="0">
                <a:solidFill>
                  <a:srgbClr val="FF0000"/>
                </a:solidFill>
                <a:effectLst/>
                <a:latin typeface="Times New Roman" panose="02020603050405020304" pitchFamily="18" charset="0"/>
                <a:cs typeface="Times New Roman" panose="02020603050405020304" pitchFamily="18" charset="0"/>
              </a:rPr>
              <a:t>①</a:t>
            </a:r>
            <a:r>
              <a:rPr lang="zh-CN" altLang="en-US" dirty="0">
                <a:solidFill>
                  <a:srgbClr val="FF0000"/>
                </a:solidFill>
                <a:effectLst/>
                <a:latin typeface="Times New Roman" panose="02020603050405020304" pitchFamily="18" charset="0"/>
                <a:cs typeface="Times New Roman" panose="02020603050405020304" pitchFamily="18" charset="0"/>
              </a:rPr>
              <a:t>利用酸碱反应</a:t>
            </a:r>
          </a:p>
        </p:txBody>
      </p:sp>
      <p:sp>
        <p:nvSpPr>
          <p:cNvPr id="195587" name="Text Box 6"/>
          <p:cNvSpPr txBox="1">
            <a:spLocks noChangeArrowheads="1"/>
          </p:cNvSpPr>
          <p:nvPr/>
        </p:nvSpPr>
        <p:spPr bwMode="auto">
          <a:xfrm>
            <a:off x="0" y="2338388"/>
            <a:ext cx="8839200" cy="523875"/>
          </a:xfrm>
          <a:prstGeom prst="rect">
            <a:avLst/>
          </a:prstGeom>
          <a:noFill/>
          <a:ln w="9525">
            <a:noFill/>
            <a:miter lim="800000"/>
            <a:headEnd/>
            <a:tailEnd/>
          </a:ln>
        </p:spPr>
        <p:txBody>
          <a:bodyPr>
            <a:spAutoFit/>
          </a:bodyPr>
          <a:lstStyle/>
          <a:p>
            <a:endParaRPr lang="zh-CN" altLang="zh-CN"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5590" name="Text Box 8"/>
          <p:cNvSpPr txBox="1">
            <a:spLocks noChangeArrowheads="1"/>
          </p:cNvSpPr>
          <p:nvPr/>
        </p:nvSpPr>
        <p:spPr bwMode="auto">
          <a:xfrm>
            <a:off x="2110223" y="2132856"/>
            <a:ext cx="5926259" cy="677108"/>
          </a:xfrm>
          <a:prstGeom prst="rect">
            <a:avLst/>
          </a:prstGeom>
          <a:noFill/>
          <a:ln w="9525">
            <a:noFill/>
            <a:miter lim="800000"/>
            <a:headEnd/>
            <a:tailEnd/>
          </a:ln>
        </p:spPr>
        <p:txBody>
          <a:bodyPr>
            <a:spAutoFit/>
          </a:bodyPr>
          <a:lstStyle/>
          <a:p>
            <a:pPr>
              <a:lnSpc>
                <a:spcPct val="150000"/>
              </a:lnSpc>
              <a:spcBef>
                <a:spcPct val="20000"/>
              </a:spcBef>
            </a:pP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CaCO</a:t>
            </a:r>
            <a:r>
              <a:rPr lang="en-US" altLang="zh-CN" b="1" baseline="-25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(s)        Ca</a:t>
            </a:r>
            <a:r>
              <a:rPr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 CO</a:t>
            </a:r>
            <a:r>
              <a:rPr lang="en-US" altLang="zh-CN" b="1" baseline="-25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95591" name="Line 9"/>
          <p:cNvSpPr>
            <a:spLocks noChangeShapeType="1"/>
          </p:cNvSpPr>
          <p:nvPr/>
        </p:nvSpPr>
        <p:spPr bwMode="auto">
          <a:xfrm>
            <a:off x="3849298" y="2492896"/>
            <a:ext cx="423304" cy="0"/>
          </a:xfrm>
          <a:prstGeom prst="line">
            <a:avLst/>
          </a:prstGeom>
          <a:noFill/>
          <a:ln w="9525">
            <a:solidFill>
              <a:srgbClr val="0000FF"/>
            </a:solidFill>
            <a:round/>
            <a:headEnd/>
            <a:tailEnd type="triangle" w="med" len="med"/>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5592" name="Line 10"/>
          <p:cNvSpPr>
            <a:spLocks noChangeShapeType="1"/>
          </p:cNvSpPr>
          <p:nvPr/>
        </p:nvSpPr>
        <p:spPr bwMode="auto">
          <a:xfrm flipH="1">
            <a:off x="3708197" y="2645296"/>
            <a:ext cx="423304" cy="0"/>
          </a:xfrm>
          <a:prstGeom prst="line">
            <a:avLst/>
          </a:prstGeom>
          <a:noFill/>
          <a:ln w="9525">
            <a:solidFill>
              <a:srgbClr val="0000FF"/>
            </a:solidFill>
            <a:round/>
            <a:headEnd/>
            <a:tailEnd type="triangle" w="med" len="med"/>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5593" name="Text Box 11"/>
          <p:cNvSpPr txBox="1">
            <a:spLocks noChangeArrowheads="1"/>
          </p:cNvSpPr>
          <p:nvPr/>
        </p:nvSpPr>
        <p:spPr bwMode="auto">
          <a:xfrm>
            <a:off x="755650" y="2989263"/>
            <a:ext cx="7365493" cy="523875"/>
          </a:xfrm>
          <a:prstGeom prst="rect">
            <a:avLst/>
          </a:prstGeom>
          <a:noFill/>
          <a:ln w="9525">
            <a:noFill/>
            <a:miter lim="800000"/>
            <a:headEnd/>
            <a:tailEnd/>
          </a:ln>
        </p:spPr>
        <p:txBody>
          <a:bodyPr>
            <a:spAutoFit/>
          </a:bodyPr>
          <a:lstStyle/>
          <a:p>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加入盐酸        </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HCl    →  Cl</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  H</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a:t>
            </a:r>
          </a:p>
        </p:txBody>
      </p:sp>
      <p:sp>
        <p:nvSpPr>
          <p:cNvPr id="195594" name="Text Box 12"/>
          <p:cNvSpPr txBox="1">
            <a:spLocks noChangeArrowheads="1"/>
          </p:cNvSpPr>
          <p:nvPr/>
        </p:nvSpPr>
        <p:spPr bwMode="auto">
          <a:xfrm>
            <a:off x="6012160" y="3716338"/>
            <a:ext cx="2624486" cy="523875"/>
          </a:xfrm>
          <a:prstGeom prst="rect">
            <a:avLst/>
          </a:prstGeom>
          <a:noFill/>
          <a:ln w="9525">
            <a:noFill/>
            <a:miter lim="800000"/>
            <a:headEnd/>
            <a:tailEnd/>
          </a:ln>
        </p:spPr>
        <p:txBody>
          <a:bodyPr>
            <a:spAutoFit/>
          </a:bodyPr>
          <a:lstStyle/>
          <a:p>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CO</a:t>
            </a:r>
            <a:r>
              <a:rPr lang="en-US" altLang="zh-CN"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(g) + H</a:t>
            </a:r>
            <a:r>
              <a:rPr lang="en-US" altLang="zh-CN"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O(l)</a:t>
            </a:r>
          </a:p>
        </p:txBody>
      </p:sp>
      <p:sp>
        <p:nvSpPr>
          <p:cNvPr id="195595" name="Text Box 13"/>
          <p:cNvSpPr txBox="1">
            <a:spLocks noChangeArrowheads="1"/>
          </p:cNvSpPr>
          <p:nvPr/>
        </p:nvSpPr>
        <p:spPr bwMode="auto">
          <a:xfrm>
            <a:off x="6156306" y="2636838"/>
            <a:ext cx="423304" cy="523875"/>
          </a:xfrm>
          <a:prstGeom prst="rect">
            <a:avLst/>
          </a:prstGeom>
          <a:noFill/>
          <a:ln w="9525">
            <a:noFill/>
            <a:miter lim="800000"/>
            <a:headEnd/>
            <a:tailEnd/>
          </a:ln>
        </p:spPr>
        <p:txBody>
          <a:bodyPr>
            <a:spAutoFit/>
          </a:bodyPr>
          <a:lstStyle/>
          <a:p>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95596" name="Line 14"/>
          <p:cNvSpPr>
            <a:spLocks noChangeShapeType="1"/>
          </p:cNvSpPr>
          <p:nvPr/>
        </p:nvSpPr>
        <p:spPr bwMode="auto">
          <a:xfrm>
            <a:off x="6336000" y="3429000"/>
            <a:ext cx="0" cy="396000"/>
          </a:xfrm>
          <a:prstGeom prst="line">
            <a:avLst/>
          </a:prstGeom>
          <a:noFill/>
          <a:ln w="28575">
            <a:solidFill>
              <a:srgbClr val="FF0000"/>
            </a:solidFill>
            <a:round/>
            <a:headEnd/>
            <a:tailEnd type="triangle" w="lg" len="lg"/>
          </a:ln>
        </p:spPr>
        <p:txBody>
          <a:bodyPr>
            <a:no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grpSp>
        <p:nvGrpSpPr>
          <p:cNvPr id="195597" name="Group 15"/>
          <p:cNvGrpSpPr>
            <a:grpSpLocks/>
          </p:cNvGrpSpPr>
          <p:nvPr/>
        </p:nvGrpSpPr>
        <p:grpSpPr bwMode="auto">
          <a:xfrm>
            <a:off x="2216049" y="4194175"/>
            <a:ext cx="5926259" cy="677862"/>
            <a:chOff x="384" y="2496"/>
            <a:chExt cx="3360" cy="427"/>
          </a:xfrm>
        </p:grpSpPr>
        <p:sp>
          <p:nvSpPr>
            <p:cNvPr id="195602" name="Text Box 16"/>
            <p:cNvSpPr txBox="1">
              <a:spLocks noChangeArrowheads="1"/>
            </p:cNvSpPr>
            <p:nvPr/>
          </p:nvSpPr>
          <p:spPr bwMode="auto">
            <a:xfrm>
              <a:off x="384" y="2496"/>
              <a:ext cx="3360" cy="427"/>
            </a:xfrm>
            <a:prstGeom prst="rect">
              <a:avLst/>
            </a:prstGeom>
            <a:noFill/>
            <a:ln w="9525">
              <a:noFill/>
              <a:miter lim="800000"/>
              <a:headEnd/>
              <a:tailEnd/>
            </a:ln>
          </p:spPr>
          <p:txBody>
            <a:bodyPr>
              <a:spAutoFit/>
            </a:bodyPr>
            <a:lstStyle/>
            <a:p>
              <a:pPr>
                <a:lnSpc>
                  <a:spcPct val="150000"/>
                </a:lnSpc>
                <a:spcBef>
                  <a:spcPct val="20000"/>
                </a:spcBef>
              </a:pP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Fe(OH)</a:t>
              </a:r>
              <a:r>
                <a:rPr lang="en-US" altLang="zh-CN" b="1" baseline="-25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(s)          Fe</a:t>
              </a:r>
              <a:r>
                <a:rPr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+ 3OH</a:t>
              </a:r>
              <a:r>
                <a:rPr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95603" name="Line 17"/>
            <p:cNvSpPr>
              <a:spLocks noChangeShapeType="1"/>
            </p:cNvSpPr>
            <p:nvPr/>
          </p:nvSpPr>
          <p:spPr bwMode="auto">
            <a:xfrm>
              <a:off x="1521" y="2694"/>
              <a:ext cx="240" cy="0"/>
            </a:xfrm>
            <a:prstGeom prst="line">
              <a:avLst/>
            </a:prstGeom>
            <a:noFill/>
            <a:ln w="9525">
              <a:solidFill>
                <a:srgbClr val="0000FF"/>
              </a:solidFill>
              <a:round/>
              <a:headEnd/>
              <a:tailEnd type="triangle" w="med" len="med"/>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5604" name="Line 18"/>
            <p:cNvSpPr>
              <a:spLocks noChangeShapeType="1"/>
            </p:cNvSpPr>
            <p:nvPr/>
          </p:nvSpPr>
          <p:spPr bwMode="auto">
            <a:xfrm flipH="1">
              <a:off x="1480" y="2790"/>
              <a:ext cx="240" cy="0"/>
            </a:xfrm>
            <a:prstGeom prst="line">
              <a:avLst/>
            </a:prstGeom>
            <a:noFill/>
            <a:ln w="9525">
              <a:solidFill>
                <a:srgbClr val="0000FF"/>
              </a:solidFill>
              <a:round/>
              <a:headEnd/>
              <a:tailEnd type="triangle" w="med" len="med"/>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grpSp>
      <p:sp>
        <p:nvSpPr>
          <p:cNvPr id="195598" name="Text Box 19"/>
          <p:cNvSpPr txBox="1">
            <a:spLocks noChangeArrowheads="1"/>
          </p:cNvSpPr>
          <p:nvPr/>
        </p:nvSpPr>
        <p:spPr bwMode="auto">
          <a:xfrm>
            <a:off x="971600" y="5130800"/>
            <a:ext cx="7365493" cy="523875"/>
          </a:xfrm>
          <a:prstGeom prst="rect">
            <a:avLst/>
          </a:prstGeom>
          <a:noFill/>
          <a:ln w="9525">
            <a:noFill/>
            <a:miter lim="800000"/>
            <a:headEnd/>
            <a:tailEnd/>
          </a:ln>
        </p:spPr>
        <p:txBody>
          <a:bodyPr>
            <a:spAutoFit/>
          </a:bodyPr>
          <a:lstStyle/>
          <a:p>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加入盐酸         </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HCl     →   Cl</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  H</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a:t>
            </a:r>
          </a:p>
        </p:txBody>
      </p:sp>
      <p:sp>
        <p:nvSpPr>
          <p:cNvPr id="195599" name="Text Box 20"/>
          <p:cNvSpPr txBox="1">
            <a:spLocks noChangeArrowheads="1"/>
          </p:cNvSpPr>
          <p:nvPr/>
        </p:nvSpPr>
        <p:spPr bwMode="auto">
          <a:xfrm>
            <a:off x="6668976" y="4725144"/>
            <a:ext cx="423304" cy="523875"/>
          </a:xfrm>
          <a:prstGeom prst="rect">
            <a:avLst/>
          </a:prstGeom>
          <a:noFill/>
          <a:ln w="9525">
            <a:noFill/>
            <a:miter lim="800000"/>
            <a:headEnd/>
            <a:tailEnd/>
          </a:ln>
        </p:spPr>
        <p:txBody>
          <a:bodyPr>
            <a:spAutoFit/>
          </a:bodyPr>
          <a:lstStyle/>
          <a:p>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95600" name="Line 21"/>
          <p:cNvSpPr>
            <a:spLocks noChangeShapeType="1"/>
          </p:cNvSpPr>
          <p:nvPr/>
        </p:nvSpPr>
        <p:spPr bwMode="auto">
          <a:xfrm>
            <a:off x="6803609" y="5634608"/>
            <a:ext cx="0" cy="458688"/>
          </a:xfrm>
          <a:prstGeom prst="line">
            <a:avLst/>
          </a:prstGeom>
          <a:noFill/>
          <a:ln w="28575">
            <a:solidFill>
              <a:srgbClr val="FF0000"/>
            </a:solidFill>
            <a:round/>
            <a:headEnd/>
            <a:tailEnd type="triangle" w="lg" len="lg"/>
          </a:ln>
        </p:spPr>
        <p:txBody>
          <a:bodyPr>
            <a:no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5601" name="Text Box 22"/>
          <p:cNvSpPr txBox="1">
            <a:spLocks noChangeArrowheads="1"/>
          </p:cNvSpPr>
          <p:nvPr/>
        </p:nvSpPr>
        <p:spPr bwMode="auto">
          <a:xfrm>
            <a:off x="6313771" y="5949280"/>
            <a:ext cx="1354573" cy="523875"/>
          </a:xfrm>
          <a:prstGeom prst="rect">
            <a:avLst/>
          </a:prstGeom>
          <a:noFill/>
          <a:ln w="9525">
            <a:noFill/>
            <a:miter lim="800000"/>
            <a:headEnd/>
            <a:tailEnd/>
          </a:ln>
        </p:spPr>
        <p:txBody>
          <a:bodyPr>
            <a:spAutoFit/>
          </a:bodyPr>
          <a:lstStyle/>
          <a:p>
            <a:pPr algn="ct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O(l)</a:t>
            </a:r>
          </a:p>
        </p:txBody>
      </p:sp>
      <p:sp>
        <p:nvSpPr>
          <p:cNvPr id="22" name="矩形 21"/>
          <p:cNvSpPr/>
          <p:nvPr/>
        </p:nvSpPr>
        <p:spPr>
          <a:xfrm>
            <a:off x="251520" y="1052513"/>
            <a:ext cx="3063180" cy="523875"/>
          </a:xfrm>
          <a:prstGeom prst="rect">
            <a:avLst/>
          </a:prstGeom>
        </p:spPr>
        <p:txBody>
          <a:bodyPr wrap="square">
            <a:spAutoFit/>
          </a:bodyPr>
          <a:lstStyle/>
          <a:p>
            <a:pPr>
              <a:defRPr/>
            </a:pPr>
            <a:r>
              <a:rPr lang="zh-CN" altLang="en-US" b="1" dirty="0">
                <a:solidFill>
                  <a:srgbClr val="FF0000"/>
                </a:solidFill>
                <a:latin typeface="Times New Roman" panose="02020603050405020304" pitchFamily="18" charset="0"/>
                <a:ea typeface="+mj-ea"/>
                <a:cs typeface="Times New Roman" panose="02020603050405020304" pitchFamily="18" charset="0"/>
              </a:rPr>
              <a:t>（</a:t>
            </a:r>
            <a:r>
              <a:rPr lang="en-US" altLang="zh-CN" b="1" dirty="0">
                <a:solidFill>
                  <a:srgbClr val="FF0000"/>
                </a:solidFill>
                <a:latin typeface="Times New Roman" panose="02020603050405020304" pitchFamily="18" charset="0"/>
                <a:ea typeface="+mj-ea"/>
                <a:cs typeface="Times New Roman" panose="02020603050405020304" pitchFamily="18" charset="0"/>
              </a:rPr>
              <a:t>2</a:t>
            </a:r>
            <a:r>
              <a:rPr lang="zh-CN" altLang="en-US" b="1" dirty="0">
                <a:solidFill>
                  <a:srgbClr val="FF0000"/>
                </a:solidFill>
                <a:latin typeface="Times New Roman" panose="02020603050405020304" pitchFamily="18" charset="0"/>
                <a:ea typeface="+mj-ea"/>
                <a:cs typeface="Times New Roman" panose="02020603050405020304" pitchFamily="18" charset="0"/>
              </a:rPr>
              <a:t>）沉淀的溶解</a:t>
            </a:r>
            <a:endParaRPr lang="zh-CN" altLang="en-US" dirty="0">
              <a:solidFill>
                <a:srgbClr val="FF0000"/>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标题 21"/>
          <p:cNvSpPr>
            <a:spLocks noGrp="1"/>
          </p:cNvSpPr>
          <p:nvPr>
            <p:ph type="title"/>
          </p:nvPr>
        </p:nvSpPr>
        <p:spPr>
          <a:xfrm>
            <a:off x="251520" y="304800"/>
            <a:ext cx="6552505" cy="747713"/>
          </a:xfrm>
        </p:spPr>
        <p:txBody>
          <a:bodyPr/>
          <a:lstStyle/>
          <a:p>
            <a:r>
              <a:rPr lang="en-US" altLang="zh-CN" dirty="0">
                <a:latin typeface="Arial" panose="020B0604020202020204" pitchFamily="34" charset="0"/>
                <a:ea typeface="楷体_GB2312" pitchFamily="49" charset="-122"/>
                <a:cs typeface="Arial" panose="020B0604020202020204" pitchFamily="34" charset="0"/>
              </a:rPr>
              <a:t>4.6.2.2  </a:t>
            </a:r>
            <a:r>
              <a:rPr lang="zh-CN" altLang="en-US" dirty="0">
                <a:latin typeface="Times New Roman" pitchFamily="18" charset="0"/>
              </a:rPr>
              <a:t>沉淀的溶解与转化</a:t>
            </a:r>
            <a:endParaRPr lang="zh-CN" altLang="en-US" dirty="0"/>
          </a:p>
        </p:txBody>
      </p:sp>
      <p:sp>
        <p:nvSpPr>
          <p:cNvPr id="103426" name="Rectangle 3"/>
          <p:cNvSpPr>
            <a:spLocks noGrp="1" noChangeArrowheads="1"/>
          </p:cNvSpPr>
          <p:nvPr>
            <p:ph type="body" idx="4294967295"/>
          </p:nvPr>
        </p:nvSpPr>
        <p:spPr>
          <a:xfrm>
            <a:off x="251520" y="1052513"/>
            <a:ext cx="3960118" cy="576262"/>
          </a:xfrm>
        </p:spPr>
        <p:txBody>
          <a:bodyPr/>
          <a:lstStyle/>
          <a:p>
            <a:pPr eaLnBrk="1" hangingPunct="1">
              <a:lnSpc>
                <a:spcPct val="90000"/>
              </a:lnSpc>
              <a:buFont typeface="Wingdings" pitchFamily="2" charset="2"/>
              <a:buNone/>
              <a:defRPr/>
            </a:pPr>
            <a:r>
              <a:rPr lang="en-US" altLang="zh-CN" dirty="0">
                <a:solidFill>
                  <a:srgbClr val="FF0000"/>
                </a:solidFill>
                <a:effectLst/>
                <a:latin typeface="Times New Roman" panose="02020603050405020304" pitchFamily="18" charset="0"/>
                <a:cs typeface="Times New Roman" panose="02020603050405020304" pitchFamily="18" charset="0"/>
              </a:rPr>
              <a:t>②</a:t>
            </a:r>
            <a:r>
              <a:rPr lang="zh-CN" altLang="en-US" dirty="0">
                <a:solidFill>
                  <a:srgbClr val="FF0000"/>
                </a:solidFill>
                <a:effectLst/>
                <a:latin typeface="Times New Roman" panose="02020603050405020304" pitchFamily="18" charset="0"/>
                <a:cs typeface="Times New Roman" panose="02020603050405020304" pitchFamily="18" charset="0"/>
              </a:rPr>
              <a:t>利用配合反应</a:t>
            </a:r>
          </a:p>
        </p:txBody>
      </p:sp>
      <p:grpSp>
        <p:nvGrpSpPr>
          <p:cNvPr id="196611" name="Group 13"/>
          <p:cNvGrpSpPr>
            <a:grpSpLocks/>
          </p:cNvGrpSpPr>
          <p:nvPr/>
        </p:nvGrpSpPr>
        <p:grpSpPr bwMode="auto">
          <a:xfrm>
            <a:off x="611188" y="1460500"/>
            <a:ext cx="7921625" cy="1662113"/>
            <a:chOff x="793" y="920"/>
            <a:chExt cx="4128" cy="1047"/>
          </a:xfrm>
        </p:grpSpPr>
        <p:sp>
          <p:nvSpPr>
            <p:cNvPr id="196620" name="Rectangle 5"/>
            <p:cNvSpPr>
              <a:spLocks noChangeArrowheads="1"/>
            </p:cNvSpPr>
            <p:nvPr/>
          </p:nvSpPr>
          <p:spPr bwMode="auto">
            <a:xfrm>
              <a:off x="1321" y="920"/>
              <a:ext cx="3072" cy="330"/>
            </a:xfrm>
            <a:prstGeom prst="rect">
              <a:avLst/>
            </a:prstGeom>
            <a:noFill/>
            <a:ln w="9525">
              <a:noFill/>
              <a:miter lim="800000"/>
              <a:headEnd/>
              <a:tailEnd/>
            </a:ln>
          </p:spPr>
          <p:txBody>
            <a:bodyPr>
              <a:spAutoFit/>
            </a:bodyPr>
            <a:lstStyle/>
            <a:p>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AgBr</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(s)           Ag</a:t>
              </a:r>
              <a:r>
                <a:rPr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 Br</a:t>
              </a:r>
              <a:r>
                <a:rPr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96621" name="Line 6"/>
            <p:cNvSpPr>
              <a:spLocks noChangeShapeType="1"/>
            </p:cNvSpPr>
            <p:nvPr/>
          </p:nvSpPr>
          <p:spPr bwMode="auto">
            <a:xfrm>
              <a:off x="2185" y="1071"/>
              <a:ext cx="240" cy="0"/>
            </a:xfrm>
            <a:prstGeom prst="line">
              <a:avLst/>
            </a:prstGeom>
            <a:noFill/>
            <a:ln w="9525">
              <a:solidFill>
                <a:srgbClr val="0000FF"/>
              </a:solidFill>
              <a:round/>
              <a:headEnd/>
              <a:tailEnd type="triangle" w="med" len="med"/>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6622" name="Line 7"/>
            <p:cNvSpPr>
              <a:spLocks noChangeShapeType="1"/>
            </p:cNvSpPr>
            <p:nvPr/>
          </p:nvSpPr>
          <p:spPr bwMode="auto">
            <a:xfrm flipH="1">
              <a:off x="2107" y="1162"/>
              <a:ext cx="240" cy="0"/>
            </a:xfrm>
            <a:prstGeom prst="line">
              <a:avLst/>
            </a:prstGeom>
            <a:noFill/>
            <a:ln w="9525">
              <a:solidFill>
                <a:srgbClr val="0000FF"/>
              </a:solidFill>
              <a:round/>
              <a:headEnd/>
              <a:tailEnd type="triangle" w="med" len="med"/>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6623" name="Text Box 8"/>
            <p:cNvSpPr txBox="1">
              <a:spLocks noChangeArrowheads="1"/>
            </p:cNvSpPr>
            <p:nvPr/>
          </p:nvSpPr>
          <p:spPr bwMode="auto">
            <a:xfrm>
              <a:off x="793" y="1352"/>
              <a:ext cx="4128" cy="330"/>
            </a:xfrm>
            <a:prstGeom prst="rect">
              <a:avLst/>
            </a:prstGeom>
            <a:noFill/>
            <a:ln w="9525">
              <a:noFill/>
              <a:miter lim="800000"/>
              <a:headEnd/>
              <a:tailEnd/>
            </a:ln>
          </p:spPr>
          <p:txBody>
            <a:bodyPr>
              <a:spAutoFit/>
            </a:bodyPr>
            <a:lstStyle/>
            <a:p>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加入    </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Na</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S</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  S</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  2Na</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96624" name="Text Box 9"/>
            <p:cNvSpPr txBox="1">
              <a:spLocks noChangeArrowheads="1"/>
            </p:cNvSpPr>
            <p:nvPr/>
          </p:nvSpPr>
          <p:spPr bwMode="auto">
            <a:xfrm>
              <a:off x="2617" y="1160"/>
              <a:ext cx="240" cy="330"/>
            </a:xfrm>
            <a:prstGeom prst="rect">
              <a:avLst/>
            </a:prstGeom>
            <a:noFill/>
            <a:ln w="9525">
              <a:noFill/>
              <a:miter lim="800000"/>
              <a:headEnd/>
              <a:tailEnd/>
            </a:ln>
          </p:spPr>
          <p:txBody>
            <a:bodyPr>
              <a:spAutoFit/>
            </a:bodyPr>
            <a:lstStyle/>
            <a:p>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96625" name="Text Box 10"/>
            <p:cNvSpPr txBox="1">
              <a:spLocks noChangeArrowheads="1"/>
            </p:cNvSpPr>
            <p:nvPr/>
          </p:nvSpPr>
          <p:spPr bwMode="auto">
            <a:xfrm>
              <a:off x="3195" y="1637"/>
              <a:ext cx="1344" cy="330"/>
            </a:xfrm>
            <a:prstGeom prst="rect">
              <a:avLst/>
            </a:prstGeom>
            <a:noFill/>
            <a:ln w="9525">
              <a:noFill/>
              <a:miter lim="800000"/>
              <a:headEnd/>
              <a:tailEnd/>
            </a:ln>
          </p:spPr>
          <p:txBody>
            <a:bodyPr>
              <a:spAutoFit/>
            </a:bodyPr>
            <a:lstStyle/>
            <a:p>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[Ag(S</a:t>
              </a:r>
              <a:r>
                <a:rPr lang="en-US" altLang="zh-CN"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O</a:t>
              </a:r>
              <a:r>
                <a:rPr lang="en-US" altLang="zh-CN"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3-</a:t>
              </a:r>
            </a:p>
          </p:txBody>
        </p:sp>
        <p:sp>
          <p:nvSpPr>
            <p:cNvPr id="196626" name="Line 11"/>
            <p:cNvSpPr>
              <a:spLocks noChangeShapeType="1"/>
            </p:cNvSpPr>
            <p:nvPr/>
          </p:nvSpPr>
          <p:spPr bwMode="auto">
            <a:xfrm>
              <a:off x="2707" y="1682"/>
              <a:ext cx="0" cy="144"/>
            </a:xfrm>
            <a:prstGeom prst="line">
              <a:avLst/>
            </a:prstGeom>
            <a:noFill/>
            <a:ln w="25400">
              <a:solidFill>
                <a:srgbClr val="FF0000"/>
              </a:solidFill>
              <a:round/>
              <a:headEnd/>
              <a:tailEnd w="lg" len="lg"/>
            </a:ln>
          </p:spPr>
          <p:txBody>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6627" name="Line 12"/>
            <p:cNvSpPr>
              <a:spLocks noChangeShapeType="1"/>
            </p:cNvSpPr>
            <p:nvPr/>
          </p:nvSpPr>
          <p:spPr bwMode="auto">
            <a:xfrm>
              <a:off x="2707" y="1826"/>
              <a:ext cx="528" cy="0"/>
            </a:xfrm>
            <a:prstGeom prst="line">
              <a:avLst/>
            </a:prstGeom>
            <a:noFill/>
            <a:ln w="25400">
              <a:solidFill>
                <a:srgbClr val="FF0000"/>
              </a:solidFill>
              <a:round/>
              <a:headEnd/>
              <a:tailEnd type="triangle" w="lg" len="lg"/>
            </a:ln>
          </p:spPr>
          <p:txBody>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grpSp>
      <p:sp>
        <p:nvSpPr>
          <p:cNvPr id="196612" name="Rectangle 14"/>
          <p:cNvSpPr>
            <a:spLocks noChangeArrowheads="1"/>
          </p:cNvSpPr>
          <p:nvPr/>
        </p:nvSpPr>
        <p:spPr bwMode="auto">
          <a:xfrm>
            <a:off x="251520" y="3213100"/>
            <a:ext cx="4607818" cy="457200"/>
          </a:xfrm>
          <a:prstGeom prst="rect">
            <a:avLst/>
          </a:prstGeom>
          <a:noFill/>
          <a:ln w="9525">
            <a:noFill/>
            <a:miter lim="800000"/>
            <a:headEnd/>
            <a:tailEnd/>
          </a:ln>
        </p:spPr>
        <p:txBody>
          <a:bodyPr/>
          <a:lstStyle/>
          <a:p>
            <a:pPr marL="342900" indent="-342900">
              <a:buClr>
                <a:schemeClr val="tx1"/>
              </a:buClr>
              <a:buSzPct val="80000"/>
              <a:buFont typeface="Wingdings" pitchFamily="2" charset="2"/>
              <a:buNone/>
            </a:pP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③</a:t>
            </a:r>
            <a:r>
              <a:rPr lang="zh-CN" altLang="en-US"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利用氧化还原反应</a:t>
            </a:r>
          </a:p>
        </p:txBody>
      </p:sp>
      <p:sp>
        <p:nvSpPr>
          <p:cNvPr id="196613" name="Text Box 15"/>
          <p:cNvSpPr txBox="1">
            <a:spLocks noChangeArrowheads="1"/>
          </p:cNvSpPr>
          <p:nvPr/>
        </p:nvSpPr>
        <p:spPr bwMode="auto">
          <a:xfrm>
            <a:off x="1658938" y="3860800"/>
            <a:ext cx="5689600" cy="523220"/>
          </a:xfrm>
          <a:prstGeom prst="rect">
            <a:avLst/>
          </a:prstGeom>
          <a:noFill/>
          <a:ln w="9525">
            <a:noFill/>
            <a:miter lim="800000"/>
            <a:headEnd/>
            <a:tailEnd/>
          </a:ln>
        </p:spPr>
        <p:txBody>
          <a:bodyPr>
            <a:spAutoFit/>
          </a:bodyPr>
          <a:lstStyle/>
          <a:p>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CuS</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(s)            Cu</a:t>
            </a:r>
            <a:r>
              <a:rPr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 S</a:t>
            </a:r>
            <a:r>
              <a:rPr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aq</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196614" name="Text Box 16"/>
          <p:cNvSpPr txBox="1">
            <a:spLocks noChangeArrowheads="1"/>
          </p:cNvSpPr>
          <p:nvPr/>
        </p:nvSpPr>
        <p:spPr bwMode="auto">
          <a:xfrm>
            <a:off x="539750" y="4705325"/>
            <a:ext cx="8208963" cy="523875"/>
          </a:xfrm>
          <a:prstGeom prst="rect">
            <a:avLst/>
          </a:prstGeom>
          <a:noFill/>
          <a:ln w="9525">
            <a:noFill/>
            <a:miter lim="800000"/>
            <a:headEnd/>
            <a:tailEnd/>
          </a:ln>
        </p:spPr>
        <p:txBody>
          <a:bodyPr>
            <a:spAutoFit/>
          </a:bodyPr>
          <a:lstStyle/>
          <a:p>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   加入稀  </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HNO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S(s)   +  NO(g) + H</a:t>
            </a:r>
            <a:r>
              <a:rPr lang="en-US" altLang="zh-CN"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O(l)</a:t>
            </a:r>
          </a:p>
        </p:txBody>
      </p:sp>
      <p:sp>
        <p:nvSpPr>
          <p:cNvPr id="196615" name="Line 17"/>
          <p:cNvSpPr>
            <a:spLocks noChangeShapeType="1"/>
          </p:cNvSpPr>
          <p:nvPr/>
        </p:nvSpPr>
        <p:spPr bwMode="auto">
          <a:xfrm>
            <a:off x="3105150" y="4068688"/>
            <a:ext cx="466725" cy="0"/>
          </a:xfrm>
          <a:prstGeom prst="line">
            <a:avLst/>
          </a:prstGeom>
          <a:noFill/>
          <a:ln w="9525">
            <a:solidFill>
              <a:srgbClr val="0000FF"/>
            </a:solidFill>
            <a:round/>
            <a:headEnd/>
            <a:tailEnd type="triangle" w="med" len="med"/>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6616" name="Line 18"/>
          <p:cNvSpPr>
            <a:spLocks noChangeShapeType="1"/>
          </p:cNvSpPr>
          <p:nvPr/>
        </p:nvSpPr>
        <p:spPr bwMode="auto">
          <a:xfrm flipH="1">
            <a:off x="3105150" y="4221088"/>
            <a:ext cx="466725" cy="0"/>
          </a:xfrm>
          <a:prstGeom prst="line">
            <a:avLst/>
          </a:prstGeom>
          <a:noFill/>
          <a:ln w="9525">
            <a:solidFill>
              <a:srgbClr val="0000FF"/>
            </a:solidFill>
            <a:round/>
            <a:headEnd/>
            <a:tailEnd type="triangle" w="med" len="med"/>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6617" name="Line 19"/>
          <p:cNvSpPr>
            <a:spLocks noChangeShapeType="1"/>
          </p:cNvSpPr>
          <p:nvPr/>
        </p:nvSpPr>
        <p:spPr bwMode="auto">
          <a:xfrm flipV="1">
            <a:off x="2987829" y="4340225"/>
            <a:ext cx="2495396" cy="593700"/>
          </a:xfrm>
          <a:prstGeom prst="line">
            <a:avLst/>
          </a:prstGeom>
          <a:noFill/>
          <a:ln w="19050">
            <a:solidFill>
              <a:srgbClr val="FF0000"/>
            </a:solidFill>
            <a:round/>
            <a:headEnd/>
            <a:tailEnd type="triangle" w="lg" len="lg"/>
          </a:ln>
        </p:spPr>
        <p:txBody>
          <a:bodyPr wrap="square">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6618" name="Line 20"/>
          <p:cNvSpPr>
            <a:spLocks noChangeShapeType="1"/>
          </p:cNvSpPr>
          <p:nvPr/>
        </p:nvSpPr>
        <p:spPr bwMode="auto">
          <a:xfrm>
            <a:off x="5762625" y="4241800"/>
            <a:ext cx="0" cy="381000"/>
          </a:xfrm>
          <a:prstGeom prst="line">
            <a:avLst/>
          </a:prstGeom>
          <a:noFill/>
          <a:ln w="25400">
            <a:solidFill>
              <a:srgbClr val="FF0000"/>
            </a:solidFill>
            <a:round/>
            <a:headEnd/>
            <a:tailEnd type="triangle" w="lg" len="lg"/>
          </a:ln>
        </p:spPr>
        <p:txBody>
          <a:bodyPr>
            <a:spAutoFit/>
          </a:bodyPr>
          <a:lstStyle/>
          <a:p>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6619" name="Text Box 22"/>
          <p:cNvSpPr txBox="1">
            <a:spLocks noChangeArrowheads="1"/>
          </p:cNvSpPr>
          <p:nvPr/>
        </p:nvSpPr>
        <p:spPr bwMode="auto">
          <a:xfrm>
            <a:off x="179512" y="5373688"/>
            <a:ext cx="8712968" cy="1131335"/>
          </a:xfrm>
          <a:prstGeom prst="rect">
            <a:avLst/>
          </a:prstGeom>
          <a:noFill/>
          <a:ln w="9525">
            <a:noFill/>
            <a:miter lim="800000"/>
            <a:headEnd/>
            <a:tailEnd/>
          </a:ln>
        </p:spPr>
        <p:txBody>
          <a:bodyPr wrap="square">
            <a:spAutoFit/>
          </a:bodyPr>
          <a:lstStyle/>
          <a:p>
            <a:pPr algn="just">
              <a:lnSpc>
                <a:spcPct val="125000"/>
              </a:lnSpc>
              <a:spcBef>
                <a:spcPts val="600"/>
              </a:spcBef>
            </a:pPr>
            <a:r>
              <a:rPr lang="en-US" altLang="zh-CN" b="1" i="1" dirty="0" err="1">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25000" dirty="0" err="1">
                <a:latin typeface="Times New Roman" panose="02020603050405020304" pitchFamily="18" charset="0"/>
                <a:ea typeface="华文仿宋" panose="02010600040101010101" pitchFamily="2" charset="-122"/>
                <a:cs typeface="Times New Roman" panose="02020603050405020304" pitchFamily="18" charset="0"/>
              </a:rPr>
              <a:t>sp</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1.27×10</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-36</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，溶度积太小，加入</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不能有效降低</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S</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2-</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的浓度。</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ea typeface="楷体_GB2312" pitchFamily="49" charset="-122"/>
                <a:cs typeface="Arial" panose="020B0604020202020204" pitchFamily="34" charset="0"/>
              </a:rPr>
              <a:t>4.6.3  </a:t>
            </a:r>
            <a:r>
              <a:rPr lang="zh-CN" altLang="en-US" sz="3200" dirty="0">
                <a:latin typeface="Times New Roman" pitchFamily="18" charset="0"/>
              </a:rPr>
              <a:t>沉淀溶解平衡应用</a:t>
            </a:r>
          </a:p>
        </p:txBody>
      </p:sp>
      <p:sp>
        <p:nvSpPr>
          <p:cNvPr id="197635" name="矩形 4"/>
          <p:cNvSpPr>
            <a:spLocks noChangeArrowheads="1"/>
          </p:cNvSpPr>
          <p:nvPr/>
        </p:nvSpPr>
        <p:spPr bwMode="auto">
          <a:xfrm>
            <a:off x="269439" y="1009650"/>
            <a:ext cx="8640960" cy="2730491"/>
          </a:xfrm>
          <a:prstGeom prst="rect">
            <a:avLst/>
          </a:prstGeom>
          <a:noFill/>
          <a:ln w="9525">
            <a:noFill/>
            <a:miter lim="800000"/>
            <a:headEnd/>
            <a:tailEnd/>
          </a:ln>
        </p:spPr>
        <p:txBody>
          <a:bodyPr wrap="square">
            <a:spAutoFit/>
          </a:bodyPr>
          <a:lstStyle/>
          <a:p>
            <a:pPr algn="just">
              <a:lnSpc>
                <a:spcPct val="125000"/>
              </a:lnSpc>
            </a:pPr>
            <a:r>
              <a:rPr lang="zh-CN" altLang="en-US" b="1" dirty="0">
                <a:latin typeface="Times New Roman" panose="02020603050405020304" pitchFamily="18" charset="0"/>
                <a:ea typeface="仿宋"/>
                <a:cs typeface="Times New Roman" panose="02020603050405020304" pitchFamily="18" charset="0"/>
              </a:rPr>
              <a:t>用锅炉、加热管等供应蒸汽时，硬水中溶解的钙、镁碳酸氢盐受热分解，析出白色沉淀物，渐渐积累附着在容器上，叫</a:t>
            </a:r>
            <a:r>
              <a:rPr lang="zh-CN" altLang="en-US" b="1" dirty="0">
                <a:solidFill>
                  <a:srgbClr val="0000FF"/>
                </a:solidFill>
                <a:latin typeface="Times New Roman" panose="02020603050405020304" pitchFamily="18" charset="0"/>
                <a:ea typeface="仿宋"/>
                <a:cs typeface="Times New Roman" panose="02020603050405020304" pitchFamily="18" charset="0"/>
              </a:rPr>
              <a:t>结垢</a:t>
            </a:r>
            <a:r>
              <a:rPr lang="zh-CN" altLang="en-US" b="1" dirty="0">
                <a:latin typeface="Times New Roman" panose="02020603050405020304" pitchFamily="18" charset="0"/>
                <a:ea typeface="仿宋"/>
                <a:cs typeface="Times New Roman" panose="02020603050405020304" pitchFamily="18" charset="0"/>
              </a:rPr>
              <a:t>。锅炉结垢，不但多耗燃料，且易造成局部过热，造成炉管破坏。</a:t>
            </a:r>
            <a:endParaRPr lang="en-US" altLang="zh-CN" b="1" dirty="0">
              <a:latin typeface="Times New Roman" panose="02020603050405020304" pitchFamily="18" charset="0"/>
              <a:ea typeface="仿宋"/>
              <a:cs typeface="Times New Roman" panose="02020603050405020304" pitchFamily="18" charset="0"/>
            </a:endParaRPr>
          </a:p>
          <a:p>
            <a:pPr algn="just">
              <a:lnSpc>
                <a:spcPct val="125000"/>
              </a:lnSpc>
            </a:pPr>
            <a:r>
              <a:rPr lang="zh-CN" altLang="en-US" b="1" dirty="0">
                <a:latin typeface="Times New Roman" panose="02020603050405020304" pitchFamily="18" charset="0"/>
                <a:ea typeface="仿宋"/>
                <a:cs typeface="Times New Roman" panose="02020603050405020304" pitchFamily="18" charset="0"/>
              </a:rPr>
              <a:t>锅炉给水进行预先软化或加入阻垢剂可防止结垢。</a:t>
            </a:r>
            <a:endParaRPr lang="zh-CN" altLang="en-US" dirty="0">
              <a:latin typeface="Times New Roman" panose="02020603050405020304" pitchFamily="18" charset="0"/>
              <a:ea typeface="仿宋"/>
              <a:cs typeface="Times New Roman" panose="02020603050405020304" pitchFamily="18" charset="0"/>
            </a:endParaRPr>
          </a:p>
        </p:txBody>
      </p:sp>
      <p:pic>
        <p:nvPicPr>
          <p:cNvPr id="6" name="图片 5">
            <a:extLst>
              <a:ext uri="{FF2B5EF4-FFF2-40B4-BE49-F238E27FC236}">
                <a16:creationId xmlns:a16="http://schemas.microsoft.com/office/drawing/2014/main" id="{75BB1FEE-EED1-4648-94EA-56B2A8A706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7118" y="3923393"/>
            <a:ext cx="2677948" cy="2592000"/>
          </a:xfrm>
          <a:prstGeom prst="rect">
            <a:avLst/>
          </a:prstGeom>
        </p:spPr>
      </p:pic>
      <p:pic>
        <p:nvPicPr>
          <p:cNvPr id="3" name="3-1">
            <a:hlinkClick r:id="" action="ppaction://media"/>
            <a:extLst>
              <a:ext uri="{FF2B5EF4-FFF2-40B4-BE49-F238E27FC236}">
                <a16:creationId xmlns:a16="http://schemas.microsoft.com/office/drawing/2014/main" id="{95415890-3F26-416E-AAB2-8AB65C211F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53155" y="3923393"/>
            <a:ext cx="4608000" cy="2592000"/>
          </a:xfrm>
          <a:prstGeom prst="rect">
            <a:avLst/>
          </a:prstGeom>
        </p:spPr>
      </p:pic>
    </p:spTree>
  </p:cSld>
  <p:clrMapOvr>
    <a:masterClrMapping/>
  </p:clrMapOvr>
  <p:timing>
    <p:tnLst>
      <p:par>
        <p:cTn id="1" dur="indefinite" restart="never" nodeType="tmRoot">
          <p:childTnLst>
            <p:video fullScrn="1">
              <p:cMediaNode vol="80000">
                <p:cTn id="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4.1.2.2  </a:t>
            </a:r>
            <a:r>
              <a:rPr lang="zh-CN" altLang="en-US" dirty="0">
                <a:latin typeface="黑体" pitchFamily="2" charset="-122"/>
                <a:cs typeface="Times New Roman" pitchFamily="18" charset="0"/>
              </a:rPr>
              <a:t>溶液组成的表示法</a:t>
            </a:r>
          </a:p>
        </p:txBody>
      </p:sp>
      <p:sp>
        <p:nvSpPr>
          <p:cNvPr id="288778" name="Text Box 10"/>
          <p:cNvSpPr txBox="1">
            <a:spLocks noChangeArrowheads="1"/>
          </p:cNvSpPr>
          <p:nvPr/>
        </p:nvSpPr>
        <p:spPr bwMode="auto">
          <a:xfrm>
            <a:off x="251520" y="1268760"/>
            <a:ext cx="5207484" cy="553998"/>
          </a:xfrm>
          <a:prstGeom prst="rect">
            <a:avLst/>
          </a:prstGeom>
          <a:noFill/>
          <a:ln w="12700" cap="sq">
            <a:noFill/>
            <a:miter lim="800000"/>
            <a:headEnd/>
            <a:tailEnd/>
          </a:ln>
        </p:spPr>
        <p:txBody>
          <a:bodyPr wrap="square" tIns="0" bIns="0">
            <a:spAutoFit/>
          </a:bodyPr>
          <a:lstStyle/>
          <a:p>
            <a:pPr>
              <a:defRPr/>
            </a:pP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4. 质量分数</a:t>
            </a:r>
            <a:r>
              <a:rPr lang="en-US" altLang="zh-CN" sz="3600" b="1" i="1" dirty="0" err="1">
                <a:solidFill>
                  <a:srgbClr val="FF0000"/>
                </a:solidFill>
                <a:latin typeface="Times New Roman" panose="02020603050405020304" pitchFamily="18" charset="0"/>
                <a:ea typeface="仿宋" pitchFamily="49" charset="-122"/>
                <a:cs typeface="Times New Roman" panose="02020603050405020304" pitchFamily="18" charset="0"/>
              </a:rPr>
              <a:t>w</a:t>
            </a:r>
            <a:r>
              <a:rPr lang="en-US" altLang="zh-CN" b="1" baseline="-25000" dirty="0" err="1">
                <a:solidFill>
                  <a:srgbClr val="FF0000"/>
                </a:solidFill>
                <a:latin typeface="Times New Roman" panose="02020603050405020304" pitchFamily="18" charset="0"/>
                <a:ea typeface="仿宋" pitchFamily="49" charset="-122"/>
                <a:cs typeface="Times New Roman" panose="02020603050405020304" pitchFamily="18" charset="0"/>
              </a:rPr>
              <a:t>B</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 (mass fraction)</a:t>
            </a:r>
            <a:endPar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endParaRPr>
          </a:p>
        </p:txBody>
      </p:sp>
      <p:graphicFrame>
        <p:nvGraphicFramePr>
          <p:cNvPr id="288779" name="Object 5"/>
          <p:cNvGraphicFramePr>
            <a:graphicFrameLocks noChangeAspect="1"/>
          </p:cNvGraphicFramePr>
          <p:nvPr>
            <p:extLst>
              <p:ext uri="{D42A27DB-BD31-4B8C-83A1-F6EECF244321}">
                <p14:modId xmlns:p14="http://schemas.microsoft.com/office/powerpoint/2010/main" val="3316281380"/>
              </p:ext>
            </p:extLst>
          </p:nvPr>
        </p:nvGraphicFramePr>
        <p:xfrm>
          <a:off x="3419872" y="2435225"/>
          <a:ext cx="2286000" cy="1374775"/>
        </p:xfrm>
        <a:graphic>
          <a:graphicData uri="http://schemas.openxmlformats.org/presentationml/2006/ole">
            <mc:AlternateContent xmlns:mc="http://schemas.openxmlformats.org/markup-compatibility/2006">
              <mc:Choice xmlns:v="urn:schemas-microsoft-com:vml" Requires="v">
                <p:oleObj spid="_x0000_s18782" name="Equation" r:id="rId3" imgW="799753" imgH="482391" progId="Equation.3">
                  <p:embed/>
                </p:oleObj>
              </mc:Choice>
              <mc:Fallback>
                <p:oleObj name="Equation" r:id="rId3" imgW="799753" imgH="482391"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435225"/>
                        <a:ext cx="22860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780" name="Text Box 12"/>
          <p:cNvSpPr txBox="1">
            <a:spLocks noChangeArrowheads="1"/>
          </p:cNvSpPr>
          <p:nvPr/>
        </p:nvSpPr>
        <p:spPr bwMode="auto">
          <a:xfrm>
            <a:off x="251520" y="4156075"/>
            <a:ext cx="8640961" cy="1022331"/>
          </a:xfrm>
          <a:prstGeom prst="rect">
            <a:avLst/>
          </a:prstGeom>
          <a:noFill/>
          <a:ln w="12700" cap="sq">
            <a:noFill/>
            <a:miter lim="800000"/>
            <a:headEnd/>
            <a:tailEnd/>
          </a:ln>
        </p:spPr>
        <p:txBody>
          <a:bodyPr wrap="square" tIns="0" bIns="0">
            <a:spAutoFit/>
          </a:bodyPr>
          <a:lstStyle/>
          <a:p>
            <a:pPr algn="just">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的质量与</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溶液总质量</a:t>
            </a:r>
            <a:r>
              <a:rPr lang="en-US" altLang="zh-CN" b="1" i="1" dirty="0">
                <a:solidFill>
                  <a:srgbClr val="0000FF"/>
                </a:solidFill>
                <a:latin typeface="Times New Roman" panose="02020603050405020304" pitchFamily="18" charset="0"/>
                <a:ea typeface="仿宋" pitchFamily="49" charset="-122"/>
                <a:cs typeface="Times New Roman" panose="02020603050405020304" pitchFamily="18" charset="0"/>
              </a:rPr>
              <a:t>m</a:t>
            </a:r>
            <a:r>
              <a:rPr lang="zh-CN" altLang="en-US" b="1" dirty="0">
                <a:latin typeface="Times New Roman" panose="02020603050405020304" pitchFamily="18" charset="0"/>
                <a:ea typeface="仿宋" pitchFamily="49" charset="-122"/>
                <a:cs typeface="Times New Roman" panose="02020603050405020304" pitchFamily="18" charset="0"/>
              </a:rPr>
              <a:t>之比称为溶质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的质量分数，单位为1。</a:t>
            </a:r>
          </a:p>
        </p:txBody>
      </p:sp>
    </p:spTree>
  </p:cSld>
  <p:clrMapOvr>
    <a:masterClrMapping/>
  </p:clrMapOvr>
  <p:transition advClick="0"/>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C722EA-BFFC-44ED-A595-19ED4A98B5ED}"/>
              </a:ext>
            </a:extLst>
          </p:cNvPr>
          <p:cNvPicPr>
            <a:picLocks noChangeAspect="1"/>
          </p:cNvPicPr>
          <p:nvPr/>
        </p:nvPicPr>
        <p:blipFill rotWithShape="1">
          <a:blip r:embed="rId2">
            <a:extLst>
              <a:ext uri="{28A0092B-C50C-407E-A947-70E740481C1C}">
                <a14:useLocalDpi xmlns:a14="http://schemas.microsoft.com/office/drawing/2010/main" val="0"/>
              </a:ext>
            </a:extLst>
          </a:blip>
          <a:srcRect l="19212" t="8001" r="4389" b="5201"/>
          <a:stretch/>
        </p:blipFill>
        <p:spPr>
          <a:xfrm>
            <a:off x="5167864" y="2636838"/>
            <a:ext cx="3746777" cy="3467167"/>
          </a:xfrm>
          <a:prstGeom prst="rect">
            <a:avLst/>
          </a:prstGeom>
        </p:spPr>
      </p:pic>
      <p:sp>
        <p:nvSpPr>
          <p:cNvPr id="198657" name="Rectangle 2"/>
          <p:cNvSpPr>
            <a:spLocks noGrp="1" noChangeArrowheads="1"/>
          </p:cNvSpPr>
          <p:nvPr>
            <p:ph type="ctrTitle"/>
          </p:nvPr>
        </p:nvSpPr>
        <p:spPr>
          <a:xfrm>
            <a:off x="251520" y="404664"/>
            <a:ext cx="3271838" cy="533400"/>
          </a:xfrm>
        </p:spPr>
        <p:txBody>
          <a:bodyPr/>
          <a:lstStyle/>
          <a:p>
            <a:pPr eaLnBrk="1" hangingPunct="1"/>
            <a:r>
              <a:rPr lang="en-US" altLang="zh-CN" sz="3200" dirty="0">
                <a:latin typeface="Arial" panose="020B0604020202020204" pitchFamily="34" charset="0"/>
                <a:cs typeface="Arial" panose="020B0604020202020204" pitchFamily="34" charset="0"/>
              </a:rPr>
              <a:t>4.6.4  </a:t>
            </a:r>
            <a:r>
              <a:rPr lang="zh-CN" altLang="en-US" sz="3200" dirty="0"/>
              <a:t>阻垢剂</a:t>
            </a:r>
          </a:p>
        </p:txBody>
      </p:sp>
      <p:sp>
        <p:nvSpPr>
          <p:cNvPr id="494595" name="Rectangle 3"/>
          <p:cNvSpPr>
            <a:spLocks noChangeArrowheads="1"/>
          </p:cNvSpPr>
          <p:nvPr/>
        </p:nvSpPr>
        <p:spPr bwMode="auto">
          <a:xfrm>
            <a:off x="160272" y="879475"/>
            <a:ext cx="8588375" cy="1901825"/>
          </a:xfrm>
          <a:prstGeom prst="rect">
            <a:avLst/>
          </a:prstGeom>
          <a:noFill/>
          <a:ln w="9525">
            <a:noFill/>
            <a:miter lim="800000"/>
            <a:headEnd/>
            <a:tailEnd/>
          </a:ln>
          <a:effectLst/>
        </p:spPr>
        <p:txBody>
          <a:bodyPr>
            <a:spAutoFit/>
          </a:bodyPr>
          <a:lstStyle/>
          <a:p>
            <a:pPr>
              <a:lnSpc>
                <a:spcPct val="140000"/>
              </a:lnSpc>
              <a:defRPr/>
            </a:pP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阻垢剂：能防止水垢产生或抑制沉积生长的化学药剂。</a:t>
            </a:r>
            <a:r>
              <a:rPr lang="zh-CN" altLang="en-US" b="1" dirty="0">
                <a:latin typeface="Times New Roman" panose="02020603050405020304" pitchFamily="18" charset="0"/>
                <a:ea typeface="仿宋" pitchFamily="49" charset="-122"/>
                <a:cs typeface="Times New Roman" panose="02020603050405020304" pitchFamily="18" charset="0"/>
              </a:rPr>
              <a:t>阻垢剂分子结构中一般都含有多种官能团，在水体系中表现为</a:t>
            </a:r>
            <a:r>
              <a:rPr lang="zh-CN" altLang="en-US" b="1" u="sng" dirty="0">
                <a:solidFill>
                  <a:srgbClr val="FF0000"/>
                </a:solidFill>
                <a:latin typeface="Times New Roman" panose="02020603050405020304" pitchFamily="18" charset="0"/>
                <a:ea typeface="仿宋" pitchFamily="49" charset="-122"/>
                <a:cs typeface="Times New Roman" panose="02020603050405020304" pitchFamily="18" charset="0"/>
              </a:rPr>
              <a:t>螯合、吸附和分散作用</a:t>
            </a:r>
            <a:r>
              <a:rPr lang="zh-CN" altLang="en-US" b="1" dirty="0">
                <a:latin typeface="Times New Roman" panose="02020603050405020304" pitchFamily="18" charset="0"/>
                <a:ea typeface="仿宋" pitchFamily="49" charset="-122"/>
                <a:cs typeface="Times New Roman" panose="02020603050405020304" pitchFamily="18" charset="0"/>
              </a:rPr>
              <a:t>。</a:t>
            </a:r>
          </a:p>
        </p:txBody>
      </p:sp>
      <p:grpSp>
        <p:nvGrpSpPr>
          <p:cNvPr id="198659" name="Group 4"/>
          <p:cNvGrpSpPr>
            <a:grpSpLocks/>
          </p:cNvGrpSpPr>
          <p:nvPr/>
        </p:nvGrpSpPr>
        <p:grpSpPr bwMode="auto">
          <a:xfrm>
            <a:off x="160967" y="2636838"/>
            <a:ext cx="5905811" cy="2274887"/>
            <a:chOff x="780" y="720"/>
            <a:chExt cx="2388" cy="1822"/>
          </a:xfrm>
        </p:grpSpPr>
        <p:sp>
          <p:nvSpPr>
            <p:cNvPr id="198664" name="AutoShape 5"/>
            <p:cNvSpPr>
              <a:spLocks/>
            </p:cNvSpPr>
            <p:nvPr/>
          </p:nvSpPr>
          <p:spPr bwMode="auto">
            <a:xfrm>
              <a:off x="1566" y="849"/>
              <a:ext cx="87" cy="1601"/>
            </a:xfrm>
            <a:prstGeom prst="leftBrace">
              <a:avLst>
                <a:gd name="adj1" fmla="val 150002"/>
                <a:gd name="adj2" fmla="val 50000"/>
              </a:avLst>
            </a:prstGeom>
            <a:noFill/>
            <a:ln w="22225">
              <a:solidFill>
                <a:schemeClr val="tx1"/>
              </a:solidFill>
              <a:round/>
              <a:headEnd/>
              <a:tailEnd/>
            </a:ln>
          </p:spPr>
          <p:txBody>
            <a:bodyPr wrap="none" anchor="ctr"/>
            <a:lstStyle/>
            <a:p>
              <a:pPr eaLnBrk="0" hangingPunct="0"/>
              <a:endParaRPr lang="en-GB" altLang="zh-CN">
                <a:latin typeface="Times New Roman" panose="02020603050405020304" pitchFamily="18" charset="0"/>
                <a:ea typeface="仿宋"/>
                <a:cs typeface="Times New Roman" panose="02020603050405020304" pitchFamily="18" charset="0"/>
              </a:endParaRPr>
            </a:p>
          </p:txBody>
        </p:sp>
        <p:sp>
          <p:nvSpPr>
            <p:cNvPr id="494598" name="Text Box 6"/>
            <p:cNvSpPr txBox="1">
              <a:spLocks noChangeArrowheads="1"/>
            </p:cNvSpPr>
            <p:nvPr/>
          </p:nvSpPr>
          <p:spPr bwMode="auto">
            <a:xfrm>
              <a:off x="1653" y="720"/>
              <a:ext cx="1515" cy="1822"/>
            </a:xfrm>
            <a:prstGeom prst="rect">
              <a:avLst/>
            </a:prstGeom>
            <a:noFill/>
            <a:ln w="9525">
              <a:noFill/>
              <a:miter lim="800000"/>
              <a:headEnd/>
              <a:tailEnd/>
            </a:ln>
            <a:effectLst/>
          </p:spPr>
          <p:txBody>
            <a:bodyPr wrap="square">
              <a:spAutoFit/>
            </a:bodyPr>
            <a:lstStyle/>
            <a:p>
              <a:pPr>
                <a:lnSpc>
                  <a:spcPct val="130000"/>
                </a:lnSpc>
                <a:defRPr/>
              </a:pPr>
              <a:r>
                <a:rPr lang="zh-CN" altLang="en-US" b="1" dirty="0">
                  <a:latin typeface="Times New Roman" panose="02020603050405020304" pitchFamily="18" charset="0"/>
                  <a:ea typeface="仿宋" pitchFamily="49" charset="-122"/>
                  <a:cs typeface="Times New Roman" panose="02020603050405020304" pitchFamily="18" charset="0"/>
                </a:rPr>
                <a:t>无机聚合磷酸盐</a:t>
              </a:r>
            </a:p>
            <a:p>
              <a:pPr>
                <a:lnSpc>
                  <a:spcPct val="130000"/>
                </a:lnSpc>
                <a:defRPr/>
              </a:pPr>
              <a:r>
                <a:rPr lang="zh-CN" altLang="en-US" b="1" dirty="0">
                  <a:latin typeface="Times New Roman" panose="02020603050405020304" pitchFamily="18" charset="0"/>
                  <a:ea typeface="仿宋" pitchFamily="49" charset="-122"/>
                  <a:cs typeface="Times New Roman" panose="02020603050405020304" pitchFamily="18" charset="0"/>
                </a:rPr>
                <a:t>有机多元磷酸</a:t>
              </a:r>
            </a:p>
            <a:p>
              <a:pPr>
                <a:lnSpc>
                  <a:spcPct val="130000"/>
                </a:lnSpc>
                <a:defRPr/>
              </a:pPr>
              <a:r>
                <a:rPr lang="zh-CN" altLang="en-US" b="1" dirty="0">
                  <a:latin typeface="Times New Roman" panose="02020603050405020304" pitchFamily="18" charset="0"/>
                  <a:ea typeface="仿宋" pitchFamily="49" charset="-122"/>
                  <a:cs typeface="Times New Roman" panose="02020603050405020304" pitchFamily="18" charset="0"/>
                </a:rPr>
                <a:t>葡萄糖酸</a:t>
              </a:r>
            </a:p>
            <a:p>
              <a:pPr>
                <a:lnSpc>
                  <a:spcPct val="130000"/>
                </a:lnSpc>
                <a:defRPr/>
              </a:pPr>
              <a:r>
                <a:rPr lang="zh-CN" altLang="en-US" b="1" dirty="0">
                  <a:latin typeface="Times New Roman" panose="02020603050405020304" pitchFamily="18" charset="0"/>
                  <a:ea typeface="仿宋" pitchFamily="49" charset="-122"/>
                  <a:cs typeface="Times New Roman" panose="02020603050405020304" pitchFamily="18" charset="0"/>
                </a:rPr>
                <a:t>丹宁酸</a:t>
              </a:r>
            </a:p>
          </p:txBody>
        </p:sp>
        <p:sp>
          <p:nvSpPr>
            <p:cNvPr id="494599" name="Rectangle 7"/>
            <p:cNvSpPr>
              <a:spLocks noChangeArrowheads="1"/>
            </p:cNvSpPr>
            <p:nvPr/>
          </p:nvSpPr>
          <p:spPr bwMode="auto">
            <a:xfrm>
              <a:off x="780" y="1431"/>
              <a:ext cx="873" cy="384"/>
            </a:xfrm>
            <a:prstGeom prst="rect">
              <a:avLst/>
            </a:prstGeom>
            <a:noFill/>
            <a:ln w="9525">
              <a:noFill/>
              <a:miter lim="800000"/>
              <a:headEnd/>
              <a:tailEnd/>
            </a:ln>
            <a:effectLst/>
          </p:spPr>
          <p:txBody>
            <a:bodyPr>
              <a:spAutoFit/>
            </a:bodyPr>
            <a:lstStyle/>
            <a:p>
              <a:pPr>
                <a:lnSpc>
                  <a:spcPct val="90000"/>
                </a:lnSpc>
                <a:spcBef>
                  <a:spcPct val="20000"/>
                </a:spcBef>
                <a:defRPr/>
              </a:pP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缓蚀阻垢剂</a:t>
              </a:r>
            </a:p>
          </p:txBody>
        </p:sp>
      </p:grpSp>
      <p:grpSp>
        <p:nvGrpSpPr>
          <p:cNvPr id="198660" name="Group 8"/>
          <p:cNvGrpSpPr>
            <a:grpSpLocks/>
          </p:cNvGrpSpPr>
          <p:nvPr/>
        </p:nvGrpSpPr>
        <p:grpSpPr bwMode="auto">
          <a:xfrm>
            <a:off x="107504" y="4940579"/>
            <a:ext cx="8945943" cy="1713093"/>
            <a:chOff x="173" y="1925"/>
            <a:chExt cx="4771" cy="1266"/>
          </a:xfrm>
        </p:grpSpPr>
        <p:sp>
          <p:nvSpPr>
            <p:cNvPr id="494601" name="Rectangle 9"/>
            <p:cNvSpPr>
              <a:spLocks noChangeArrowheads="1"/>
            </p:cNvSpPr>
            <p:nvPr/>
          </p:nvSpPr>
          <p:spPr bwMode="auto">
            <a:xfrm>
              <a:off x="173" y="2351"/>
              <a:ext cx="1181" cy="516"/>
            </a:xfrm>
            <a:prstGeom prst="rect">
              <a:avLst/>
            </a:prstGeom>
            <a:noFill/>
            <a:ln w="9525">
              <a:noFill/>
              <a:miter lim="800000"/>
              <a:headEnd/>
              <a:tailEnd/>
            </a:ln>
            <a:effectLst/>
          </p:spPr>
          <p:txBody>
            <a:bodyPr/>
            <a:lstStyle/>
            <a:p>
              <a:pPr marL="342900" indent="-342900">
                <a:spcBef>
                  <a:spcPct val="20000"/>
                </a:spcBef>
                <a:defRPr/>
              </a:pP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 阻垢分散剂 </a:t>
              </a:r>
            </a:p>
          </p:txBody>
        </p:sp>
        <p:sp>
          <p:nvSpPr>
            <p:cNvPr id="198662" name="AutoShape 10"/>
            <p:cNvSpPr>
              <a:spLocks/>
            </p:cNvSpPr>
            <p:nvPr/>
          </p:nvSpPr>
          <p:spPr bwMode="auto">
            <a:xfrm>
              <a:off x="1248" y="2064"/>
              <a:ext cx="106" cy="979"/>
            </a:xfrm>
            <a:prstGeom prst="leftBrace">
              <a:avLst>
                <a:gd name="adj1" fmla="val 108350"/>
                <a:gd name="adj2" fmla="val 50000"/>
              </a:avLst>
            </a:prstGeom>
            <a:noFill/>
            <a:ln w="22225">
              <a:solidFill>
                <a:schemeClr val="tx1"/>
              </a:solidFill>
              <a:round/>
              <a:headEnd/>
              <a:tailEnd/>
            </a:ln>
          </p:spPr>
          <p:txBody>
            <a:bodyPr wrap="none" anchor="ctr"/>
            <a:lstStyle/>
            <a:p>
              <a:pPr eaLnBrk="0" hangingPunct="0"/>
              <a:endParaRPr lang="en-GB" altLang="zh-CN">
                <a:latin typeface="Times New Roman" panose="02020603050405020304" pitchFamily="18" charset="0"/>
                <a:ea typeface="仿宋"/>
                <a:cs typeface="Times New Roman" panose="02020603050405020304" pitchFamily="18" charset="0"/>
              </a:endParaRPr>
            </a:p>
          </p:txBody>
        </p:sp>
        <p:sp>
          <p:nvSpPr>
            <p:cNvPr id="494603" name="Text Box 11"/>
            <p:cNvSpPr txBox="1">
              <a:spLocks noChangeArrowheads="1"/>
            </p:cNvSpPr>
            <p:nvPr/>
          </p:nvSpPr>
          <p:spPr bwMode="auto">
            <a:xfrm>
              <a:off x="1296" y="1925"/>
              <a:ext cx="3648" cy="1266"/>
            </a:xfrm>
            <a:prstGeom prst="rect">
              <a:avLst/>
            </a:prstGeom>
            <a:noFill/>
            <a:ln w="9525">
              <a:noFill/>
              <a:miter lim="800000"/>
              <a:headEnd/>
              <a:tailEnd/>
            </a:ln>
            <a:effectLst/>
          </p:spPr>
          <p:txBody>
            <a:bodyPr>
              <a:spAutoFit/>
            </a:bodyPr>
            <a:lstStyle/>
            <a:p>
              <a:pPr>
                <a:lnSpc>
                  <a:spcPct val="130000"/>
                </a:lnSpc>
                <a:defRPr/>
              </a:pPr>
              <a:r>
                <a:rPr lang="zh-CN" altLang="en-US" b="1" dirty="0">
                  <a:latin typeface="Times New Roman" panose="02020603050405020304" pitchFamily="18" charset="0"/>
                  <a:ea typeface="仿宋" pitchFamily="49" charset="-122"/>
                  <a:cs typeface="Times New Roman" panose="02020603050405020304" pitchFamily="18" charset="0"/>
                </a:rPr>
                <a:t>聚丙烯酸及其钠盐</a:t>
              </a:r>
            </a:p>
            <a:p>
              <a:pPr>
                <a:lnSpc>
                  <a:spcPct val="130000"/>
                </a:lnSpc>
                <a:defRPr/>
              </a:pPr>
              <a:r>
                <a:rPr lang="zh-CN" altLang="en-US" b="1" dirty="0">
                  <a:latin typeface="Times New Roman" panose="02020603050405020304" pitchFamily="18" charset="0"/>
                  <a:ea typeface="仿宋" pitchFamily="49" charset="-122"/>
                  <a:cs typeface="Times New Roman" panose="02020603050405020304" pitchFamily="18" charset="0"/>
                </a:rPr>
                <a:t>水解聚马来酸酐</a:t>
              </a:r>
            </a:p>
            <a:p>
              <a:pPr>
                <a:lnSpc>
                  <a:spcPct val="130000"/>
                </a:lnSpc>
                <a:defRPr/>
              </a:pPr>
              <a:r>
                <a:rPr lang="zh-CN" altLang="en-US" b="1" dirty="0">
                  <a:latin typeface="Times New Roman" panose="02020603050405020304" pitchFamily="18" charset="0"/>
                  <a:ea typeface="仿宋" pitchFamily="49" charset="-122"/>
                  <a:cs typeface="Times New Roman" panose="02020603050405020304" pitchFamily="18" charset="0"/>
                </a:rPr>
                <a:t>丙烯酸系和马来酸系的两元或三元共聚物</a:t>
              </a:r>
            </a:p>
          </p:txBody>
        </p:sp>
      </p:grpSp>
      <p:sp>
        <p:nvSpPr>
          <p:cNvPr id="4" name="矩形 3">
            <a:extLst>
              <a:ext uri="{FF2B5EF4-FFF2-40B4-BE49-F238E27FC236}">
                <a16:creationId xmlns:a16="http://schemas.microsoft.com/office/drawing/2014/main" id="{88196A5B-1D0A-4744-AD3E-2E4BCB21DE79}"/>
              </a:ext>
            </a:extLst>
          </p:cNvPr>
          <p:cNvSpPr/>
          <p:nvPr/>
        </p:nvSpPr>
        <p:spPr>
          <a:xfrm>
            <a:off x="7380312" y="5418872"/>
            <a:ext cx="1266693" cy="592213"/>
          </a:xfrm>
          <a:prstGeom prst="rect">
            <a:avLst/>
          </a:prstGeom>
        </p:spPr>
        <p:txBody>
          <a:bodyPr wrap="none">
            <a:spAutoFit/>
          </a:bodyPr>
          <a:lstStyle/>
          <a:p>
            <a:pPr>
              <a:lnSpc>
                <a:spcPct val="130000"/>
              </a:lnSpc>
              <a:defRPr/>
            </a:pPr>
            <a:r>
              <a:rPr lang="zh-CN" altLang="en-US" b="1" dirty="0">
                <a:latin typeface="Times New Roman" panose="02020603050405020304" pitchFamily="18" charset="0"/>
                <a:ea typeface="仿宋" pitchFamily="49" charset="-122"/>
                <a:cs typeface="Times New Roman" panose="02020603050405020304" pitchFamily="18" charset="0"/>
              </a:rPr>
              <a:t>丹宁酸</a:t>
            </a:r>
          </a:p>
        </p:txBody>
      </p:sp>
    </p:spTree>
  </p:cSld>
  <p:clrMapOvr>
    <a:masterClrMapping/>
  </p:clrMapOvr>
  <p:transition advClick="0"/>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ChangeArrowheads="1"/>
          </p:cNvSpPr>
          <p:nvPr>
            <p:ph type="ctrTitle"/>
          </p:nvPr>
        </p:nvSpPr>
        <p:spPr>
          <a:xfrm>
            <a:off x="251520" y="523528"/>
            <a:ext cx="5547618" cy="457200"/>
          </a:xfrm>
        </p:spPr>
        <p:txBody>
          <a:bodyPr/>
          <a:lstStyle/>
          <a:p>
            <a:pPr eaLnBrk="1" hangingPunct="1"/>
            <a:r>
              <a:rPr lang="en-US" altLang="zh-CN" sz="3200" dirty="0">
                <a:latin typeface="Arial" panose="020B0604020202020204" pitchFamily="34" charset="0"/>
                <a:cs typeface="Arial" panose="020B0604020202020204" pitchFamily="34" charset="0"/>
              </a:rPr>
              <a:t>4.6.4.1  </a:t>
            </a:r>
            <a:r>
              <a:rPr lang="zh-CN" altLang="en-US" sz="3200" dirty="0"/>
              <a:t>阻垢剂的作用机理</a:t>
            </a:r>
          </a:p>
        </p:txBody>
      </p:sp>
      <p:sp>
        <p:nvSpPr>
          <p:cNvPr id="495619" name="Rectangle 3"/>
          <p:cNvSpPr>
            <a:spLocks noChangeArrowheads="1"/>
          </p:cNvSpPr>
          <p:nvPr/>
        </p:nvSpPr>
        <p:spPr bwMode="auto">
          <a:xfrm>
            <a:off x="251520" y="980728"/>
            <a:ext cx="2840930" cy="523875"/>
          </a:xfrm>
          <a:prstGeom prst="rect">
            <a:avLst/>
          </a:prstGeom>
          <a:noFill/>
          <a:ln w="9525">
            <a:noFill/>
            <a:miter lim="800000"/>
            <a:headEnd/>
            <a:tailEnd/>
          </a:ln>
          <a:effectLst/>
        </p:spPr>
        <p:txBody>
          <a:bodyPr wrap="square">
            <a:spAutoFit/>
          </a:bodyPr>
          <a:lstStyle/>
          <a:p>
            <a:pPr>
              <a:defRPr/>
            </a:pPr>
            <a:r>
              <a:rPr lang="en-US" altLang="zh-CN" b="1" u="sng" dirty="0">
                <a:solidFill>
                  <a:srgbClr val="FF0000"/>
                </a:solidFill>
                <a:latin typeface="Times New Roman" panose="02020603050405020304" pitchFamily="18" charset="0"/>
                <a:ea typeface="仿宋" pitchFamily="49" charset="-122"/>
                <a:cs typeface="Times New Roman" panose="02020603050405020304" pitchFamily="18" charset="0"/>
              </a:rPr>
              <a:t>a </a:t>
            </a:r>
            <a:r>
              <a:rPr lang="zh-CN" altLang="en-US" b="1" u="sng" dirty="0">
                <a:solidFill>
                  <a:srgbClr val="FF0000"/>
                </a:solidFill>
                <a:latin typeface="Times New Roman" panose="02020603050405020304" pitchFamily="18" charset="0"/>
                <a:ea typeface="仿宋" pitchFamily="49" charset="-122"/>
                <a:cs typeface="Times New Roman" panose="02020603050405020304" pitchFamily="18" charset="0"/>
              </a:rPr>
              <a:t>络合增溶机理</a:t>
            </a:r>
          </a:p>
        </p:txBody>
      </p:sp>
      <p:sp>
        <p:nvSpPr>
          <p:cNvPr id="495620" name="Rectangle 4"/>
          <p:cNvSpPr>
            <a:spLocks noChangeArrowheads="1"/>
          </p:cNvSpPr>
          <p:nvPr/>
        </p:nvSpPr>
        <p:spPr bwMode="auto">
          <a:xfrm>
            <a:off x="251520" y="1484784"/>
            <a:ext cx="8640960" cy="1831014"/>
          </a:xfrm>
          <a:prstGeom prst="rect">
            <a:avLst/>
          </a:prstGeom>
          <a:noFill/>
          <a:ln w="9525">
            <a:noFill/>
            <a:miter lim="800000"/>
            <a:headEnd/>
            <a:tailEnd/>
          </a:ln>
          <a:effectLst/>
        </p:spPr>
        <p:txBody>
          <a:bodyPr wrap="square">
            <a:spAutoFit/>
          </a:bodyPr>
          <a:lstStyle/>
          <a:p>
            <a:pPr algn="just">
              <a:lnSpc>
                <a:spcPct val="140000"/>
              </a:lnSpc>
              <a:defRPr/>
            </a:pP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阻垢剂在水中与钙镁离子形成稳定的可溶性鳌合物</a:t>
            </a:r>
            <a:r>
              <a:rPr lang="zh-CN" altLang="en-US" b="1" dirty="0">
                <a:latin typeface="Times New Roman" panose="02020603050405020304" pitchFamily="18" charset="0"/>
                <a:ea typeface="仿宋" pitchFamily="49" charset="-122"/>
                <a:cs typeface="Times New Roman" panose="02020603050405020304" pitchFamily="18" charset="0"/>
              </a:rPr>
              <a:t>，将更多的钙镁离子稳定在水中，从而增大了钙镁盐的溶解度，抑制了垢的沉积。</a:t>
            </a:r>
          </a:p>
        </p:txBody>
      </p:sp>
      <p:sp>
        <p:nvSpPr>
          <p:cNvPr id="495621" name="Rectangle 5"/>
          <p:cNvSpPr>
            <a:spLocks noChangeArrowheads="1"/>
          </p:cNvSpPr>
          <p:nvPr/>
        </p:nvSpPr>
        <p:spPr bwMode="auto">
          <a:xfrm>
            <a:off x="251521" y="3352800"/>
            <a:ext cx="3774379" cy="3037498"/>
          </a:xfrm>
          <a:prstGeom prst="rect">
            <a:avLst/>
          </a:prstGeom>
          <a:noFill/>
          <a:ln w="9525">
            <a:noFill/>
            <a:miter lim="800000"/>
            <a:headEnd/>
            <a:tailEnd/>
          </a:ln>
          <a:effectLst/>
        </p:spPr>
        <p:txBody>
          <a:bodyPr wrap="square">
            <a:spAutoFit/>
          </a:bodyPr>
          <a:lstStyle/>
          <a:p>
            <a:pPr algn="just">
              <a:lnSpc>
                <a:spcPct val="140000"/>
              </a:lnSpc>
              <a:defRPr/>
            </a:pP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聚磷酸盐</a:t>
            </a:r>
            <a:r>
              <a:rPr lang="zh-CN" altLang="en-US" b="1" dirty="0">
                <a:latin typeface="Times New Roman" panose="02020603050405020304" pitchFamily="18" charset="0"/>
                <a:ea typeface="仿宋" pitchFamily="49" charset="-122"/>
                <a:cs typeface="Times New Roman" panose="02020603050405020304" pitchFamily="18" charset="0"/>
              </a:rPr>
              <a:t>能与</a:t>
            </a:r>
            <a:r>
              <a:rPr lang="en-US" altLang="zh-CN" b="1" dirty="0">
                <a:latin typeface="Times New Roman" panose="02020603050405020304" pitchFamily="18" charset="0"/>
                <a:ea typeface="仿宋" pitchFamily="49" charset="-122"/>
                <a:cs typeface="Times New Roman" panose="02020603050405020304" pitchFamily="18" charset="0"/>
              </a:rPr>
              <a:t>Ca</a:t>
            </a:r>
            <a:r>
              <a:rPr lang="en-US" altLang="zh-CN" b="1" baseline="30000" dirty="0">
                <a:latin typeface="Times New Roman" panose="02020603050405020304" pitchFamily="18" charset="0"/>
                <a:ea typeface="仿宋" pitchFamily="49" charset="-122"/>
                <a:cs typeface="Times New Roman" panose="02020603050405020304" pitchFamily="18" charset="0"/>
              </a:rPr>
              <a:t>2+</a:t>
            </a:r>
            <a:r>
              <a:rPr lang="zh-CN" altLang="en-US" b="1" dirty="0">
                <a:latin typeface="Times New Roman" panose="02020603050405020304" pitchFamily="18" charset="0"/>
                <a:ea typeface="仿宋" pitchFamily="49" charset="-122"/>
                <a:cs typeface="Times New Roman" panose="02020603050405020304" pitchFamily="18" charset="0"/>
              </a:rPr>
              <a:t>，</a:t>
            </a:r>
            <a:r>
              <a:rPr lang="en-US" altLang="zh-CN" b="1" dirty="0">
                <a:latin typeface="Times New Roman" panose="02020603050405020304" pitchFamily="18" charset="0"/>
                <a:ea typeface="仿宋" pitchFamily="49" charset="-122"/>
                <a:cs typeface="Times New Roman" panose="02020603050405020304" pitchFamily="18" charset="0"/>
              </a:rPr>
              <a:t>Mg</a:t>
            </a:r>
            <a:r>
              <a:rPr lang="en-US" altLang="zh-CN" b="1" baseline="30000" dirty="0">
                <a:latin typeface="Times New Roman" panose="02020603050405020304" pitchFamily="18" charset="0"/>
                <a:ea typeface="仿宋" pitchFamily="49" charset="-122"/>
                <a:cs typeface="Times New Roman" panose="02020603050405020304" pitchFamily="18" charset="0"/>
              </a:rPr>
              <a:t>2+</a:t>
            </a:r>
            <a:r>
              <a:rPr lang="zh-CN" altLang="en-US" b="1" dirty="0">
                <a:latin typeface="Times New Roman" panose="02020603050405020304" pitchFamily="18" charset="0"/>
                <a:ea typeface="仿宋" pitchFamily="49" charset="-122"/>
                <a:cs typeface="Times New Roman" panose="02020603050405020304" pitchFamily="18" charset="0"/>
              </a:rPr>
              <a:t>等离子，形成单环或双环螯合物，借助布朗运动或水流作用，阻止了水垢的生成。</a:t>
            </a:r>
          </a:p>
        </p:txBody>
      </p:sp>
      <p:grpSp>
        <p:nvGrpSpPr>
          <p:cNvPr id="199685" name="Group 6"/>
          <p:cNvGrpSpPr>
            <a:grpSpLocks/>
          </p:cNvGrpSpPr>
          <p:nvPr/>
        </p:nvGrpSpPr>
        <p:grpSpPr bwMode="auto">
          <a:xfrm>
            <a:off x="4114800" y="3733800"/>
            <a:ext cx="1981200" cy="1833563"/>
            <a:chOff x="624" y="1776"/>
            <a:chExt cx="1248" cy="1155"/>
          </a:xfrm>
        </p:grpSpPr>
        <p:sp>
          <p:nvSpPr>
            <p:cNvPr id="495623" name="Rectangle 7"/>
            <p:cNvSpPr>
              <a:spLocks noChangeArrowheads="1"/>
            </p:cNvSpPr>
            <p:nvPr/>
          </p:nvSpPr>
          <p:spPr bwMode="auto">
            <a:xfrm>
              <a:off x="624" y="2064"/>
              <a:ext cx="1248" cy="291"/>
            </a:xfrm>
            <a:prstGeom prst="rect">
              <a:avLst/>
            </a:prstGeom>
            <a:noFill/>
            <a:ln w="9525">
              <a:noFill/>
              <a:miter lim="800000"/>
              <a:headEnd/>
              <a:tailEnd/>
            </a:ln>
            <a:effectLst/>
          </p:spPr>
          <p:txBody>
            <a:bodyPr>
              <a:spAutoFit/>
            </a:bodyPr>
            <a:lstStyle/>
            <a:p>
              <a:pPr>
                <a:defRPr/>
              </a:pPr>
              <a:r>
                <a:rPr lang="en-US" altLang="zh-CN" sz="2400" b="1" dirty="0">
                  <a:latin typeface="Times New Roman" panose="02020603050405020304" pitchFamily="18" charset="0"/>
                  <a:ea typeface="仿宋" pitchFamily="49" charset="-122"/>
                  <a:cs typeface="Times New Roman" panose="02020603050405020304" pitchFamily="18" charset="0"/>
                </a:rPr>
                <a:t>-O-P-O-P-O-</a:t>
              </a:r>
            </a:p>
          </p:txBody>
        </p:sp>
        <p:sp>
          <p:nvSpPr>
            <p:cNvPr id="495624" name="Rectangle 8"/>
            <p:cNvSpPr>
              <a:spLocks noChangeArrowheads="1"/>
            </p:cNvSpPr>
            <p:nvPr/>
          </p:nvSpPr>
          <p:spPr bwMode="auto">
            <a:xfrm>
              <a:off x="1283" y="1776"/>
              <a:ext cx="309" cy="291"/>
            </a:xfrm>
            <a:prstGeom prst="rect">
              <a:avLst/>
            </a:prstGeom>
            <a:noFill/>
            <a:ln w="9525">
              <a:noFill/>
              <a:miter lim="800000"/>
              <a:headEnd/>
              <a:tailEnd/>
            </a:ln>
            <a:effectLst/>
          </p:spPr>
          <p:txBody>
            <a:bodyPr>
              <a:spAutoFit/>
            </a:bodyPr>
            <a:lstStyle/>
            <a:p>
              <a:pPr>
                <a:defRPr/>
              </a:pPr>
              <a:r>
                <a:rPr lang="en-US" altLang="zh-CN" sz="2400" b="1" dirty="0">
                  <a:latin typeface="Times New Roman" panose="02020603050405020304" pitchFamily="18" charset="0"/>
                  <a:ea typeface="仿宋" pitchFamily="49" charset="-122"/>
                  <a:cs typeface="Times New Roman" panose="02020603050405020304" pitchFamily="18" charset="0"/>
                </a:rPr>
                <a:t>O</a:t>
              </a:r>
              <a:r>
                <a:rPr lang="en-US" altLang="zh-CN" sz="2400" b="1" baseline="30000" dirty="0">
                  <a:latin typeface="Times New Roman" panose="02020603050405020304" pitchFamily="18" charset="0"/>
                  <a:ea typeface="仿宋" pitchFamily="49" charset="-122"/>
                  <a:cs typeface="Times New Roman" panose="02020603050405020304" pitchFamily="18" charset="0"/>
                </a:rPr>
                <a:t>-</a:t>
              </a:r>
            </a:p>
          </p:txBody>
        </p:sp>
        <p:sp>
          <p:nvSpPr>
            <p:cNvPr id="495625" name="Rectangle 9"/>
            <p:cNvSpPr>
              <a:spLocks noChangeArrowheads="1"/>
            </p:cNvSpPr>
            <p:nvPr/>
          </p:nvSpPr>
          <p:spPr bwMode="auto">
            <a:xfrm>
              <a:off x="1275" y="2352"/>
              <a:ext cx="309" cy="291"/>
            </a:xfrm>
            <a:prstGeom prst="rect">
              <a:avLst/>
            </a:prstGeom>
            <a:noFill/>
            <a:ln w="9525">
              <a:noFill/>
              <a:miter lim="800000"/>
              <a:headEnd/>
              <a:tailEnd/>
            </a:ln>
            <a:effectLst/>
          </p:spPr>
          <p:txBody>
            <a:bodyPr>
              <a:spAutoFit/>
            </a:bodyPr>
            <a:lstStyle/>
            <a:p>
              <a:pPr>
                <a:defRPr/>
              </a:pPr>
              <a:r>
                <a:rPr lang="en-US" altLang="zh-CN" sz="2400" b="1" dirty="0">
                  <a:latin typeface="Times New Roman" panose="02020603050405020304" pitchFamily="18" charset="0"/>
                  <a:ea typeface="仿宋" pitchFamily="49" charset="-122"/>
                  <a:cs typeface="Times New Roman" panose="02020603050405020304" pitchFamily="18" charset="0"/>
                </a:rPr>
                <a:t>O</a:t>
              </a:r>
            </a:p>
          </p:txBody>
        </p:sp>
        <p:sp>
          <p:nvSpPr>
            <p:cNvPr id="495626" name="Rectangle 10"/>
            <p:cNvSpPr>
              <a:spLocks noChangeArrowheads="1"/>
            </p:cNvSpPr>
            <p:nvPr/>
          </p:nvSpPr>
          <p:spPr bwMode="auto">
            <a:xfrm>
              <a:off x="864" y="2352"/>
              <a:ext cx="267" cy="291"/>
            </a:xfrm>
            <a:prstGeom prst="rect">
              <a:avLst/>
            </a:prstGeom>
            <a:noFill/>
            <a:ln w="9525">
              <a:noFill/>
              <a:miter lim="800000"/>
              <a:headEnd/>
              <a:tailEnd/>
            </a:ln>
            <a:effectLst/>
          </p:spPr>
          <p:txBody>
            <a:bodyPr wrap="none">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a:t>
              </a:r>
            </a:p>
          </p:txBody>
        </p:sp>
        <p:sp>
          <p:nvSpPr>
            <p:cNvPr id="495627" name="Rectangle 11"/>
            <p:cNvSpPr>
              <a:spLocks noChangeArrowheads="1"/>
            </p:cNvSpPr>
            <p:nvPr/>
          </p:nvSpPr>
          <p:spPr bwMode="auto">
            <a:xfrm>
              <a:off x="960" y="2640"/>
              <a:ext cx="541" cy="291"/>
            </a:xfrm>
            <a:prstGeom prst="rect">
              <a:avLst/>
            </a:prstGeom>
            <a:noFill/>
            <a:ln w="9525">
              <a:noFill/>
              <a:miter lim="800000"/>
              <a:headEnd/>
              <a:tailEnd/>
            </a:ln>
            <a:effectLst/>
          </p:spPr>
          <p:txBody>
            <a:bodyPr wrap="none">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Ca</a:t>
              </a:r>
              <a:r>
                <a:rPr lang="en-US" altLang="zh-CN" sz="2400" b="1" baseline="30000">
                  <a:latin typeface="Times New Roman" panose="02020603050405020304" pitchFamily="18" charset="0"/>
                  <a:ea typeface="仿宋" pitchFamily="49" charset="-122"/>
                  <a:cs typeface="Times New Roman" panose="02020603050405020304" pitchFamily="18" charset="0"/>
                </a:rPr>
                <a:t>2+</a:t>
              </a:r>
              <a:r>
                <a:rPr lang="en-US" altLang="zh-CN" sz="2400" b="1">
                  <a:latin typeface="Times New Roman" panose="02020603050405020304" pitchFamily="18" charset="0"/>
                  <a:ea typeface="仿宋" pitchFamily="49" charset="-122"/>
                  <a:cs typeface="Times New Roman" panose="02020603050405020304" pitchFamily="18" charset="0"/>
                </a:rPr>
                <a:t> </a:t>
              </a:r>
              <a:endParaRPr lang="zh-CN" altLang="en-US" sz="2400" b="1">
                <a:latin typeface="Times New Roman" panose="02020603050405020304" pitchFamily="18" charset="0"/>
                <a:ea typeface="仿宋" pitchFamily="49" charset="-122"/>
                <a:cs typeface="Times New Roman" panose="02020603050405020304" pitchFamily="18" charset="0"/>
              </a:endParaRPr>
            </a:p>
          </p:txBody>
        </p:sp>
        <p:sp>
          <p:nvSpPr>
            <p:cNvPr id="495628" name="Rectangle 12"/>
            <p:cNvSpPr>
              <a:spLocks noChangeArrowheads="1"/>
            </p:cNvSpPr>
            <p:nvPr/>
          </p:nvSpPr>
          <p:spPr bwMode="auto">
            <a:xfrm>
              <a:off x="864" y="1776"/>
              <a:ext cx="309" cy="291"/>
            </a:xfrm>
            <a:prstGeom prst="rect">
              <a:avLst/>
            </a:prstGeom>
            <a:noFill/>
            <a:ln w="9525">
              <a:noFill/>
              <a:miter lim="800000"/>
              <a:headEnd/>
              <a:tailEnd/>
            </a:ln>
            <a:effectLst/>
          </p:spPr>
          <p:txBody>
            <a:bodyPr>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a:t>
              </a:r>
            </a:p>
          </p:txBody>
        </p:sp>
        <p:sp>
          <p:nvSpPr>
            <p:cNvPr id="199720" name="Line 13"/>
            <p:cNvSpPr>
              <a:spLocks noChangeShapeType="1"/>
            </p:cNvSpPr>
            <p:nvPr/>
          </p:nvSpPr>
          <p:spPr bwMode="auto">
            <a:xfrm>
              <a:off x="1411" y="2016"/>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21" name="Line 14"/>
            <p:cNvSpPr>
              <a:spLocks noChangeShapeType="1"/>
            </p:cNvSpPr>
            <p:nvPr/>
          </p:nvSpPr>
          <p:spPr bwMode="auto">
            <a:xfrm>
              <a:off x="1008" y="2592"/>
              <a:ext cx="48"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22" name="Line 15"/>
            <p:cNvSpPr>
              <a:spLocks noChangeShapeType="1"/>
            </p:cNvSpPr>
            <p:nvPr/>
          </p:nvSpPr>
          <p:spPr bwMode="auto">
            <a:xfrm>
              <a:off x="1003" y="2304"/>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23" name="Line 16"/>
            <p:cNvSpPr>
              <a:spLocks noChangeShapeType="1"/>
            </p:cNvSpPr>
            <p:nvPr/>
          </p:nvSpPr>
          <p:spPr bwMode="auto">
            <a:xfrm flipH="1">
              <a:off x="1248" y="2592"/>
              <a:ext cx="96" cy="96"/>
            </a:xfrm>
            <a:prstGeom prst="line">
              <a:avLst/>
            </a:prstGeom>
            <a:noFill/>
            <a:ln w="25400">
              <a:solidFill>
                <a:schemeClr val="tx1"/>
              </a:solidFill>
              <a:prstDash val="sysDot"/>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24" name="Line 17"/>
            <p:cNvSpPr>
              <a:spLocks noChangeShapeType="1"/>
            </p:cNvSpPr>
            <p:nvPr/>
          </p:nvSpPr>
          <p:spPr bwMode="auto">
            <a:xfrm>
              <a:off x="960" y="2016"/>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25" name="Line 18"/>
            <p:cNvSpPr>
              <a:spLocks noChangeShapeType="1"/>
            </p:cNvSpPr>
            <p:nvPr/>
          </p:nvSpPr>
          <p:spPr bwMode="auto">
            <a:xfrm>
              <a:off x="1008" y="2016"/>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26" name="Line 19"/>
            <p:cNvSpPr>
              <a:spLocks noChangeShapeType="1"/>
            </p:cNvSpPr>
            <p:nvPr/>
          </p:nvSpPr>
          <p:spPr bwMode="auto">
            <a:xfrm>
              <a:off x="1366" y="2304"/>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27" name="Line 20"/>
            <p:cNvSpPr>
              <a:spLocks noChangeShapeType="1"/>
            </p:cNvSpPr>
            <p:nvPr/>
          </p:nvSpPr>
          <p:spPr bwMode="auto">
            <a:xfrm>
              <a:off x="1411" y="2304"/>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199686" name="Group 21"/>
          <p:cNvGrpSpPr>
            <a:grpSpLocks/>
          </p:cNvGrpSpPr>
          <p:nvPr/>
        </p:nvGrpSpPr>
        <p:grpSpPr bwMode="auto">
          <a:xfrm>
            <a:off x="6259016" y="3048000"/>
            <a:ext cx="2057400" cy="3205163"/>
            <a:chOff x="1920" y="2112"/>
            <a:chExt cx="1296" cy="2019"/>
          </a:xfrm>
        </p:grpSpPr>
        <p:sp>
          <p:nvSpPr>
            <p:cNvPr id="495638" name="Rectangle 22"/>
            <p:cNvSpPr>
              <a:spLocks noChangeArrowheads="1"/>
            </p:cNvSpPr>
            <p:nvPr/>
          </p:nvSpPr>
          <p:spPr bwMode="auto">
            <a:xfrm>
              <a:off x="1968" y="2400"/>
              <a:ext cx="1248" cy="291"/>
            </a:xfrm>
            <a:prstGeom prst="rect">
              <a:avLst/>
            </a:prstGeom>
            <a:noFill/>
            <a:ln w="9525">
              <a:noFill/>
              <a:miter lim="800000"/>
              <a:headEnd/>
              <a:tailEnd/>
            </a:ln>
            <a:effectLst/>
          </p:spPr>
          <p:txBody>
            <a:bodyPr>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-O-P-O-P-O-</a:t>
              </a:r>
            </a:p>
          </p:txBody>
        </p:sp>
        <p:sp>
          <p:nvSpPr>
            <p:cNvPr id="495639" name="Rectangle 23"/>
            <p:cNvSpPr>
              <a:spLocks noChangeArrowheads="1"/>
            </p:cNvSpPr>
            <p:nvPr/>
          </p:nvSpPr>
          <p:spPr bwMode="auto">
            <a:xfrm>
              <a:off x="2592" y="2112"/>
              <a:ext cx="309" cy="291"/>
            </a:xfrm>
            <a:prstGeom prst="rect">
              <a:avLst/>
            </a:prstGeom>
            <a:noFill/>
            <a:ln w="9525">
              <a:noFill/>
              <a:miter lim="800000"/>
              <a:headEnd/>
              <a:tailEnd/>
            </a:ln>
            <a:effectLst/>
          </p:spPr>
          <p:txBody>
            <a:bodyPr>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a:t>
              </a:r>
              <a:r>
                <a:rPr lang="en-US" altLang="zh-CN" sz="2400" b="1" baseline="30000">
                  <a:latin typeface="Times New Roman" panose="02020603050405020304" pitchFamily="18" charset="0"/>
                  <a:ea typeface="仿宋" pitchFamily="49" charset="-122"/>
                  <a:cs typeface="Times New Roman" panose="02020603050405020304" pitchFamily="18" charset="0"/>
                </a:rPr>
                <a:t>-</a:t>
              </a:r>
            </a:p>
          </p:txBody>
        </p:sp>
        <p:sp>
          <p:nvSpPr>
            <p:cNvPr id="495640" name="Rectangle 24"/>
            <p:cNvSpPr>
              <a:spLocks noChangeArrowheads="1"/>
            </p:cNvSpPr>
            <p:nvPr/>
          </p:nvSpPr>
          <p:spPr bwMode="auto">
            <a:xfrm>
              <a:off x="2592" y="2688"/>
              <a:ext cx="309" cy="291"/>
            </a:xfrm>
            <a:prstGeom prst="rect">
              <a:avLst/>
            </a:prstGeom>
            <a:noFill/>
            <a:ln w="9525">
              <a:noFill/>
              <a:miter lim="800000"/>
              <a:headEnd/>
              <a:tailEnd/>
            </a:ln>
            <a:effectLst/>
          </p:spPr>
          <p:txBody>
            <a:bodyPr>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a:t>
              </a:r>
            </a:p>
          </p:txBody>
        </p:sp>
        <p:sp>
          <p:nvSpPr>
            <p:cNvPr id="495641" name="Rectangle 25"/>
            <p:cNvSpPr>
              <a:spLocks noChangeArrowheads="1"/>
            </p:cNvSpPr>
            <p:nvPr/>
          </p:nvSpPr>
          <p:spPr bwMode="auto">
            <a:xfrm>
              <a:off x="2179" y="2688"/>
              <a:ext cx="267" cy="291"/>
            </a:xfrm>
            <a:prstGeom prst="rect">
              <a:avLst/>
            </a:prstGeom>
            <a:noFill/>
            <a:ln w="9525">
              <a:noFill/>
              <a:miter lim="800000"/>
              <a:headEnd/>
              <a:tailEnd/>
            </a:ln>
            <a:effectLst/>
          </p:spPr>
          <p:txBody>
            <a:bodyPr wrap="none">
              <a:spAutoFit/>
            </a:bodyPr>
            <a:lstStyle/>
            <a:p>
              <a:pPr>
                <a:defRPr/>
              </a:pPr>
              <a:r>
                <a:rPr lang="en-US" altLang="zh-CN" sz="2400" b="1" dirty="0">
                  <a:latin typeface="Times New Roman" panose="02020603050405020304" pitchFamily="18" charset="0"/>
                  <a:ea typeface="仿宋" pitchFamily="49" charset="-122"/>
                  <a:cs typeface="Times New Roman" panose="02020603050405020304" pitchFamily="18" charset="0"/>
                </a:rPr>
                <a:t>O</a:t>
              </a:r>
            </a:p>
          </p:txBody>
        </p:sp>
        <p:sp>
          <p:nvSpPr>
            <p:cNvPr id="495642" name="Rectangle 26"/>
            <p:cNvSpPr>
              <a:spLocks noChangeArrowheads="1"/>
            </p:cNvSpPr>
            <p:nvPr/>
          </p:nvSpPr>
          <p:spPr bwMode="auto">
            <a:xfrm>
              <a:off x="2304" y="2976"/>
              <a:ext cx="541" cy="291"/>
            </a:xfrm>
            <a:prstGeom prst="rect">
              <a:avLst/>
            </a:prstGeom>
            <a:noFill/>
            <a:ln w="9525">
              <a:noFill/>
              <a:miter lim="800000"/>
              <a:headEnd/>
              <a:tailEnd/>
            </a:ln>
            <a:effectLst/>
          </p:spPr>
          <p:txBody>
            <a:bodyPr wrap="none">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Ca</a:t>
              </a:r>
              <a:r>
                <a:rPr lang="en-US" altLang="zh-CN" sz="2400" b="1" baseline="30000">
                  <a:latin typeface="Times New Roman" panose="02020603050405020304" pitchFamily="18" charset="0"/>
                  <a:ea typeface="仿宋" pitchFamily="49" charset="-122"/>
                  <a:cs typeface="Times New Roman" panose="02020603050405020304" pitchFamily="18" charset="0"/>
                </a:rPr>
                <a:t>2+</a:t>
              </a:r>
              <a:r>
                <a:rPr lang="en-US" altLang="zh-CN" sz="2400" b="1">
                  <a:latin typeface="Times New Roman" panose="02020603050405020304" pitchFamily="18" charset="0"/>
                  <a:ea typeface="仿宋" pitchFamily="49" charset="-122"/>
                  <a:cs typeface="Times New Roman" panose="02020603050405020304" pitchFamily="18" charset="0"/>
                </a:rPr>
                <a:t> </a:t>
              </a:r>
              <a:endParaRPr lang="zh-CN" altLang="en-US" sz="2400" b="1">
                <a:latin typeface="Times New Roman" panose="02020603050405020304" pitchFamily="18" charset="0"/>
                <a:ea typeface="仿宋" pitchFamily="49" charset="-122"/>
                <a:cs typeface="Times New Roman" panose="02020603050405020304" pitchFamily="18" charset="0"/>
              </a:endParaRPr>
            </a:p>
          </p:txBody>
        </p:sp>
        <p:sp>
          <p:nvSpPr>
            <p:cNvPr id="495643" name="Rectangle 27"/>
            <p:cNvSpPr>
              <a:spLocks noChangeArrowheads="1"/>
            </p:cNvSpPr>
            <p:nvPr/>
          </p:nvSpPr>
          <p:spPr bwMode="auto">
            <a:xfrm>
              <a:off x="2208" y="2112"/>
              <a:ext cx="309" cy="291"/>
            </a:xfrm>
            <a:prstGeom prst="rect">
              <a:avLst/>
            </a:prstGeom>
            <a:noFill/>
            <a:ln w="9525">
              <a:noFill/>
              <a:miter lim="800000"/>
              <a:headEnd/>
              <a:tailEnd/>
            </a:ln>
            <a:effectLst/>
          </p:spPr>
          <p:txBody>
            <a:bodyPr>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a:t>
              </a:r>
            </a:p>
          </p:txBody>
        </p:sp>
        <p:sp>
          <p:nvSpPr>
            <p:cNvPr id="199693" name="Line 28"/>
            <p:cNvSpPr>
              <a:spLocks noChangeShapeType="1"/>
            </p:cNvSpPr>
            <p:nvPr/>
          </p:nvSpPr>
          <p:spPr bwMode="auto">
            <a:xfrm>
              <a:off x="2717" y="2352"/>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694" name="Line 29"/>
            <p:cNvSpPr>
              <a:spLocks noChangeShapeType="1"/>
            </p:cNvSpPr>
            <p:nvPr/>
          </p:nvSpPr>
          <p:spPr bwMode="auto">
            <a:xfrm>
              <a:off x="2304" y="2928"/>
              <a:ext cx="96"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695" name="Line 30"/>
            <p:cNvSpPr>
              <a:spLocks noChangeShapeType="1"/>
            </p:cNvSpPr>
            <p:nvPr/>
          </p:nvSpPr>
          <p:spPr bwMode="auto">
            <a:xfrm>
              <a:off x="2361" y="2640"/>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696" name="Line 31"/>
            <p:cNvSpPr>
              <a:spLocks noChangeShapeType="1"/>
            </p:cNvSpPr>
            <p:nvPr/>
          </p:nvSpPr>
          <p:spPr bwMode="auto">
            <a:xfrm flipH="1">
              <a:off x="2592" y="2928"/>
              <a:ext cx="96" cy="96"/>
            </a:xfrm>
            <a:prstGeom prst="line">
              <a:avLst/>
            </a:prstGeom>
            <a:noFill/>
            <a:ln w="25400">
              <a:solidFill>
                <a:schemeClr val="tx1"/>
              </a:solidFill>
              <a:prstDash val="sysDot"/>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697" name="Line 32"/>
            <p:cNvSpPr>
              <a:spLocks noChangeShapeType="1"/>
            </p:cNvSpPr>
            <p:nvPr/>
          </p:nvSpPr>
          <p:spPr bwMode="auto">
            <a:xfrm>
              <a:off x="2304" y="2352"/>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698" name="Line 33"/>
            <p:cNvSpPr>
              <a:spLocks noChangeShapeType="1"/>
            </p:cNvSpPr>
            <p:nvPr/>
          </p:nvSpPr>
          <p:spPr bwMode="auto">
            <a:xfrm>
              <a:off x="2354" y="2352"/>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699" name="Line 34"/>
            <p:cNvSpPr>
              <a:spLocks noChangeShapeType="1"/>
            </p:cNvSpPr>
            <p:nvPr/>
          </p:nvSpPr>
          <p:spPr bwMode="auto">
            <a:xfrm>
              <a:off x="2724" y="2640"/>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00" name="Line 35"/>
            <p:cNvSpPr>
              <a:spLocks noChangeShapeType="1"/>
            </p:cNvSpPr>
            <p:nvPr/>
          </p:nvSpPr>
          <p:spPr bwMode="auto">
            <a:xfrm>
              <a:off x="2769" y="2640"/>
              <a:ext cx="0"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495652" name="Rectangle 36"/>
            <p:cNvSpPr>
              <a:spLocks noChangeArrowheads="1"/>
            </p:cNvSpPr>
            <p:nvPr/>
          </p:nvSpPr>
          <p:spPr bwMode="auto">
            <a:xfrm>
              <a:off x="1920" y="3552"/>
              <a:ext cx="1248" cy="291"/>
            </a:xfrm>
            <a:prstGeom prst="rect">
              <a:avLst/>
            </a:prstGeom>
            <a:noFill/>
            <a:ln w="9525">
              <a:noFill/>
              <a:miter lim="800000"/>
              <a:headEnd/>
              <a:tailEnd/>
            </a:ln>
            <a:effectLst/>
          </p:spPr>
          <p:txBody>
            <a:bodyPr>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-O-P-O-P-O-</a:t>
              </a:r>
            </a:p>
          </p:txBody>
        </p:sp>
        <p:sp>
          <p:nvSpPr>
            <p:cNvPr id="495653" name="Rectangle 37"/>
            <p:cNvSpPr>
              <a:spLocks noChangeArrowheads="1"/>
            </p:cNvSpPr>
            <p:nvPr/>
          </p:nvSpPr>
          <p:spPr bwMode="auto">
            <a:xfrm>
              <a:off x="2544" y="3264"/>
              <a:ext cx="309" cy="291"/>
            </a:xfrm>
            <a:prstGeom prst="rect">
              <a:avLst/>
            </a:prstGeom>
            <a:noFill/>
            <a:ln w="9525">
              <a:noFill/>
              <a:miter lim="800000"/>
              <a:headEnd/>
              <a:tailEnd/>
            </a:ln>
            <a:effectLst/>
          </p:spPr>
          <p:txBody>
            <a:bodyPr>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a:t>
              </a:r>
              <a:endParaRPr lang="en-US" altLang="zh-CN" sz="2400" b="1" baseline="30000">
                <a:latin typeface="Times New Roman" panose="02020603050405020304" pitchFamily="18" charset="0"/>
                <a:ea typeface="仿宋" pitchFamily="49" charset="-122"/>
                <a:cs typeface="Times New Roman" panose="02020603050405020304" pitchFamily="18" charset="0"/>
              </a:endParaRPr>
            </a:p>
          </p:txBody>
        </p:sp>
        <p:sp>
          <p:nvSpPr>
            <p:cNvPr id="495654" name="Rectangle 38"/>
            <p:cNvSpPr>
              <a:spLocks noChangeArrowheads="1"/>
            </p:cNvSpPr>
            <p:nvPr/>
          </p:nvSpPr>
          <p:spPr bwMode="auto">
            <a:xfrm>
              <a:off x="2542" y="3840"/>
              <a:ext cx="309" cy="291"/>
            </a:xfrm>
            <a:prstGeom prst="rect">
              <a:avLst/>
            </a:prstGeom>
            <a:noFill/>
            <a:ln w="9525">
              <a:noFill/>
              <a:miter lim="800000"/>
              <a:headEnd/>
              <a:tailEnd/>
            </a:ln>
            <a:effectLst/>
          </p:spPr>
          <p:txBody>
            <a:bodyPr>
              <a:spAutoFit/>
            </a:bodyPr>
            <a:lstStyle/>
            <a:p>
              <a:pPr algn="r">
                <a:defRPr/>
              </a:pPr>
              <a:r>
                <a:rPr lang="en-US" altLang="zh-CN" sz="2400" b="1" dirty="0">
                  <a:latin typeface="Times New Roman" panose="02020603050405020304" pitchFamily="18" charset="0"/>
                  <a:ea typeface="仿宋" pitchFamily="49" charset="-122"/>
                  <a:cs typeface="Times New Roman" panose="02020603050405020304" pitchFamily="18" charset="0"/>
                </a:rPr>
                <a:t>O</a:t>
              </a:r>
            </a:p>
          </p:txBody>
        </p:sp>
        <p:sp>
          <p:nvSpPr>
            <p:cNvPr id="495655" name="Rectangle 39"/>
            <p:cNvSpPr>
              <a:spLocks noChangeArrowheads="1"/>
            </p:cNvSpPr>
            <p:nvPr/>
          </p:nvSpPr>
          <p:spPr bwMode="auto">
            <a:xfrm>
              <a:off x="2160" y="3840"/>
              <a:ext cx="310" cy="291"/>
            </a:xfrm>
            <a:prstGeom prst="rect">
              <a:avLst/>
            </a:prstGeom>
            <a:noFill/>
            <a:ln w="9525">
              <a:noFill/>
              <a:miter lim="800000"/>
              <a:headEnd/>
              <a:tailEnd/>
            </a:ln>
            <a:effectLst/>
          </p:spPr>
          <p:txBody>
            <a:bodyPr wrap="none">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a:t>
              </a:r>
              <a:r>
                <a:rPr lang="en-US" altLang="zh-CN" sz="2400" b="1" baseline="30000">
                  <a:latin typeface="Times New Roman" panose="02020603050405020304" pitchFamily="18" charset="0"/>
                  <a:ea typeface="仿宋" pitchFamily="49" charset="-122"/>
                  <a:cs typeface="Times New Roman" panose="02020603050405020304" pitchFamily="18" charset="0"/>
                </a:rPr>
                <a:t>-</a:t>
              </a:r>
            </a:p>
          </p:txBody>
        </p:sp>
        <p:sp>
          <p:nvSpPr>
            <p:cNvPr id="495656" name="Rectangle 40"/>
            <p:cNvSpPr>
              <a:spLocks noChangeArrowheads="1"/>
            </p:cNvSpPr>
            <p:nvPr/>
          </p:nvSpPr>
          <p:spPr bwMode="auto">
            <a:xfrm>
              <a:off x="2160" y="3264"/>
              <a:ext cx="309" cy="291"/>
            </a:xfrm>
            <a:prstGeom prst="rect">
              <a:avLst/>
            </a:prstGeom>
            <a:noFill/>
            <a:ln w="9525">
              <a:noFill/>
              <a:miter lim="800000"/>
              <a:headEnd/>
              <a:tailEnd/>
            </a:ln>
            <a:effectLst/>
          </p:spPr>
          <p:txBody>
            <a:bodyPr>
              <a:spAutoFit/>
            </a:bodyPr>
            <a:lstStyle/>
            <a:p>
              <a:pPr>
                <a:defRPr/>
              </a:pPr>
              <a:r>
                <a:rPr lang="en-US" altLang="zh-CN" sz="2400" b="1">
                  <a:latin typeface="Times New Roman" panose="02020603050405020304" pitchFamily="18" charset="0"/>
                  <a:ea typeface="仿宋" pitchFamily="49" charset="-122"/>
                  <a:cs typeface="Times New Roman" panose="02020603050405020304" pitchFamily="18" charset="0"/>
                </a:rPr>
                <a:t>O</a:t>
              </a:r>
            </a:p>
          </p:txBody>
        </p:sp>
        <p:sp>
          <p:nvSpPr>
            <p:cNvPr id="199706" name="Line 41"/>
            <p:cNvSpPr>
              <a:spLocks noChangeShapeType="1"/>
            </p:cNvSpPr>
            <p:nvPr/>
          </p:nvSpPr>
          <p:spPr bwMode="auto">
            <a:xfrm>
              <a:off x="2677" y="3504"/>
              <a:ext cx="1"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07" name="Line 42"/>
            <p:cNvSpPr>
              <a:spLocks noChangeShapeType="1"/>
            </p:cNvSpPr>
            <p:nvPr/>
          </p:nvSpPr>
          <p:spPr bwMode="auto">
            <a:xfrm>
              <a:off x="2544" y="3216"/>
              <a:ext cx="96"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08" name="Line 43"/>
            <p:cNvSpPr>
              <a:spLocks noChangeShapeType="1"/>
            </p:cNvSpPr>
            <p:nvPr/>
          </p:nvSpPr>
          <p:spPr bwMode="auto">
            <a:xfrm>
              <a:off x="2314" y="3792"/>
              <a:ext cx="1"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09" name="Line 44"/>
            <p:cNvSpPr>
              <a:spLocks noChangeShapeType="1"/>
            </p:cNvSpPr>
            <p:nvPr/>
          </p:nvSpPr>
          <p:spPr bwMode="auto">
            <a:xfrm flipH="1">
              <a:off x="2304" y="3216"/>
              <a:ext cx="96" cy="96"/>
            </a:xfrm>
            <a:prstGeom prst="line">
              <a:avLst/>
            </a:prstGeom>
            <a:noFill/>
            <a:ln w="25400">
              <a:solidFill>
                <a:schemeClr val="tx1"/>
              </a:solidFill>
              <a:prstDash val="sysDot"/>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10" name="Line 45"/>
            <p:cNvSpPr>
              <a:spLocks noChangeShapeType="1"/>
            </p:cNvSpPr>
            <p:nvPr/>
          </p:nvSpPr>
          <p:spPr bwMode="auto">
            <a:xfrm>
              <a:off x="2256" y="3504"/>
              <a:ext cx="1"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11" name="Line 46"/>
            <p:cNvSpPr>
              <a:spLocks noChangeShapeType="1"/>
            </p:cNvSpPr>
            <p:nvPr/>
          </p:nvSpPr>
          <p:spPr bwMode="auto">
            <a:xfrm>
              <a:off x="2304" y="3504"/>
              <a:ext cx="1"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12" name="Line 47"/>
            <p:cNvSpPr>
              <a:spLocks noChangeShapeType="1"/>
            </p:cNvSpPr>
            <p:nvPr/>
          </p:nvSpPr>
          <p:spPr bwMode="auto">
            <a:xfrm>
              <a:off x="2677" y="3792"/>
              <a:ext cx="1"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99713" name="Line 48"/>
            <p:cNvSpPr>
              <a:spLocks noChangeShapeType="1"/>
            </p:cNvSpPr>
            <p:nvPr/>
          </p:nvSpPr>
          <p:spPr bwMode="auto">
            <a:xfrm>
              <a:off x="2723" y="3792"/>
              <a:ext cx="1" cy="96"/>
            </a:xfrm>
            <a:prstGeom prst="line">
              <a:avLst/>
            </a:prstGeom>
            <a:noFill/>
            <a:ln w="19050">
              <a:solidFill>
                <a:schemeClr val="tx1"/>
              </a:solidFill>
              <a:round/>
              <a:headEnd/>
              <a:tailEnd/>
            </a:ln>
          </p:spPr>
          <p:txBody>
            <a:bodyPr wrap="none"/>
            <a:lstStyle/>
            <a:p>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p:transition advClick="0"/>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250825" y="304800"/>
            <a:ext cx="6553200" cy="747713"/>
          </a:xfrm>
        </p:spPr>
        <p:txBody>
          <a:bodyPr/>
          <a:lstStyle/>
          <a:p>
            <a:pPr eaLnBrk="1" hangingPunct="1">
              <a:defRPr/>
            </a:pPr>
            <a:r>
              <a:rPr lang="en-US" altLang="zh-CN" dirty="0">
                <a:latin typeface="Arial" panose="020B0604020202020204" pitchFamily="34" charset="0"/>
                <a:cs typeface="Arial" panose="020B0604020202020204" pitchFamily="34" charset="0"/>
              </a:rPr>
              <a:t>4.6.4.1  </a:t>
            </a:r>
            <a:r>
              <a:rPr lang="zh-CN" altLang="en-US" dirty="0">
                <a:latin typeface="Arial" panose="020B0604020202020204" pitchFamily="34" charset="0"/>
                <a:cs typeface="Arial" panose="020B0604020202020204" pitchFamily="34" charset="0"/>
              </a:rPr>
              <a:t>阻垢剂的作用机理</a:t>
            </a:r>
            <a:endParaRPr kumimoji="1" lang="zh-CN" altLang="en-US" kern="1200" dirty="0">
              <a:solidFill>
                <a:srgbClr val="C00000"/>
              </a:solidFill>
              <a:effectLst>
                <a:outerShdw blurRad="38100" dist="38100" dir="2700000" algn="tl">
                  <a:srgbClr val="000000"/>
                </a:outerShdw>
              </a:effectLst>
              <a:latin typeface="Arial" panose="020B0604020202020204" pitchFamily="34" charset="0"/>
              <a:ea typeface="仿宋" pitchFamily="49" charset="-122"/>
              <a:cs typeface="Arial" panose="020B0604020202020204" pitchFamily="34" charset="0"/>
            </a:endParaRPr>
          </a:p>
        </p:txBody>
      </p:sp>
      <p:sp>
        <p:nvSpPr>
          <p:cNvPr id="496643" name="Rectangle 3"/>
          <p:cNvSpPr>
            <a:spLocks noGrp="1" noChangeArrowheads="1"/>
          </p:cNvSpPr>
          <p:nvPr>
            <p:ph type="subTitle" idx="4294967295"/>
          </p:nvPr>
        </p:nvSpPr>
        <p:spPr>
          <a:xfrm>
            <a:off x="250825" y="1484313"/>
            <a:ext cx="8641655" cy="1872679"/>
          </a:xfrm>
        </p:spPr>
        <p:txBody>
          <a:bodyPr/>
          <a:lstStyle/>
          <a:p>
            <a:pPr marL="0" indent="0" algn="just" eaLnBrk="1" hangingPunct="1">
              <a:lnSpc>
                <a:spcPct val="120000"/>
              </a:lnSpc>
              <a:spcBef>
                <a:spcPct val="0"/>
              </a:spcBef>
              <a:buNone/>
              <a:defRPr/>
            </a:pPr>
            <a:r>
              <a:rPr lang="zh-CN" altLang="en-US" sz="2400" dirty="0">
                <a:solidFill>
                  <a:srgbClr val="0000FF"/>
                </a:solidFill>
                <a:effectLst/>
                <a:latin typeface="Times New Roman" panose="02020603050405020304" pitchFamily="18" charset="0"/>
                <a:ea typeface="仿宋" pitchFamily="49" charset="-122"/>
                <a:cs typeface="Times New Roman" panose="02020603050405020304" pitchFamily="18" charset="0"/>
              </a:rPr>
              <a:t>阻垢剂官能团对金属离子有螯合能力，可以干扰无机垢的结晶生长过程，使晶体不能严格按正常晶格排列生长</a:t>
            </a:r>
            <a:r>
              <a:rPr lang="zh-CN" altLang="en-US" sz="2400" dirty="0">
                <a:effectLst/>
                <a:latin typeface="Times New Roman" panose="02020603050405020304" pitchFamily="18" charset="0"/>
                <a:ea typeface="仿宋" pitchFamily="49" charset="-122"/>
                <a:cs typeface="Times New Roman" panose="02020603050405020304" pitchFamily="18" charset="0"/>
              </a:rPr>
              <a:t>，形成了不规则的或有较多缺陷的晶体，发生了晶格歪曲现象或使大晶体内部的内应力增大，从而使晶体易于破裂，阻碍垢的生长。</a:t>
            </a:r>
          </a:p>
        </p:txBody>
      </p:sp>
      <p:sp>
        <p:nvSpPr>
          <p:cNvPr id="496644" name="Rectangle 4"/>
          <p:cNvSpPr>
            <a:spLocks noChangeArrowheads="1"/>
          </p:cNvSpPr>
          <p:nvPr/>
        </p:nvSpPr>
        <p:spPr bwMode="auto">
          <a:xfrm>
            <a:off x="251520" y="3409181"/>
            <a:ext cx="3071813" cy="523875"/>
          </a:xfrm>
          <a:prstGeom prst="rect">
            <a:avLst/>
          </a:prstGeom>
          <a:noFill/>
          <a:ln w="9525">
            <a:noFill/>
            <a:miter lim="800000"/>
            <a:headEnd/>
            <a:tailEnd/>
          </a:ln>
          <a:effectLst/>
        </p:spPr>
        <p:txBody>
          <a:bodyPr wrap="none">
            <a:spAutoFit/>
          </a:bodyPr>
          <a:lstStyle/>
          <a:p>
            <a:pPr>
              <a:defRPr/>
            </a:pPr>
            <a:r>
              <a:rPr lang="en-US" altLang="zh-CN" b="1" u="sng" dirty="0">
                <a:solidFill>
                  <a:srgbClr val="FF0000"/>
                </a:solidFill>
                <a:latin typeface="Times New Roman" panose="02020603050405020304" pitchFamily="18" charset="0"/>
                <a:ea typeface="仿宋" pitchFamily="49" charset="-122"/>
                <a:cs typeface="Times New Roman" panose="02020603050405020304" pitchFamily="18" charset="0"/>
              </a:rPr>
              <a:t>c </a:t>
            </a:r>
            <a:r>
              <a:rPr lang="zh-CN" altLang="en-US" b="1" u="sng" dirty="0">
                <a:solidFill>
                  <a:srgbClr val="FF0000"/>
                </a:solidFill>
                <a:latin typeface="Times New Roman" panose="02020603050405020304" pitchFamily="18" charset="0"/>
                <a:ea typeface="仿宋" pitchFamily="49" charset="-122"/>
                <a:cs typeface="Times New Roman" panose="02020603050405020304" pitchFamily="18" charset="0"/>
              </a:rPr>
              <a:t>凝聚与分散机理</a:t>
            </a:r>
          </a:p>
        </p:txBody>
      </p:sp>
      <p:sp>
        <p:nvSpPr>
          <p:cNvPr id="496645" name="Rectangle 5"/>
          <p:cNvSpPr>
            <a:spLocks noChangeArrowheads="1"/>
          </p:cNvSpPr>
          <p:nvPr/>
        </p:nvSpPr>
        <p:spPr bwMode="auto">
          <a:xfrm>
            <a:off x="250825" y="3890963"/>
            <a:ext cx="8641655" cy="2678112"/>
          </a:xfrm>
          <a:prstGeom prst="rect">
            <a:avLst/>
          </a:prstGeom>
          <a:noFill/>
          <a:ln w="9525">
            <a:noFill/>
            <a:miter lim="800000"/>
            <a:headEnd/>
            <a:tailEnd/>
          </a:ln>
          <a:effectLst/>
        </p:spPr>
        <p:txBody>
          <a:bodyPr wrap="square">
            <a:spAutoFit/>
          </a:bodyPr>
          <a:lstStyle/>
          <a:p>
            <a:pPr algn="just">
              <a:lnSpc>
                <a:spcPct val="140000"/>
              </a:lnSpc>
              <a:defRPr/>
            </a:pPr>
            <a:r>
              <a:rPr lang="zh-CN" altLang="en-US" sz="2400" b="1" dirty="0">
                <a:latin typeface="Times New Roman" panose="02020603050405020304" pitchFamily="18" charset="0"/>
                <a:ea typeface="仿宋" pitchFamily="49" charset="-122"/>
                <a:cs typeface="Times New Roman" panose="02020603050405020304" pitchFamily="18" charset="0"/>
              </a:rPr>
              <a:t>阴离子阻垢剂在与碳酸钙微晶碰撞时发生物理化学吸附现象，使微晶粒表面形成双电层，带负电。</a:t>
            </a:r>
            <a:r>
              <a:rPr lang="zh-CN" altLang="en-US" sz="2400" b="1" dirty="0">
                <a:solidFill>
                  <a:srgbClr val="0000FF"/>
                </a:solidFill>
                <a:latin typeface="Times New Roman" panose="02020603050405020304" pitchFamily="18" charset="0"/>
                <a:ea typeface="仿宋" pitchFamily="49" charset="-122"/>
                <a:cs typeface="Times New Roman" panose="02020603050405020304" pitchFamily="18" charset="0"/>
              </a:rPr>
              <a:t>静电斥力阻止了微晶相互碰撞，避免了大晶体形成。</a:t>
            </a:r>
            <a:r>
              <a:rPr lang="zh-CN" altLang="en-US" sz="2400" b="1" dirty="0">
                <a:latin typeface="Times New Roman" panose="02020603050405020304" pitchFamily="18" charset="0"/>
                <a:ea typeface="仿宋" pitchFamily="49" charset="-122"/>
                <a:cs typeface="Times New Roman" panose="02020603050405020304" pitchFamily="18" charset="0"/>
              </a:rPr>
              <a:t>在吸附产物碰到其它阻垢剂分子时，将已吸附晶体转移过去，出现晶粒均匀分散现象减少了溶液中的晶核数，将碳酸钙稳定在溶液中。</a:t>
            </a:r>
          </a:p>
        </p:txBody>
      </p:sp>
      <p:sp>
        <p:nvSpPr>
          <p:cNvPr id="6" name="矩形 5"/>
          <p:cNvSpPr/>
          <p:nvPr/>
        </p:nvSpPr>
        <p:spPr>
          <a:xfrm>
            <a:off x="251520" y="981075"/>
            <a:ext cx="2698750" cy="522288"/>
          </a:xfrm>
          <a:prstGeom prst="rect">
            <a:avLst/>
          </a:prstGeom>
        </p:spPr>
        <p:txBody>
          <a:bodyPr wrap="none">
            <a:spAutoFit/>
          </a:bodyPr>
          <a:lstStyle/>
          <a:p>
            <a:pPr>
              <a:defRPr/>
            </a:pPr>
            <a:r>
              <a:rPr lang="en-US" altLang="zh-CN" b="1" u="sng" dirty="0">
                <a:solidFill>
                  <a:srgbClr val="FF0000"/>
                </a:solidFill>
                <a:latin typeface="Times New Roman" panose="02020603050405020304" pitchFamily="18" charset="0"/>
                <a:ea typeface="仿宋" pitchFamily="49" charset="-122"/>
                <a:cs typeface="Times New Roman" panose="02020603050405020304" pitchFamily="18" charset="0"/>
              </a:rPr>
              <a:t>b </a:t>
            </a:r>
            <a:r>
              <a:rPr lang="zh-CN" altLang="en-US" b="1" u="sng" dirty="0">
                <a:solidFill>
                  <a:srgbClr val="FF0000"/>
                </a:solidFill>
                <a:latin typeface="Times New Roman" panose="02020603050405020304" pitchFamily="18" charset="0"/>
                <a:ea typeface="仿宋" pitchFamily="49" charset="-122"/>
                <a:cs typeface="Times New Roman" panose="02020603050405020304" pitchFamily="18" charset="0"/>
              </a:rPr>
              <a:t>晶格畸变机理</a:t>
            </a:r>
            <a:endParaRPr lang="zh-CN" altLang="en-US" b="1" u="sng" dirty="0">
              <a:solidFill>
                <a:srgbClr val="FF0000"/>
              </a:solidFill>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transition advClick="0"/>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p:cNvSpPr>
            <a:spLocks noGrp="1" noChangeArrowheads="1"/>
          </p:cNvSpPr>
          <p:nvPr>
            <p:ph type="title"/>
          </p:nvPr>
        </p:nvSpPr>
        <p:spPr>
          <a:xfrm>
            <a:off x="251520" y="333375"/>
            <a:ext cx="6552505" cy="676275"/>
          </a:xfrm>
        </p:spPr>
        <p:txBody>
          <a:bodyPr/>
          <a:lstStyle/>
          <a:p>
            <a:pPr eaLnBrk="1" hangingPunct="1"/>
            <a:r>
              <a:rPr lang="en-US" altLang="zh-CN" sz="3200" dirty="0"/>
              <a:t>4.7  </a:t>
            </a:r>
            <a:r>
              <a:rPr lang="zh-CN" altLang="en-US" sz="3200" dirty="0"/>
              <a:t>表面化学与胶体溶液</a:t>
            </a:r>
          </a:p>
        </p:txBody>
      </p:sp>
      <p:sp>
        <p:nvSpPr>
          <p:cNvPr id="105475" name="Rectangle 3"/>
          <p:cNvSpPr>
            <a:spLocks noGrp="1" noChangeArrowheads="1"/>
          </p:cNvSpPr>
          <p:nvPr>
            <p:ph type="body" idx="1"/>
          </p:nvPr>
        </p:nvSpPr>
        <p:spPr>
          <a:xfrm>
            <a:off x="2699792" y="1618456"/>
            <a:ext cx="4032448" cy="4114800"/>
          </a:xfrm>
        </p:spPr>
        <p:txBody>
          <a:bodyPr/>
          <a:lstStyle/>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4.7.1 </a:t>
            </a:r>
            <a:r>
              <a:rPr lang="zh-CN" altLang="en-US" sz="3200" dirty="0">
                <a:solidFill>
                  <a:srgbClr val="0000FF"/>
                </a:solidFill>
                <a:effectLst/>
                <a:latin typeface="Times New Roman" panose="02020603050405020304" pitchFamily="18" charset="0"/>
                <a:cs typeface="Times New Roman" panose="02020603050405020304" pitchFamily="18" charset="0"/>
              </a:rPr>
              <a:t>表面张力</a:t>
            </a:r>
          </a:p>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4.7.2 </a:t>
            </a:r>
            <a:r>
              <a:rPr lang="zh-CN" altLang="en-US" sz="3200" dirty="0">
                <a:solidFill>
                  <a:srgbClr val="0000FF"/>
                </a:solidFill>
                <a:effectLst/>
                <a:latin typeface="Times New Roman" panose="02020603050405020304" pitchFamily="18" charset="0"/>
                <a:cs typeface="Times New Roman" panose="02020603050405020304" pitchFamily="18" charset="0"/>
              </a:rPr>
              <a:t>吸附现象</a:t>
            </a:r>
          </a:p>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4.7.3 </a:t>
            </a:r>
            <a:r>
              <a:rPr lang="zh-CN" altLang="en-US" sz="3200" dirty="0">
                <a:solidFill>
                  <a:srgbClr val="0000FF"/>
                </a:solidFill>
                <a:effectLst/>
                <a:latin typeface="Times New Roman" panose="02020603050405020304" pitchFamily="18" charset="0"/>
                <a:cs typeface="Times New Roman" panose="02020603050405020304" pitchFamily="18" charset="0"/>
              </a:rPr>
              <a:t>润湿与接触角</a:t>
            </a:r>
          </a:p>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4.7.4 </a:t>
            </a:r>
            <a:r>
              <a:rPr lang="zh-CN" altLang="en-US" sz="3200" dirty="0">
                <a:solidFill>
                  <a:srgbClr val="0000FF"/>
                </a:solidFill>
                <a:effectLst/>
                <a:latin typeface="Times New Roman" panose="02020603050405020304" pitchFamily="18" charset="0"/>
                <a:cs typeface="Times New Roman" panose="02020603050405020304" pitchFamily="18" charset="0"/>
              </a:rPr>
              <a:t>表面活性剂</a:t>
            </a:r>
          </a:p>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4.7.5 </a:t>
            </a:r>
            <a:r>
              <a:rPr lang="zh-CN" altLang="en-US" sz="3200" dirty="0">
                <a:solidFill>
                  <a:srgbClr val="0000FF"/>
                </a:solidFill>
                <a:effectLst/>
                <a:latin typeface="Times New Roman" panose="02020603050405020304" pitchFamily="18" charset="0"/>
                <a:cs typeface="Times New Roman" panose="02020603050405020304" pitchFamily="18" charset="0"/>
              </a:rPr>
              <a:t>乳化与破乳</a:t>
            </a:r>
          </a:p>
          <a:p>
            <a:pPr eaLnBrk="1" hangingPunct="1">
              <a:lnSpc>
                <a:spcPct val="125000"/>
              </a:lnSpc>
              <a:spcBef>
                <a:spcPts val="600"/>
              </a:spcBef>
              <a:buFont typeface="Wingdings" pitchFamily="2" charset="2"/>
              <a:buNone/>
              <a:defRPr/>
            </a:pPr>
            <a:r>
              <a:rPr lang="en-US" altLang="zh-CN" sz="3200" dirty="0">
                <a:solidFill>
                  <a:srgbClr val="0000FF"/>
                </a:solidFill>
                <a:effectLst/>
                <a:latin typeface="Times New Roman" panose="02020603050405020304" pitchFamily="18" charset="0"/>
                <a:cs typeface="Times New Roman" panose="02020603050405020304" pitchFamily="18" charset="0"/>
              </a:rPr>
              <a:t>4.7.6 </a:t>
            </a:r>
            <a:r>
              <a:rPr lang="zh-CN" altLang="en-US" sz="3200" dirty="0">
                <a:solidFill>
                  <a:srgbClr val="0000FF"/>
                </a:solidFill>
                <a:effectLst/>
                <a:latin typeface="Times New Roman" panose="02020603050405020304" pitchFamily="18" charset="0"/>
                <a:cs typeface="Times New Roman" panose="02020603050405020304" pitchFamily="18" charset="0"/>
              </a:rPr>
              <a:t>胶体</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4"/>
          <p:cNvSpPr>
            <a:spLocks noGrp="1" noChangeArrowheads="1"/>
          </p:cNvSpPr>
          <p:nvPr>
            <p:ph type="ctrTitle"/>
          </p:nvPr>
        </p:nvSpPr>
        <p:spPr>
          <a:xfrm>
            <a:off x="251520" y="371128"/>
            <a:ext cx="5044380" cy="609600"/>
          </a:xfrm>
        </p:spPr>
        <p:txBody>
          <a:bodyPr/>
          <a:lstStyle/>
          <a:p>
            <a:pPr eaLnBrk="1" hangingPunct="1"/>
            <a:r>
              <a:rPr lang="en-US" altLang="zh-CN" sz="3200" dirty="0">
                <a:latin typeface="Arial" panose="020B0604020202020204" pitchFamily="34" charset="0"/>
                <a:cs typeface="Arial" panose="020B0604020202020204" pitchFamily="34" charset="0"/>
              </a:rPr>
              <a:t>4.7.1  </a:t>
            </a:r>
            <a:r>
              <a:rPr lang="zh-CN" altLang="en-US" sz="3200" dirty="0">
                <a:latin typeface="黑体" pitchFamily="2" charset="-122"/>
              </a:rPr>
              <a:t>表面张力</a:t>
            </a:r>
          </a:p>
        </p:txBody>
      </p:sp>
      <p:sp>
        <p:nvSpPr>
          <p:cNvPr id="497669" name="Rectangle 5"/>
          <p:cNvSpPr>
            <a:spLocks noChangeArrowheads="1"/>
          </p:cNvSpPr>
          <p:nvPr/>
        </p:nvSpPr>
        <p:spPr bwMode="auto">
          <a:xfrm>
            <a:off x="642938" y="2571750"/>
            <a:ext cx="7772400" cy="609600"/>
          </a:xfrm>
          <a:prstGeom prst="rect">
            <a:avLst/>
          </a:prstGeom>
          <a:noFill/>
          <a:ln w="9525">
            <a:noFill/>
            <a:miter lim="800000"/>
            <a:headEnd/>
            <a:tailEnd/>
          </a:ln>
          <a:effectLst/>
        </p:spPr>
        <p:txBody>
          <a:bodyPr anchor="ctr"/>
          <a:lstStyle/>
          <a:p>
            <a:pPr algn="ctr">
              <a:defRPr/>
            </a:pPr>
            <a:endParaRPr lang="zh-CN" altLang="en-US" b="1" dirty="0">
              <a:solidFill>
                <a:srgbClr val="3399FF"/>
              </a:solidFill>
              <a:effectLst>
                <a:outerShdw blurRad="38100" dist="38100" dir="2700000" algn="tl">
                  <a:srgbClr val="000000"/>
                </a:outerShdw>
              </a:effectLst>
              <a:latin typeface="Times New Roman" pitchFamily="18" charset="0"/>
              <a:ea typeface="华文行楷" pitchFamily="2" charset="-122"/>
            </a:endParaRPr>
          </a:p>
        </p:txBody>
      </p:sp>
      <p:sp>
        <p:nvSpPr>
          <p:cNvPr id="497671" name="Rectangle 7"/>
          <p:cNvSpPr>
            <a:spLocks noChangeArrowheads="1"/>
          </p:cNvSpPr>
          <p:nvPr/>
        </p:nvSpPr>
        <p:spPr bwMode="auto">
          <a:xfrm>
            <a:off x="251521" y="1052513"/>
            <a:ext cx="8640960" cy="2428875"/>
          </a:xfrm>
          <a:prstGeom prst="rect">
            <a:avLst/>
          </a:prstGeom>
          <a:noFill/>
          <a:ln w="9525">
            <a:noFill/>
            <a:miter lim="800000"/>
            <a:headEnd/>
            <a:tailEnd/>
          </a:ln>
          <a:effectLst/>
        </p:spPr>
        <p:txBody>
          <a:bodyPr wrap="square">
            <a:spAutoFit/>
          </a:bodyPr>
          <a:lstStyle/>
          <a:p>
            <a:pPr algn="just">
              <a:lnSpc>
                <a:spcPct val="110000"/>
              </a:lnSpc>
              <a:defRPr/>
            </a:pPr>
            <a:r>
              <a:rPr lang="zh-CN" altLang="en-US" b="1" dirty="0">
                <a:solidFill>
                  <a:srgbClr val="FF0000"/>
                </a:solidFill>
                <a:latin typeface="Times New Roman" pitchFamily="18" charset="0"/>
                <a:ea typeface="楷体_GB2312" pitchFamily="49" charset="-122"/>
              </a:rPr>
              <a:t>分子间作用力与液体的表面张力</a:t>
            </a:r>
            <a:r>
              <a:rPr lang="zh-CN" altLang="en-US" b="1" dirty="0">
                <a:latin typeface="华文仿宋" panose="02010600040101010101" pitchFamily="2" charset="-122"/>
                <a:ea typeface="华文仿宋" panose="02010600040101010101" pitchFamily="2" charset="-122"/>
              </a:rPr>
              <a:t>：液体表面分子的能量高于液体内部分子的能量，使液体尽可能保持最小表面积。要增大液体的面积，必须施加额外的能量，即液体具有表面张力。表面张力为单位长度作用线上液体表面的收缩力。</a:t>
            </a:r>
            <a:endParaRPr lang="en-US" altLang="zh-CN" b="1" dirty="0">
              <a:latin typeface="华文仿宋" panose="02010600040101010101" pitchFamily="2" charset="-122"/>
              <a:ea typeface="华文仿宋" panose="02010600040101010101" pitchFamily="2" charset="-122"/>
            </a:endParaRPr>
          </a:p>
        </p:txBody>
      </p:sp>
      <p:pic>
        <p:nvPicPr>
          <p:cNvPr id="202756" name="Picture 7" descr="表面张力"/>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bwMode="auto">
          <a:xfrm>
            <a:off x="395288" y="3645024"/>
            <a:ext cx="2376487" cy="1944687"/>
          </a:xfrm>
          <a:prstGeom prst="rect">
            <a:avLst/>
          </a:prstGeom>
          <a:noFill/>
          <a:ln w="9525">
            <a:noFill/>
            <a:miter lim="800000"/>
            <a:headEnd/>
            <a:tailEnd/>
          </a:ln>
        </p:spPr>
      </p:pic>
      <p:sp>
        <p:nvSpPr>
          <p:cNvPr id="202757" name="矩形 6"/>
          <p:cNvSpPr>
            <a:spLocks noChangeArrowheads="1"/>
          </p:cNvSpPr>
          <p:nvPr/>
        </p:nvSpPr>
        <p:spPr bwMode="auto">
          <a:xfrm>
            <a:off x="2915816" y="3473425"/>
            <a:ext cx="5976665" cy="2935287"/>
          </a:xfrm>
          <a:prstGeom prst="rect">
            <a:avLst/>
          </a:prstGeom>
          <a:noFill/>
          <a:ln w="9525">
            <a:noFill/>
            <a:miter lim="800000"/>
            <a:headEnd/>
            <a:tailEnd/>
          </a:ln>
        </p:spPr>
        <p:txBody>
          <a:bodyPr wrap="square">
            <a:spAutoFit/>
          </a:bodyPr>
          <a:lstStyle/>
          <a:p>
            <a:pPr algn="just">
              <a:lnSpc>
                <a:spcPct val="110000"/>
              </a:lnSpc>
            </a:pPr>
            <a:r>
              <a:rPr lang="zh-CN" altLang="en-US" b="1" dirty="0">
                <a:solidFill>
                  <a:srgbClr val="0000FF"/>
                </a:solidFill>
                <a:latin typeface="仿宋"/>
                <a:ea typeface="仿宋"/>
                <a:cs typeface="仿宋"/>
              </a:rPr>
              <a:t>例如，在水内部的一个水分子受到周围水分子的作用力的合力为</a:t>
            </a:r>
            <a:r>
              <a:rPr lang="en-US" altLang="zh-CN" b="1" dirty="0">
                <a:solidFill>
                  <a:srgbClr val="0000FF"/>
                </a:solidFill>
                <a:latin typeface="仿宋"/>
                <a:ea typeface="仿宋"/>
                <a:cs typeface="仿宋"/>
              </a:rPr>
              <a:t>0</a:t>
            </a:r>
            <a:r>
              <a:rPr lang="zh-CN" altLang="en-US" b="1" dirty="0">
                <a:solidFill>
                  <a:srgbClr val="0000FF"/>
                </a:solidFill>
                <a:latin typeface="仿宋"/>
                <a:ea typeface="仿宋"/>
                <a:cs typeface="仿宋"/>
              </a:rPr>
              <a:t>，但在表面的一个水分子所受合力不等于零，其合力方向垂直指向液体内部，结果导致液体表面具有自动缩小的趋势，</a:t>
            </a:r>
            <a:r>
              <a:rPr lang="zh-CN" altLang="en-US" b="1" u="sng" dirty="0">
                <a:solidFill>
                  <a:srgbClr val="0000FF"/>
                </a:solidFill>
                <a:latin typeface="仿宋"/>
                <a:ea typeface="仿宋"/>
                <a:cs typeface="仿宋"/>
              </a:rPr>
              <a:t>这种收缩力称为</a:t>
            </a:r>
            <a:r>
              <a:rPr lang="zh-CN" altLang="en-US" b="1" u="sng" dirty="0">
                <a:solidFill>
                  <a:srgbClr val="0000FF"/>
                </a:solidFill>
                <a:latin typeface="+mj-ea"/>
                <a:ea typeface="+mj-ea"/>
                <a:cs typeface="仿宋"/>
              </a:rPr>
              <a:t>表面张力</a:t>
            </a:r>
            <a:r>
              <a:rPr lang="zh-CN" altLang="en-US" b="1" dirty="0">
                <a:solidFill>
                  <a:srgbClr val="0000FF"/>
                </a:solidFill>
                <a:latin typeface="仿宋"/>
                <a:ea typeface="仿宋"/>
                <a:cs typeface="仿宋"/>
              </a:rPr>
              <a:t>。</a:t>
            </a:r>
          </a:p>
        </p:txBody>
      </p:sp>
      <p:grpSp>
        <p:nvGrpSpPr>
          <p:cNvPr id="7" name="组合 6">
            <a:extLst>
              <a:ext uri="{FF2B5EF4-FFF2-40B4-BE49-F238E27FC236}">
                <a16:creationId xmlns:a16="http://schemas.microsoft.com/office/drawing/2014/main" id="{CA1BB3B1-D587-4472-9B3E-8376C2C39F96}"/>
              </a:ext>
            </a:extLst>
          </p:cNvPr>
          <p:cNvGrpSpPr/>
          <p:nvPr/>
        </p:nvGrpSpPr>
        <p:grpSpPr>
          <a:xfrm>
            <a:off x="1363650" y="5189215"/>
            <a:ext cx="1480145" cy="1480145"/>
            <a:chOff x="6660232" y="5044480"/>
            <a:chExt cx="1480145" cy="1480145"/>
          </a:xfrm>
        </p:grpSpPr>
        <p:sp>
          <p:nvSpPr>
            <p:cNvPr id="8" name="爆炸形: 8 pt  7">
              <a:extLst>
                <a:ext uri="{FF2B5EF4-FFF2-40B4-BE49-F238E27FC236}">
                  <a16:creationId xmlns:a16="http://schemas.microsoft.com/office/drawing/2014/main" id="{1B24C5AD-8633-4BF8-B8F9-38482B1F3147}"/>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9" name="矩形 8">
              <a:extLst>
                <a:ext uri="{FF2B5EF4-FFF2-40B4-BE49-F238E27FC236}">
                  <a16:creationId xmlns:a16="http://schemas.microsoft.com/office/drawing/2014/main" id="{41C16CD1-BF86-435B-B0FA-250E13245292}"/>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p:cNvSpPr>
            <a:spLocks noGrp="1" noChangeArrowheads="1"/>
          </p:cNvSpPr>
          <p:nvPr>
            <p:ph type="ctrTitle"/>
          </p:nvPr>
        </p:nvSpPr>
        <p:spPr>
          <a:xfrm>
            <a:off x="251520" y="523528"/>
            <a:ext cx="4129088" cy="457200"/>
          </a:xfrm>
        </p:spPr>
        <p:txBody>
          <a:bodyPr/>
          <a:lstStyle/>
          <a:p>
            <a:pPr eaLnBrk="1" hangingPunct="1"/>
            <a:r>
              <a:rPr lang="en-US" altLang="zh-CN" sz="3200" dirty="0">
                <a:latin typeface="Arial" panose="020B0604020202020204" pitchFamily="34" charset="0"/>
                <a:cs typeface="Arial" panose="020B0604020202020204" pitchFamily="34" charset="0"/>
              </a:rPr>
              <a:t>4.7.2  </a:t>
            </a:r>
            <a:r>
              <a:rPr lang="zh-CN" altLang="en-US" sz="3200" dirty="0">
                <a:latin typeface="黑体" pitchFamily="2" charset="-122"/>
              </a:rPr>
              <a:t>吸附现象</a:t>
            </a:r>
          </a:p>
        </p:txBody>
      </p:sp>
      <p:sp>
        <p:nvSpPr>
          <p:cNvPr id="498692" name="Rectangle 4"/>
          <p:cNvSpPr>
            <a:spLocks noGrp="1" noChangeArrowheads="1"/>
          </p:cNvSpPr>
          <p:nvPr>
            <p:ph type="subTitle" idx="1"/>
          </p:nvPr>
        </p:nvSpPr>
        <p:spPr>
          <a:xfrm>
            <a:off x="251520" y="1628775"/>
            <a:ext cx="8640960" cy="1512193"/>
          </a:xfrm>
        </p:spPr>
        <p:txBody>
          <a:bodyPr/>
          <a:lstStyle/>
          <a:p>
            <a:pPr marL="0" algn="just" eaLnBrk="1" hangingPunct="1">
              <a:lnSpc>
                <a:spcPct val="120000"/>
              </a:lnSpc>
              <a:spcBef>
                <a:spcPct val="0"/>
              </a:spcBef>
              <a:defRPr/>
            </a:pP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吸附剂表面的吸附力可分为三种：</a:t>
            </a:r>
            <a:r>
              <a:rPr lang="zh-CN" altLang="en-US" sz="2800" dirty="0">
                <a:solidFill>
                  <a:srgbClr val="0000FF"/>
                </a:solidFill>
                <a:effectLst/>
                <a:latin typeface="Times New Roman" panose="02020603050405020304" pitchFamily="18" charset="0"/>
                <a:ea typeface="仿宋" pitchFamily="49" charset="-122"/>
                <a:cs typeface="Times New Roman" panose="02020603050405020304" pitchFamily="18" charset="0"/>
              </a:rPr>
              <a:t>分子引力(范德华力)、化学键力和静电引力</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，因此吸附可分为三种类型：</a:t>
            </a:r>
            <a:r>
              <a:rPr lang="zh-CN" altLang="en-US" sz="2800" dirty="0">
                <a:solidFill>
                  <a:srgbClr val="0000FF"/>
                </a:solidFill>
                <a:effectLst/>
                <a:latin typeface="Times New Roman" panose="02020603050405020304" pitchFamily="18" charset="0"/>
                <a:ea typeface="仿宋" pitchFamily="49" charset="-122"/>
                <a:cs typeface="Times New Roman" panose="02020603050405020304" pitchFamily="18" charset="0"/>
              </a:rPr>
              <a:t>物理吸附、化学吸附和离子交换吸附</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a:t>
            </a:r>
          </a:p>
        </p:txBody>
      </p:sp>
      <p:sp>
        <p:nvSpPr>
          <p:cNvPr id="498691" name="Rectangle 3"/>
          <p:cNvSpPr>
            <a:spLocks noChangeArrowheads="1"/>
          </p:cNvSpPr>
          <p:nvPr/>
        </p:nvSpPr>
        <p:spPr bwMode="auto">
          <a:xfrm>
            <a:off x="251520" y="1052513"/>
            <a:ext cx="8408293" cy="523875"/>
          </a:xfrm>
          <a:prstGeom prst="rect">
            <a:avLst/>
          </a:prstGeom>
          <a:noFill/>
          <a:ln w="9525">
            <a:noFill/>
            <a:miter lim="800000"/>
            <a:headEnd/>
            <a:tailEnd/>
          </a:ln>
          <a:effectLst/>
        </p:spPr>
        <p:txBody>
          <a:bodyPr wrap="square">
            <a:spAutoFit/>
          </a:bodyPr>
          <a:lstStyle/>
          <a:p>
            <a:pPr>
              <a:defRPr/>
            </a:pP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吸附：一种物质附着在另一种物质表面上的过程。</a:t>
            </a:r>
          </a:p>
        </p:txBody>
      </p:sp>
      <p:graphicFrame>
        <p:nvGraphicFramePr>
          <p:cNvPr id="498693" name="Group 5"/>
          <p:cNvGraphicFramePr>
            <a:graphicFrameLocks noGrp="1"/>
          </p:cNvGraphicFramePr>
          <p:nvPr>
            <p:extLst>
              <p:ext uri="{D42A27DB-BD31-4B8C-83A1-F6EECF244321}">
                <p14:modId xmlns:p14="http://schemas.microsoft.com/office/powerpoint/2010/main" val="4048681025"/>
              </p:ext>
            </p:extLst>
          </p:nvPr>
        </p:nvGraphicFramePr>
        <p:xfrm>
          <a:off x="349188" y="3284984"/>
          <a:ext cx="8640960" cy="3429000"/>
        </p:xfrm>
        <a:graphic>
          <a:graphicData uri="http://schemas.openxmlformats.org/drawingml/2006/table">
            <a:tbl>
              <a:tblPr/>
              <a:tblGrid>
                <a:gridCol w="1440160">
                  <a:extLst>
                    <a:ext uri="{9D8B030D-6E8A-4147-A177-3AD203B41FA5}">
                      <a16:colId xmlns:a16="http://schemas.microsoft.com/office/drawing/2014/main" val="20000"/>
                    </a:ext>
                  </a:extLst>
                </a:gridCol>
                <a:gridCol w="3040337">
                  <a:extLst>
                    <a:ext uri="{9D8B030D-6E8A-4147-A177-3AD203B41FA5}">
                      <a16:colId xmlns:a16="http://schemas.microsoft.com/office/drawing/2014/main" val="20001"/>
                    </a:ext>
                  </a:extLst>
                </a:gridCol>
                <a:gridCol w="4160463">
                  <a:extLst>
                    <a:ext uri="{9D8B030D-6E8A-4147-A177-3AD203B41FA5}">
                      <a16:colId xmlns:a16="http://schemas.microsoft.com/office/drawing/2014/main" val="20002"/>
                    </a:ext>
                  </a:extLst>
                </a:gridCol>
              </a:tblGrid>
              <a:tr h="46196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zh-CN" altLang="en-US" sz="2000" b="1" i="0" u="none" strike="noStrike" cap="none" normalizeH="0" baseline="0" dirty="0">
                          <a:ln>
                            <a:noFill/>
                          </a:ln>
                          <a:solidFill>
                            <a:srgbClr val="FF0000"/>
                          </a:solidFill>
                          <a:effectLst/>
                          <a:latin typeface="Times New Roman" pitchFamily="18" charset="0"/>
                          <a:ea typeface="楷体_GB2312" pitchFamily="49" charset="-122"/>
                        </a:rPr>
                        <a:t>性质</a:t>
                      </a:r>
                    </a:p>
                  </a:txBody>
                  <a:tcPr anchor="ctr" anchorCtr="1" horzOverflow="overflow">
                    <a:lnL w="28575" cap="flat" cmpd="sng" algn="ctr">
                      <a:solidFill>
                        <a:schemeClr val="bg2"/>
                      </a:solidFill>
                      <a:prstDash val="solid"/>
                      <a:round/>
                      <a:headEnd type="none" w="med" len="med"/>
                      <a:tailEnd type="none" w="med" len="med"/>
                    </a:lnL>
                    <a:lnR w="28575" cap="flat" cmpd="sng" algn="ctr">
                      <a:solidFill>
                        <a:schemeClr val="bg2"/>
                      </a:solidFill>
                      <a:prstDash val="sysDot"/>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zh-CN" altLang="en-US" sz="2000" b="1" i="0" u="none" strike="noStrike" cap="none" normalizeH="0" baseline="0" dirty="0">
                          <a:ln>
                            <a:noFill/>
                          </a:ln>
                          <a:solidFill>
                            <a:srgbClr val="FF0000"/>
                          </a:solidFill>
                          <a:effectLst/>
                          <a:latin typeface="Times New Roman" pitchFamily="18" charset="0"/>
                          <a:ea typeface="楷体_GB2312" pitchFamily="49" charset="-122"/>
                        </a:rPr>
                        <a:t>物理吸附</a:t>
                      </a:r>
                    </a:p>
                  </a:txBody>
                  <a:tcPr anchor="ctr" anchorCtr="1" horzOverflow="overflow">
                    <a:lnL w="28575" cap="flat" cmpd="sng" algn="ctr">
                      <a:solidFill>
                        <a:schemeClr val="bg2"/>
                      </a:solidFill>
                      <a:prstDash val="sysDot"/>
                      <a:round/>
                      <a:headEnd type="none" w="med" len="med"/>
                      <a:tailEnd type="none" w="med" len="med"/>
                    </a:lnL>
                    <a:lnR w="28575" cap="flat" cmpd="sng" algn="ctr">
                      <a:solidFill>
                        <a:schemeClr val="bg2"/>
                      </a:solidFill>
                      <a:prstDash val="sysDot"/>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1" lang="zh-CN" altLang="en-US" sz="2000" b="1" i="0" u="none" strike="noStrike" cap="none" normalizeH="0" baseline="0" dirty="0">
                          <a:ln>
                            <a:noFill/>
                          </a:ln>
                          <a:solidFill>
                            <a:srgbClr val="FF0000"/>
                          </a:solidFill>
                          <a:effectLst/>
                          <a:latin typeface="Times New Roman" pitchFamily="18" charset="0"/>
                          <a:ea typeface="楷体_GB2312" pitchFamily="49" charset="-122"/>
                        </a:rPr>
                        <a:t>化学吸附</a:t>
                      </a:r>
                    </a:p>
                  </a:txBody>
                  <a:tcPr anchor="ctr" anchorCtr="1" horzOverflow="overflow">
                    <a:lnL w="28575" cap="flat" cmpd="sng" algn="ctr">
                      <a:solidFill>
                        <a:schemeClr val="bg2"/>
                      </a:solidFill>
                      <a:prstDash val="sysDot"/>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7037">
                <a:tc>
                  <a:txBody>
                    <a:bodyPr/>
                    <a:lstStyle/>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吸  附  力</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吸  附  热</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吸附温度                                  </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吸附速度</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选  择  性</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吸附层数</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脱附性质 </a:t>
                      </a:r>
                    </a:p>
                  </a:txBody>
                  <a:tcPr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ysDot"/>
                      <a:round/>
                      <a:headEnd type="none" w="med" len="med"/>
                      <a:tailEnd type="none" w="med" len="med"/>
                    </a:lnR>
                    <a:lnT w="28575" cap="flat" cmpd="sng" algn="ctr">
                      <a:solidFill>
                        <a:schemeClr val="bg2"/>
                      </a:solidFill>
                      <a:prstDash val="sysDot"/>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en-US" altLang="zh-CN"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van De Waals</a:t>
                      </a: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力</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近于液化热(&lt;40 </a:t>
                      </a:r>
                      <a:r>
                        <a:rPr kumimoji="1" lang="en-US" altLang="zh-CN"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kJ/mol)</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较低(低于临界温度)</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快</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无</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单层或多层</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完全脱附</a:t>
                      </a:r>
                    </a:p>
                  </a:txBody>
                  <a:tcPr anchor="ctr" horzOverflow="overflow">
                    <a:lnL w="28575" cap="flat" cmpd="sng" algn="ctr">
                      <a:solidFill>
                        <a:schemeClr val="bg2"/>
                      </a:solidFill>
                      <a:prstDash val="sysDot"/>
                      <a:round/>
                      <a:headEnd type="none" w="med" len="med"/>
                      <a:tailEnd type="none" w="med" len="med"/>
                    </a:lnL>
                    <a:lnR w="28575" cap="flat" cmpd="sng" algn="ctr">
                      <a:solidFill>
                        <a:schemeClr val="bg2"/>
                      </a:solidFill>
                      <a:prstDash val="sysDot"/>
                      <a:round/>
                      <a:headEnd type="none" w="med" len="med"/>
                      <a:tailEnd type="none" w="med" len="med"/>
                    </a:lnR>
                    <a:lnT w="28575" cap="flat" cmpd="sng" algn="ctr">
                      <a:solidFill>
                        <a:schemeClr val="bg2"/>
                      </a:solidFill>
                      <a:prstDash val="sysDot"/>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化学键力</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近于化学反应热(80~400 </a:t>
                      </a:r>
                      <a:r>
                        <a:rPr kumimoji="1" lang="en-US" altLang="zh-CN"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kJ/mol)</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相当高(远高于沸点)</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有时较慢</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有</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单层</a:t>
                      </a:r>
                    </a:p>
                    <a:p>
                      <a:pPr marL="0" marR="0" lvl="0" indent="0" algn="l" defTabSz="914400" rtl="0" eaLnBrk="1" fontAlgn="base" latinLnBrk="0" hangingPunct="1">
                        <a:lnSpc>
                          <a:spcPct val="120000"/>
                        </a:lnSpc>
                        <a:spcBef>
                          <a:spcPct val="0"/>
                        </a:spcBef>
                        <a:spcAft>
                          <a:spcPct val="0"/>
                        </a:spcAft>
                        <a:buClr>
                          <a:schemeClr val="hlink"/>
                        </a:buClr>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rPr>
                        <a:t>脱附困难，常伴有化学反应</a:t>
                      </a:r>
                    </a:p>
                  </a:txBody>
                  <a:tcPr anchor="ctr" horzOverflow="overflow">
                    <a:lnL w="28575" cap="flat" cmpd="sng" algn="ctr">
                      <a:solidFill>
                        <a:schemeClr val="bg2"/>
                      </a:solidFill>
                      <a:prstDash val="sysDot"/>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ysDot"/>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8693"/>
                                        </p:tgtEl>
                                        <p:attrNameLst>
                                          <p:attrName>style.visibility</p:attrName>
                                        </p:attrNameLst>
                                      </p:cBhvr>
                                      <p:to>
                                        <p:strVal val="visible"/>
                                      </p:to>
                                    </p:set>
                                    <p:anim calcmode="lin" valueType="num">
                                      <p:cBhvr additive="base">
                                        <p:cTn id="7" dur="500" fill="hold"/>
                                        <p:tgtEl>
                                          <p:spTgt spid="498693"/>
                                        </p:tgtEl>
                                        <p:attrNameLst>
                                          <p:attrName>ppt_x</p:attrName>
                                        </p:attrNameLst>
                                      </p:cBhvr>
                                      <p:tavLst>
                                        <p:tav tm="0">
                                          <p:val>
                                            <p:strVal val="0-#ppt_w/2"/>
                                          </p:val>
                                        </p:tav>
                                        <p:tav tm="100000">
                                          <p:val>
                                            <p:strVal val="#ppt_x"/>
                                          </p:val>
                                        </p:tav>
                                      </p:tavLst>
                                    </p:anim>
                                    <p:anim calcmode="lin" valueType="num">
                                      <p:cBhvr additive="base">
                                        <p:cTn id="8" dur="500" fill="hold"/>
                                        <p:tgtEl>
                                          <p:spTgt spid="4986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3"/>
          <p:cNvSpPr>
            <a:spLocks noGrp="1" noChangeArrowheads="1"/>
          </p:cNvSpPr>
          <p:nvPr>
            <p:ph type="ctrTitle"/>
          </p:nvPr>
        </p:nvSpPr>
        <p:spPr>
          <a:xfrm>
            <a:off x="251520" y="332656"/>
            <a:ext cx="4752528" cy="622300"/>
          </a:xfrm>
        </p:spPr>
        <p:txBody>
          <a:bodyPr/>
          <a:lstStyle/>
          <a:p>
            <a:pPr eaLnBrk="1" hangingPunct="1"/>
            <a:r>
              <a:rPr lang="en-US" altLang="zh-CN" sz="3200" dirty="0">
                <a:latin typeface="Arial" panose="020B0604020202020204" pitchFamily="34" charset="0"/>
                <a:cs typeface="Arial" panose="020B0604020202020204" pitchFamily="34" charset="0"/>
              </a:rPr>
              <a:t>4.7.3  </a:t>
            </a:r>
            <a:r>
              <a:rPr lang="zh-CN" altLang="en-US" sz="3200" dirty="0">
                <a:latin typeface="黑体" pitchFamily="2" charset="-122"/>
              </a:rPr>
              <a:t>润湿与接触角</a:t>
            </a:r>
          </a:p>
        </p:txBody>
      </p:sp>
      <p:sp>
        <p:nvSpPr>
          <p:cNvPr id="499714" name="Rectangle 2"/>
          <p:cNvSpPr>
            <a:spLocks noGrp="1" noChangeArrowheads="1"/>
          </p:cNvSpPr>
          <p:nvPr>
            <p:ph type="subTitle" idx="1"/>
          </p:nvPr>
        </p:nvSpPr>
        <p:spPr>
          <a:xfrm>
            <a:off x="251520" y="980728"/>
            <a:ext cx="8641655" cy="5084762"/>
          </a:xfrm>
        </p:spPr>
        <p:txBody>
          <a:bodyPr/>
          <a:lstStyle/>
          <a:p>
            <a:pPr algn="just" eaLnBrk="1" hangingPunct="1">
              <a:lnSpc>
                <a:spcPct val="140000"/>
              </a:lnSpc>
              <a:spcBef>
                <a:spcPct val="0"/>
              </a:spcBef>
              <a:defRPr/>
            </a:pPr>
            <a:r>
              <a:rPr lang="zh-CN" altLang="en-US" sz="2800" dirty="0">
                <a:solidFill>
                  <a:srgbClr val="FF0000"/>
                </a:solidFill>
                <a:effectLst/>
                <a:latin typeface="Times New Roman" panose="02020603050405020304" pitchFamily="18" charset="0"/>
                <a:ea typeface="仿宋" pitchFamily="49" charset="-122"/>
                <a:cs typeface="Times New Roman" panose="02020603050405020304" pitchFamily="18" charset="0"/>
              </a:rPr>
              <a:t>接触角：</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静止状态下，当气、液、固三相接触时，在气</a:t>
            </a:r>
            <a:r>
              <a:rPr lang="en-US" altLang="zh-CN" sz="2800" dirty="0">
                <a:solidFill>
                  <a:schemeClr val="tx1"/>
                </a:solidFill>
                <a:effectLst/>
                <a:latin typeface="Times New Roman" panose="02020603050405020304" pitchFamily="18" charset="0"/>
                <a:ea typeface="仿宋" pitchFamily="49" charset="-122"/>
                <a:cs typeface="Times New Roman" panose="02020603050405020304" pitchFamily="18" charset="0"/>
              </a:rPr>
              <a:t>—</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液界面张力线和固液界面张力线之间的夹角(对着液相的)称为</a:t>
            </a:r>
            <a:r>
              <a:rPr lang="zh-CN" altLang="en-US" sz="2800" dirty="0">
                <a:solidFill>
                  <a:srgbClr val="FF0000"/>
                </a:solidFill>
                <a:effectLst/>
                <a:latin typeface="+mj-ea"/>
                <a:ea typeface="+mj-ea"/>
                <a:cs typeface="Times New Roman" panose="02020603050405020304" pitchFamily="18" charset="0"/>
              </a:rPr>
              <a:t>平衡接触角</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，简称接触角，用</a:t>
            </a:r>
            <a:r>
              <a:rPr lang="el-GR" altLang="zh-CN" sz="2800" i="1" dirty="0">
                <a:solidFill>
                  <a:schemeClr val="tx1"/>
                </a:solidFill>
                <a:effectLst/>
                <a:latin typeface="Times New Roman" panose="02020603050405020304" pitchFamily="18" charset="0"/>
                <a:ea typeface="仿宋" pitchFamily="49" charset="-122"/>
                <a:cs typeface="Times New Roman" panose="02020603050405020304" pitchFamily="18" charset="0"/>
              </a:rPr>
              <a:t>θ</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表示。</a:t>
            </a:r>
            <a:endParaRPr lang="en-US" altLang="zh-CN" sz="2800" dirty="0">
              <a:solidFill>
                <a:schemeClr val="tx1"/>
              </a:solidFill>
              <a:effectLst/>
              <a:latin typeface="Times New Roman" panose="02020603050405020304" pitchFamily="18" charset="0"/>
              <a:ea typeface="仿宋" pitchFamily="49" charset="-122"/>
              <a:cs typeface="Times New Roman" panose="02020603050405020304" pitchFamily="18" charset="0"/>
            </a:endParaRPr>
          </a:p>
          <a:p>
            <a:pPr algn="just" eaLnBrk="1" hangingPunct="1">
              <a:lnSpc>
                <a:spcPct val="140000"/>
              </a:lnSpc>
              <a:spcBef>
                <a:spcPct val="0"/>
              </a:spcBef>
              <a:defRPr/>
            </a:pPr>
            <a:endParaRPr lang="en-US" altLang="zh-CN" sz="2800" dirty="0">
              <a:solidFill>
                <a:schemeClr val="tx1"/>
              </a:solidFill>
              <a:effectLst/>
              <a:latin typeface="Times New Roman" panose="02020603050405020304" pitchFamily="18" charset="0"/>
              <a:ea typeface="仿宋" pitchFamily="49" charset="-122"/>
              <a:cs typeface="Times New Roman" panose="02020603050405020304" pitchFamily="18" charset="0"/>
            </a:endParaRPr>
          </a:p>
          <a:p>
            <a:pPr algn="just" eaLnBrk="1" hangingPunct="1">
              <a:lnSpc>
                <a:spcPct val="140000"/>
              </a:lnSpc>
              <a:spcBef>
                <a:spcPct val="0"/>
              </a:spcBef>
              <a:defRPr/>
            </a:pPr>
            <a:r>
              <a:rPr lang="en-US" altLang="zh-CN" sz="2800" i="1" dirty="0">
                <a:solidFill>
                  <a:schemeClr val="tx1"/>
                </a:solidFill>
                <a:effectLst/>
                <a:latin typeface="Times New Roman" panose="02020603050405020304" pitchFamily="18" charset="0"/>
                <a:ea typeface="仿宋" pitchFamily="49" charset="-122"/>
                <a:cs typeface="Times New Roman" panose="02020603050405020304" pitchFamily="18" charset="0"/>
              </a:rPr>
              <a:t>θ </a:t>
            </a:r>
            <a:r>
              <a:rPr lang="en-US" altLang="zh-CN" sz="2800" dirty="0">
                <a:solidFill>
                  <a:schemeClr val="tx1"/>
                </a:solidFill>
                <a:effectLst/>
                <a:latin typeface="Times New Roman" panose="02020603050405020304" pitchFamily="18" charset="0"/>
                <a:ea typeface="仿宋" pitchFamily="49" charset="-122"/>
                <a:cs typeface="Times New Roman" panose="02020603050405020304" pitchFamily="18" charset="0"/>
              </a:rPr>
              <a:t>= 0º</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：液体对固体完全润湿。</a:t>
            </a:r>
          </a:p>
          <a:p>
            <a:pPr algn="just" eaLnBrk="1" hangingPunct="1">
              <a:lnSpc>
                <a:spcPct val="140000"/>
              </a:lnSpc>
              <a:spcBef>
                <a:spcPct val="0"/>
              </a:spcBef>
              <a:defRPr/>
            </a:pPr>
            <a:r>
              <a:rPr lang="en-US" altLang="zh-CN" sz="2800" i="1" dirty="0">
                <a:solidFill>
                  <a:schemeClr val="tx1"/>
                </a:solidFill>
                <a:effectLst/>
                <a:latin typeface="Times New Roman" panose="02020603050405020304" pitchFamily="18" charset="0"/>
                <a:ea typeface="仿宋" pitchFamily="49" charset="-122"/>
                <a:cs typeface="Times New Roman" panose="02020603050405020304" pitchFamily="18" charset="0"/>
              </a:rPr>
              <a:t>θ </a:t>
            </a:r>
            <a:r>
              <a:rPr lang="en-US" altLang="zh-CN" sz="2800" dirty="0">
                <a:solidFill>
                  <a:schemeClr val="tx1"/>
                </a:solidFill>
                <a:effectLst/>
                <a:latin typeface="Times New Roman" panose="02020603050405020304" pitchFamily="18" charset="0"/>
                <a:ea typeface="仿宋" pitchFamily="49" charset="-122"/>
                <a:cs typeface="Times New Roman" panose="02020603050405020304" pitchFamily="18" charset="0"/>
              </a:rPr>
              <a:t>= 180º</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：液体对固体完全不润湿。</a:t>
            </a:r>
          </a:p>
          <a:p>
            <a:pPr algn="just" eaLnBrk="1" hangingPunct="1">
              <a:lnSpc>
                <a:spcPct val="140000"/>
              </a:lnSpc>
              <a:spcBef>
                <a:spcPct val="0"/>
              </a:spcBef>
              <a:defRPr/>
            </a:pPr>
            <a:r>
              <a:rPr lang="en-US" altLang="zh-CN" sz="2800" i="1" dirty="0">
                <a:solidFill>
                  <a:schemeClr val="tx1"/>
                </a:solidFill>
                <a:effectLst/>
                <a:latin typeface="Times New Roman" panose="02020603050405020304" pitchFamily="18" charset="0"/>
                <a:ea typeface="仿宋" pitchFamily="49" charset="-122"/>
                <a:cs typeface="Times New Roman" panose="02020603050405020304" pitchFamily="18" charset="0"/>
              </a:rPr>
              <a:t>θ </a:t>
            </a:r>
            <a:r>
              <a:rPr lang="en-US" altLang="zh-CN" sz="2800" dirty="0">
                <a:solidFill>
                  <a:schemeClr val="tx1"/>
                </a:solidFill>
                <a:effectLst/>
                <a:latin typeface="Times New Roman" panose="02020603050405020304" pitchFamily="18" charset="0"/>
                <a:ea typeface="仿宋" pitchFamily="49" charset="-122"/>
                <a:cs typeface="Times New Roman" panose="02020603050405020304" pitchFamily="18" charset="0"/>
              </a:rPr>
              <a:t>&lt; 90º</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：液体对固体润湿。 </a:t>
            </a:r>
          </a:p>
          <a:p>
            <a:pPr algn="just" eaLnBrk="1" hangingPunct="1">
              <a:lnSpc>
                <a:spcPct val="140000"/>
              </a:lnSpc>
              <a:spcBef>
                <a:spcPct val="0"/>
              </a:spcBef>
              <a:defRPr/>
            </a:pPr>
            <a:r>
              <a:rPr lang="en-US" altLang="zh-CN" sz="2800" i="1" dirty="0">
                <a:solidFill>
                  <a:schemeClr val="tx1"/>
                </a:solidFill>
                <a:effectLst/>
                <a:latin typeface="Times New Roman" panose="02020603050405020304" pitchFamily="18" charset="0"/>
                <a:ea typeface="仿宋" pitchFamily="49" charset="-122"/>
                <a:cs typeface="Times New Roman" panose="02020603050405020304" pitchFamily="18" charset="0"/>
              </a:rPr>
              <a:t>θ </a:t>
            </a:r>
            <a:r>
              <a:rPr lang="en-US" altLang="zh-CN" sz="2800" dirty="0">
                <a:solidFill>
                  <a:schemeClr val="tx1"/>
                </a:solidFill>
                <a:effectLst/>
                <a:latin typeface="Times New Roman" panose="02020603050405020304" pitchFamily="18" charset="0"/>
                <a:ea typeface="仿宋" pitchFamily="49" charset="-122"/>
                <a:cs typeface="Times New Roman" panose="02020603050405020304" pitchFamily="18" charset="0"/>
              </a:rPr>
              <a:t>&gt; 90º</a:t>
            </a:r>
            <a:r>
              <a:rPr lang="zh-CN" altLang="en-US" sz="2800" dirty="0">
                <a:solidFill>
                  <a:schemeClr val="tx1"/>
                </a:solidFill>
                <a:effectLst/>
                <a:latin typeface="Times New Roman" panose="02020603050405020304" pitchFamily="18" charset="0"/>
                <a:ea typeface="仿宋" pitchFamily="49" charset="-122"/>
                <a:cs typeface="Times New Roman" panose="02020603050405020304" pitchFamily="18" charset="0"/>
              </a:rPr>
              <a:t>：液体对固体不润湿。</a:t>
            </a:r>
          </a:p>
        </p:txBody>
      </p:sp>
      <p:grpSp>
        <p:nvGrpSpPr>
          <p:cNvPr id="4" name="组合 3">
            <a:extLst>
              <a:ext uri="{FF2B5EF4-FFF2-40B4-BE49-F238E27FC236}">
                <a16:creationId xmlns:a16="http://schemas.microsoft.com/office/drawing/2014/main" id="{226040A5-3074-41E0-8C5E-5E0B36A1A8E4}"/>
              </a:ext>
            </a:extLst>
          </p:cNvPr>
          <p:cNvGrpSpPr/>
          <p:nvPr/>
        </p:nvGrpSpPr>
        <p:grpSpPr>
          <a:xfrm>
            <a:off x="7092280" y="2997299"/>
            <a:ext cx="1480145" cy="1480145"/>
            <a:chOff x="6660232" y="5044480"/>
            <a:chExt cx="1480145" cy="1480145"/>
          </a:xfrm>
        </p:grpSpPr>
        <p:sp>
          <p:nvSpPr>
            <p:cNvPr id="5" name="爆炸形: 8 pt  4">
              <a:extLst>
                <a:ext uri="{FF2B5EF4-FFF2-40B4-BE49-F238E27FC236}">
                  <a16:creationId xmlns:a16="http://schemas.microsoft.com/office/drawing/2014/main" id="{5DBF9549-6BCD-48EA-99C4-1FBAEB0016BB}"/>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8BC27E4C-308F-4790-A4BE-E4CAB320C180}"/>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5"/>
          <p:cNvSpPr>
            <a:spLocks noChangeArrowheads="1"/>
          </p:cNvSpPr>
          <p:nvPr/>
        </p:nvSpPr>
        <p:spPr bwMode="auto">
          <a:xfrm>
            <a:off x="251520" y="980728"/>
            <a:ext cx="3889375" cy="523220"/>
          </a:xfrm>
          <a:prstGeom prst="rect">
            <a:avLst/>
          </a:prstGeom>
          <a:noFill/>
          <a:ln w="9525">
            <a:noFill/>
            <a:miter lim="800000"/>
            <a:headEnd/>
            <a:tailEnd/>
          </a:ln>
        </p:spPr>
        <p:txBody>
          <a:bodyPr>
            <a:spAutoFit/>
          </a:bodyPr>
          <a:lstStyle/>
          <a:p>
            <a:r>
              <a:rPr lang="zh-CN" altLang="en-US" b="1" dirty="0">
                <a:latin typeface="微软雅黑" panose="020B0503020204020204" pitchFamily="34" charset="-122"/>
                <a:ea typeface="微软雅黑" panose="020B0503020204020204" pitchFamily="34" charset="-122"/>
              </a:rPr>
              <a:t>接触角的示意图</a:t>
            </a:r>
          </a:p>
        </p:txBody>
      </p:sp>
      <p:sp>
        <p:nvSpPr>
          <p:cNvPr id="205827" name="标题 4"/>
          <p:cNvSpPr>
            <a:spLocks noGrp="1"/>
          </p:cNvSpPr>
          <p:nvPr>
            <p:ph type="title"/>
          </p:nvPr>
        </p:nvSpPr>
        <p:spPr>
          <a:xfrm>
            <a:off x="251520" y="304800"/>
            <a:ext cx="6552505" cy="747713"/>
          </a:xfrm>
        </p:spPr>
        <p:txBody>
          <a:bodyPr/>
          <a:lstStyle/>
          <a:p>
            <a:r>
              <a:rPr lang="en-US" altLang="zh-CN" dirty="0">
                <a:latin typeface="Arial" panose="020B0604020202020204" pitchFamily="34" charset="0"/>
                <a:cs typeface="Arial" panose="020B0604020202020204" pitchFamily="34" charset="0"/>
              </a:rPr>
              <a:t>4.7.3  </a:t>
            </a:r>
            <a:r>
              <a:rPr lang="zh-CN" altLang="en-US" dirty="0">
                <a:latin typeface="黑体" pitchFamily="2" charset="-122"/>
              </a:rPr>
              <a:t>润湿与接触角</a:t>
            </a:r>
            <a:endParaRPr lang="zh-CN" altLang="en-US" dirty="0"/>
          </a:p>
        </p:txBody>
      </p:sp>
      <p:grpSp>
        <p:nvGrpSpPr>
          <p:cNvPr id="18" name="组合 17">
            <a:extLst>
              <a:ext uri="{FF2B5EF4-FFF2-40B4-BE49-F238E27FC236}">
                <a16:creationId xmlns:a16="http://schemas.microsoft.com/office/drawing/2014/main" id="{FEA8FB0B-DA5E-4EF1-AE3A-74F875F250D1}"/>
              </a:ext>
            </a:extLst>
          </p:cNvPr>
          <p:cNvGrpSpPr/>
          <p:nvPr/>
        </p:nvGrpSpPr>
        <p:grpSpPr>
          <a:xfrm>
            <a:off x="339699" y="1268760"/>
            <a:ext cx="7832701" cy="2683460"/>
            <a:chOff x="480409" y="2775371"/>
            <a:chExt cx="7832701" cy="2683460"/>
          </a:xfrm>
        </p:grpSpPr>
        <p:sp>
          <p:nvSpPr>
            <p:cNvPr id="22" name="椭圆 21">
              <a:extLst>
                <a:ext uri="{FF2B5EF4-FFF2-40B4-BE49-F238E27FC236}">
                  <a16:creationId xmlns:a16="http://schemas.microsoft.com/office/drawing/2014/main" id="{370E2FA3-3E46-4224-A93B-AFE7F505B1E4}"/>
                </a:ext>
              </a:extLst>
            </p:cNvPr>
            <p:cNvSpPr>
              <a:spLocks noChangeAspect="1"/>
            </p:cNvSpPr>
            <p:nvPr/>
          </p:nvSpPr>
          <p:spPr bwMode="auto">
            <a:xfrm>
              <a:off x="1659538" y="4077072"/>
              <a:ext cx="1440000" cy="834587"/>
            </a:xfrm>
            <a:prstGeom prst="ellipse">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0" h="0"/>
              <a:bevelB w="0" h="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4" name="矩形 3">
              <a:extLst>
                <a:ext uri="{FF2B5EF4-FFF2-40B4-BE49-F238E27FC236}">
                  <a16:creationId xmlns:a16="http://schemas.microsoft.com/office/drawing/2014/main" id="{378C2CBD-5D0F-477A-9DB4-D5F47AF08024}"/>
                </a:ext>
              </a:extLst>
            </p:cNvPr>
            <p:cNvSpPr/>
            <p:nvPr/>
          </p:nvSpPr>
          <p:spPr bwMode="auto">
            <a:xfrm>
              <a:off x="4882728" y="4437175"/>
              <a:ext cx="3145656" cy="504056"/>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5" name="椭圆 4">
              <a:extLst>
                <a:ext uri="{FF2B5EF4-FFF2-40B4-BE49-F238E27FC236}">
                  <a16:creationId xmlns:a16="http://schemas.microsoft.com/office/drawing/2014/main" id="{7EDF2B5B-5585-4BEF-8D1C-1F9F2A4E81AC}"/>
                </a:ext>
              </a:extLst>
            </p:cNvPr>
            <p:cNvSpPr>
              <a:spLocks noChangeAspect="1"/>
            </p:cNvSpPr>
            <p:nvPr/>
          </p:nvSpPr>
          <p:spPr bwMode="auto">
            <a:xfrm>
              <a:off x="5652120" y="2996952"/>
              <a:ext cx="1440000" cy="1440000"/>
            </a:xfrm>
            <a:prstGeom prst="ellipse">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extrusionH="720090">
              <a:bevelT w="720000" h="720090"/>
              <a:bevelB w="720090" h="72009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cxnSp>
          <p:nvCxnSpPr>
            <p:cNvPr id="7" name="直接箭头连接符 6">
              <a:extLst>
                <a:ext uri="{FF2B5EF4-FFF2-40B4-BE49-F238E27FC236}">
                  <a16:creationId xmlns:a16="http://schemas.microsoft.com/office/drawing/2014/main" id="{AA51E93E-F8F9-44B6-8CEE-39E29CE41298}"/>
                </a:ext>
              </a:extLst>
            </p:cNvPr>
            <p:cNvCxnSpPr>
              <a:cxnSpLocks/>
            </p:cNvCxnSpPr>
            <p:nvPr/>
          </p:nvCxnSpPr>
          <p:spPr bwMode="auto">
            <a:xfrm flipH="1">
              <a:off x="4499992" y="4436952"/>
              <a:ext cx="3813118" cy="0"/>
            </a:xfrm>
            <a:prstGeom prst="straightConnector1">
              <a:avLst/>
            </a:prstGeom>
            <a:solidFill>
              <a:schemeClr val="accent1"/>
            </a:solidFill>
            <a:ln w="25400" cap="flat" cmpd="sng" algn="ctr">
              <a:solidFill>
                <a:schemeClr val="tx1"/>
              </a:solidFill>
              <a:prstDash val="solid"/>
              <a:round/>
              <a:headEnd type="triangle" w="lg" len="lg"/>
              <a:tailEnd type="triangle" w="lg" len="lg"/>
            </a:ln>
            <a:effectLst/>
          </p:spPr>
        </p:cxnSp>
        <p:cxnSp>
          <p:nvCxnSpPr>
            <p:cNvPr id="11" name="直接箭头连接符 10">
              <a:extLst>
                <a:ext uri="{FF2B5EF4-FFF2-40B4-BE49-F238E27FC236}">
                  <a16:creationId xmlns:a16="http://schemas.microsoft.com/office/drawing/2014/main" id="{133081AB-A091-4C31-8273-9E810DE19F29}"/>
                </a:ext>
              </a:extLst>
            </p:cNvPr>
            <p:cNvCxnSpPr>
              <a:cxnSpLocks/>
            </p:cNvCxnSpPr>
            <p:nvPr/>
          </p:nvCxnSpPr>
          <p:spPr bwMode="auto">
            <a:xfrm flipV="1">
              <a:off x="6660232" y="3213262"/>
              <a:ext cx="1440240" cy="1223913"/>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sp>
          <p:nvSpPr>
            <p:cNvPr id="10" name="弧形 9">
              <a:extLst>
                <a:ext uri="{FF2B5EF4-FFF2-40B4-BE49-F238E27FC236}">
                  <a16:creationId xmlns:a16="http://schemas.microsoft.com/office/drawing/2014/main" id="{CA121871-09F5-4E45-B6EE-F6DA9615BF43}"/>
                </a:ext>
              </a:extLst>
            </p:cNvPr>
            <p:cNvSpPr/>
            <p:nvPr/>
          </p:nvSpPr>
          <p:spPr bwMode="auto">
            <a:xfrm rot="19156058">
              <a:off x="6087526" y="3977393"/>
              <a:ext cx="1152128" cy="900012"/>
            </a:xfrm>
            <a:prstGeom prst="arc">
              <a:avLst>
                <a:gd name="adj1" fmla="val 13217712"/>
                <a:gd name="adj2" fmla="val 0"/>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2" name="矩形 11">
              <a:extLst>
                <a:ext uri="{FF2B5EF4-FFF2-40B4-BE49-F238E27FC236}">
                  <a16:creationId xmlns:a16="http://schemas.microsoft.com/office/drawing/2014/main" id="{C45B643D-3AD3-4078-9CEC-C790C64EE9A7}"/>
                </a:ext>
              </a:extLst>
            </p:cNvPr>
            <p:cNvSpPr/>
            <p:nvPr/>
          </p:nvSpPr>
          <p:spPr>
            <a:xfrm>
              <a:off x="4882729" y="4413799"/>
              <a:ext cx="3145655" cy="523220"/>
            </a:xfrm>
            <a:prstGeom prst="rect">
              <a:avLst/>
            </a:prstGeom>
          </p:spPr>
          <p:txBody>
            <a:bodyPr wrap="square">
              <a:spAutoFit/>
            </a:bodyPr>
            <a:lstStyle/>
            <a:p>
              <a:pPr algn="ctr"/>
              <a:r>
                <a:rPr lang="zh-CN" altLang="en-US" dirty="0">
                  <a:solidFill>
                    <a:schemeClr val="bg1"/>
                  </a:solidFill>
                  <a:latin typeface="Times New Roman" panose="02020603050405020304" pitchFamily="18" charset="0"/>
                  <a:ea typeface="仿宋" pitchFamily="49" charset="-122"/>
                  <a:cs typeface="Times New Roman" panose="02020603050405020304" pitchFamily="18" charset="0"/>
                </a:rPr>
                <a:t>固体（被测试物）</a:t>
              </a:r>
              <a:endParaRPr lang="zh-CN" altLang="en-US" dirty="0">
                <a:solidFill>
                  <a:schemeClr val="bg1"/>
                </a:solidFill>
              </a:endParaRPr>
            </a:p>
          </p:txBody>
        </p:sp>
        <p:sp>
          <p:nvSpPr>
            <p:cNvPr id="16" name="矩形 15">
              <a:extLst>
                <a:ext uri="{FF2B5EF4-FFF2-40B4-BE49-F238E27FC236}">
                  <a16:creationId xmlns:a16="http://schemas.microsoft.com/office/drawing/2014/main" id="{229CF050-A096-44BB-9897-2D64099CC180}"/>
                </a:ext>
              </a:extLst>
            </p:cNvPr>
            <p:cNvSpPr/>
            <p:nvPr/>
          </p:nvSpPr>
          <p:spPr>
            <a:xfrm>
              <a:off x="5758734" y="3321399"/>
              <a:ext cx="1295921" cy="523220"/>
            </a:xfrm>
            <a:prstGeom prst="rect">
              <a:avLst/>
            </a:prstGeom>
          </p:spPr>
          <p:txBody>
            <a:bodyPr wrap="square">
              <a:spAutoFit/>
            </a:bodyPr>
            <a:lstStyle/>
            <a:p>
              <a:pPr algn="ctr"/>
              <a:r>
                <a:rPr lang="zh-CN" altLang="en-US" dirty="0">
                  <a:solidFill>
                    <a:schemeClr val="bg1"/>
                  </a:solidFill>
                  <a:latin typeface="Times New Roman" panose="02020603050405020304" pitchFamily="18" charset="0"/>
                  <a:ea typeface="仿宋" pitchFamily="49" charset="-122"/>
                  <a:cs typeface="Times New Roman" panose="02020603050405020304" pitchFamily="18" charset="0"/>
                </a:rPr>
                <a:t>液体</a:t>
              </a:r>
              <a:endParaRPr lang="zh-CN" altLang="en-US" dirty="0">
                <a:solidFill>
                  <a:schemeClr val="bg1"/>
                </a:solidFill>
              </a:endParaRPr>
            </a:p>
          </p:txBody>
        </p:sp>
        <p:sp>
          <p:nvSpPr>
            <p:cNvPr id="17" name="矩形 16">
              <a:extLst>
                <a:ext uri="{FF2B5EF4-FFF2-40B4-BE49-F238E27FC236}">
                  <a16:creationId xmlns:a16="http://schemas.microsoft.com/office/drawing/2014/main" id="{EFE721C9-E6AB-4F82-AAD9-516DF6B23196}"/>
                </a:ext>
              </a:extLst>
            </p:cNvPr>
            <p:cNvSpPr/>
            <p:nvPr/>
          </p:nvSpPr>
          <p:spPr>
            <a:xfrm>
              <a:off x="7017189" y="2775371"/>
              <a:ext cx="1295921" cy="523220"/>
            </a:xfrm>
            <a:prstGeom prst="rect">
              <a:avLst/>
            </a:prstGeom>
          </p:spPr>
          <p:txBody>
            <a:bodyPr wrap="square">
              <a:spAutoFit/>
            </a:bodyPr>
            <a:lstStyle/>
            <a:p>
              <a:pPr algn="ctr"/>
              <a:r>
                <a:rPr lang="zh-CN" altLang="en-US" dirty="0"/>
                <a:t>气体</a:t>
              </a:r>
            </a:p>
          </p:txBody>
        </p:sp>
        <p:sp>
          <p:nvSpPr>
            <p:cNvPr id="14" name="矩形 13">
              <a:extLst>
                <a:ext uri="{FF2B5EF4-FFF2-40B4-BE49-F238E27FC236}">
                  <a16:creationId xmlns:a16="http://schemas.microsoft.com/office/drawing/2014/main" id="{877D1159-F489-4B1F-8294-3757E0FDFA68}"/>
                </a:ext>
              </a:extLst>
            </p:cNvPr>
            <p:cNvSpPr/>
            <p:nvPr/>
          </p:nvSpPr>
          <p:spPr>
            <a:xfrm>
              <a:off x="6372120" y="3952756"/>
              <a:ext cx="360996" cy="523220"/>
            </a:xfrm>
            <a:prstGeom prst="rect">
              <a:avLst/>
            </a:prstGeom>
          </p:spPr>
          <p:txBody>
            <a:bodyPr wrap="none">
              <a:spAutoFit/>
            </a:bodyPr>
            <a:lstStyle/>
            <a:p>
              <a:r>
                <a:rPr lang="el-GR" altLang="zh-CN" i="1" dirty="0">
                  <a:solidFill>
                    <a:srgbClr val="FF0000"/>
                  </a:solidFill>
                  <a:latin typeface="Times New Roman" panose="02020603050405020304" pitchFamily="18" charset="0"/>
                  <a:ea typeface="仿宋" pitchFamily="49" charset="-122"/>
                  <a:cs typeface="Times New Roman" panose="02020603050405020304" pitchFamily="18" charset="0"/>
                </a:rPr>
                <a:t>θ</a:t>
              </a:r>
              <a:endParaRPr lang="zh-CN" altLang="en-US" dirty="0">
                <a:solidFill>
                  <a:srgbClr val="FF0000"/>
                </a:solidFill>
              </a:endParaRPr>
            </a:p>
          </p:txBody>
        </p:sp>
        <p:sp>
          <p:nvSpPr>
            <p:cNvPr id="20" name="矩形 19">
              <a:extLst>
                <a:ext uri="{FF2B5EF4-FFF2-40B4-BE49-F238E27FC236}">
                  <a16:creationId xmlns:a16="http://schemas.microsoft.com/office/drawing/2014/main" id="{6F1B9728-CB6E-4185-9549-B461F7AC83F0}"/>
                </a:ext>
              </a:extLst>
            </p:cNvPr>
            <p:cNvSpPr/>
            <p:nvPr/>
          </p:nvSpPr>
          <p:spPr>
            <a:xfrm>
              <a:off x="5844651" y="4935611"/>
              <a:ext cx="1221809" cy="523220"/>
            </a:xfrm>
            <a:prstGeom prst="rect">
              <a:avLst/>
            </a:prstGeom>
          </p:spPr>
          <p:txBody>
            <a:bodyPr wrap="none">
              <a:spAutoFit/>
            </a:bodyPr>
            <a:lstStyle/>
            <a:p>
              <a:r>
                <a:rPr lang="el-GR" altLang="zh-CN" i="1" dirty="0">
                  <a:solidFill>
                    <a:srgbClr val="FF0000"/>
                  </a:solidFill>
                  <a:latin typeface="Times New Roman" panose="02020603050405020304" pitchFamily="18" charset="0"/>
                  <a:ea typeface="仿宋" pitchFamily="49" charset="-122"/>
                  <a:cs typeface="Times New Roman" panose="02020603050405020304" pitchFamily="18" charset="0"/>
                </a:rPr>
                <a:t>θ</a:t>
              </a:r>
              <a:r>
                <a:rPr lang="en-US" altLang="zh-CN" i="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dirty="0">
                  <a:solidFill>
                    <a:srgbClr val="FF0000"/>
                  </a:solidFill>
                  <a:latin typeface="Times New Roman" panose="02020603050405020304" pitchFamily="18" charset="0"/>
                  <a:ea typeface="仿宋" pitchFamily="49" charset="-122"/>
                  <a:cs typeface="Times New Roman" panose="02020603050405020304" pitchFamily="18" charset="0"/>
                </a:rPr>
                <a:t>&gt; 90</a:t>
              </a:r>
              <a:r>
                <a:rPr lang="en-US" altLang="zh-CN" baseline="30000" dirty="0">
                  <a:solidFill>
                    <a:srgbClr val="FF0000"/>
                  </a:solidFill>
                  <a:latin typeface="Times New Roman" panose="02020603050405020304" pitchFamily="18" charset="0"/>
                  <a:ea typeface="仿宋" pitchFamily="49" charset="-122"/>
                  <a:cs typeface="Times New Roman" panose="02020603050405020304" pitchFamily="18" charset="0"/>
                </a:rPr>
                <a:t>o</a:t>
              </a:r>
              <a:endParaRPr lang="zh-CN" altLang="en-US" baseline="30000" dirty="0">
                <a:solidFill>
                  <a:srgbClr val="FF0000"/>
                </a:solidFill>
              </a:endParaRPr>
            </a:p>
          </p:txBody>
        </p:sp>
        <p:sp>
          <p:nvSpPr>
            <p:cNvPr id="21" name="矩形 20">
              <a:extLst>
                <a:ext uri="{FF2B5EF4-FFF2-40B4-BE49-F238E27FC236}">
                  <a16:creationId xmlns:a16="http://schemas.microsoft.com/office/drawing/2014/main" id="{94F55EFA-3859-4642-8F61-93AF41CA0BF4}"/>
                </a:ext>
              </a:extLst>
            </p:cNvPr>
            <p:cNvSpPr/>
            <p:nvPr/>
          </p:nvSpPr>
          <p:spPr bwMode="auto">
            <a:xfrm>
              <a:off x="863145" y="4437175"/>
              <a:ext cx="3145656" cy="504056"/>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cxnSp>
          <p:nvCxnSpPr>
            <p:cNvPr id="23" name="直接箭头连接符 22">
              <a:extLst>
                <a:ext uri="{FF2B5EF4-FFF2-40B4-BE49-F238E27FC236}">
                  <a16:creationId xmlns:a16="http://schemas.microsoft.com/office/drawing/2014/main" id="{E13EACF1-8532-4055-AC9C-09C0B734E3CA}"/>
                </a:ext>
              </a:extLst>
            </p:cNvPr>
            <p:cNvCxnSpPr>
              <a:cxnSpLocks/>
            </p:cNvCxnSpPr>
            <p:nvPr/>
          </p:nvCxnSpPr>
          <p:spPr bwMode="auto">
            <a:xfrm flipH="1">
              <a:off x="480409" y="4436952"/>
              <a:ext cx="3813118" cy="0"/>
            </a:xfrm>
            <a:prstGeom prst="straightConnector1">
              <a:avLst/>
            </a:prstGeom>
            <a:solidFill>
              <a:schemeClr val="accent1"/>
            </a:solidFill>
            <a:ln w="25400" cap="flat" cmpd="sng" algn="ctr">
              <a:solidFill>
                <a:schemeClr val="tx1"/>
              </a:solidFill>
              <a:prstDash val="solid"/>
              <a:round/>
              <a:headEnd type="triangle" w="lg" len="lg"/>
              <a:tailEnd type="triangle" w="lg" len="lg"/>
            </a:ln>
            <a:effectLst/>
          </p:spPr>
        </p:cxnSp>
        <p:cxnSp>
          <p:nvCxnSpPr>
            <p:cNvPr id="24" name="直接箭头连接符 23">
              <a:extLst>
                <a:ext uri="{FF2B5EF4-FFF2-40B4-BE49-F238E27FC236}">
                  <a16:creationId xmlns:a16="http://schemas.microsoft.com/office/drawing/2014/main" id="{3E23D981-C17F-4E20-BD13-89E5B5F2D08C}"/>
                </a:ext>
              </a:extLst>
            </p:cNvPr>
            <p:cNvCxnSpPr>
              <a:cxnSpLocks/>
            </p:cNvCxnSpPr>
            <p:nvPr/>
          </p:nvCxnSpPr>
          <p:spPr bwMode="auto">
            <a:xfrm flipH="1" flipV="1">
              <a:off x="2470254" y="3173693"/>
              <a:ext cx="648145" cy="1263483"/>
            </a:xfrm>
            <a:prstGeom prst="straightConnector1">
              <a:avLst/>
            </a:prstGeom>
            <a:solidFill>
              <a:schemeClr val="accent1"/>
            </a:solidFill>
            <a:ln w="25400" cap="flat" cmpd="sng" algn="ctr">
              <a:solidFill>
                <a:schemeClr val="tx1"/>
              </a:solidFill>
              <a:prstDash val="solid"/>
              <a:round/>
              <a:headEnd type="none" w="med" len="med"/>
              <a:tailEnd type="triangle" w="lg" len="lg"/>
            </a:ln>
            <a:effectLst/>
          </p:spPr>
        </p:cxnSp>
        <p:sp>
          <p:nvSpPr>
            <p:cNvPr id="25" name="弧形 24">
              <a:extLst>
                <a:ext uri="{FF2B5EF4-FFF2-40B4-BE49-F238E27FC236}">
                  <a16:creationId xmlns:a16="http://schemas.microsoft.com/office/drawing/2014/main" id="{D2B90D65-7850-49B9-8053-B1A6837F2CE0}"/>
                </a:ext>
              </a:extLst>
            </p:cNvPr>
            <p:cNvSpPr/>
            <p:nvPr/>
          </p:nvSpPr>
          <p:spPr bwMode="auto">
            <a:xfrm rot="19156058">
              <a:off x="2545693" y="3977393"/>
              <a:ext cx="1152128" cy="900012"/>
            </a:xfrm>
            <a:prstGeom prst="arc">
              <a:avLst>
                <a:gd name="adj1" fmla="val 13217712"/>
                <a:gd name="adj2" fmla="val 16845826"/>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6" name="矩形 25">
              <a:extLst>
                <a:ext uri="{FF2B5EF4-FFF2-40B4-BE49-F238E27FC236}">
                  <a16:creationId xmlns:a16="http://schemas.microsoft.com/office/drawing/2014/main" id="{4AD2FAE5-B168-49DC-8024-94EBEE3D60E1}"/>
                </a:ext>
              </a:extLst>
            </p:cNvPr>
            <p:cNvSpPr/>
            <p:nvPr/>
          </p:nvSpPr>
          <p:spPr>
            <a:xfrm>
              <a:off x="863146" y="4413799"/>
              <a:ext cx="3145655" cy="523220"/>
            </a:xfrm>
            <a:prstGeom prst="rect">
              <a:avLst/>
            </a:prstGeom>
          </p:spPr>
          <p:txBody>
            <a:bodyPr wrap="square">
              <a:spAutoFit/>
            </a:bodyPr>
            <a:lstStyle/>
            <a:p>
              <a:pPr algn="ctr"/>
              <a:r>
                <a:rPr lang="zh-CN" altLang="en-US" dirty="0">
                  <a:solidFill>
                    <a:schemeClr val="bg1"/>
                  </a:solidFill>
                  <a:latin typeface="Times New Roman" panose="02020603050405020304" pitchFamily="18" charset="0"/>
                  <a:ea typeface="仿宋" pitchFamily="49" charset="-122"/>
                  <a:cs typeface="Times New Roman" panose="02020603050405020304" pitchFamily="18" charset="0"/>
                </a:rPr>
                <a:t>固体（被测试物）</a:t>
              </a:r>
              <a:endParaRPr lang="zh-CN" altLang="en-US" dirty="0">
                <a:solidFill>
                  <a:schemeClr val="bg1"/>
                </a:solidFill>
              </a:endParaRPr>
            </a:p>
          </p:txBody>
        </p:sp>
        <p:sp>
          <p:nvSpPr>
            <p:cNvPr id="27" name="矩形 26">
              <a:extLst>
                <a:ext uri="{FF2B5EF4-FFF2-40B4-BE49-F238E27FC236}">
                  <a16:creationId xmlns:a16="http://schemas.microsoft.com/office/drawing/2014/main" id="{34B7C1C3-9265-402B-8A2D-74D133342CD3}"/>
                </a:ext>
              </a:extLst>
            </p:cNvPr>
            <p:cNvSpPr/>
            <p:nvPr/>
          </p:nvSpPr>
          <p:spPr>
            <a:xfrm>
              <a:off x="1620228" y="3968935"/>
              <a:ext cx="1295921" cy="523220"/>
            </a:xfrm>
            <a:prstGeom prst="rect">
              <a:avLst/>
            </a:prstGeom>
          </p:spPr>
          <p:txBody>
            <a:bodyPr wrap="square">
              <a:spAutoFit/>
            </a:bodyPr>
            <a:lstStyle/>
            <a:p>
              <a:pPr algn="ctr"/>
              <a:r>
                <a:rPr lang="zh-CN" altLang="en-US" dirty="0">
                  <a:solidFill>
                    <a:schemeClr val="bg1"/>
                  </a:solidFill>
                  <a:latin typeface="Times New Roman" panose="02020603050405020304" pitchFamily="18" charset="0"/>
                  <a:ea typeface="仿宋" pitchFamily="49" charset="-122"/>
                  <a:cs typeface="Times New Roman" panose="02020603050405020304" pitchFamily="18" charset="0"/>
                </a:rPr>
                <a:t>液体</a:t>
              </a:r>
              <a:endParaRPr lang="zh-CN" altLang="en-US" dirty="0">
                <a:solidFill>
                  <a:schemeClr val="bg1"/>
                </a:solidFill>
              </a:endParaRPr>
            </a:p>
          </p:txBody>
        </p:sp>
        <p:sp>
          <p:nvSpPr>
            <p:cNvPr id="28" name="矩形 27">
              <a:extLst>
                <a:ext uri="{FF2B5EF4-FFF2-40B4-BE49-F238E27FC236}">
                  <a16:creationId xmlns:a16="http://schemas.microsoft.com/office/drawing/2014/main" id="{C19492AA-F949-4C9B-BAF6-A63BE7388068}"/>
                </a:ext>
              </a:extLst>
            </p:cNvPr>
            <p:cNvSpPr/>
            <p:nvPr/>
          </p:nvSpPr>
          <p:spPr>
            <a:xfrm>
              <a:off x="999640" y="3315396"/>
              <a:ext cx="1295921" cy="523220"/>
            </a:xfrm>
            <a:prstGeom prst="rect">
              <a:avLst/>
            </a:prstGeom>
          </p:spPr>
          <p:txBody>
            <a:bodyPr wrap="square">
              <a:spAutoFit/>
            </a:bodyPr>
            <a:lstStyle/>
            <a:p>
              <a:pPr algn="ctr"/>
              <a:r>
                <a:rPr lang="zh-CN" altLang="en-US" dirty="0"/>
                <a:t>气体</a:t>
              </a:r>
            </a:p>
          </p:txBody>
        </p:sp>
        <p:sp>
          <p:nvSpPr>
            <p:cNvPr id="29" name="矩形 28">
              <a:extLst>
                <a:ext uri="{FF2B5EF4-FFF2-40B4-BE49-F238E27FC236}">
                  <a16:creationId xmlns:a16="http://schemas.microsoft.com/office/drawing/2014/main" id="{2BD63110-5210-4AED-A20D-7772D5613AEC}"/>
                </a:ext>
              </a:extLst>
            </p:cNvPr>
            <p:cNvSpPr/>
            <p:nvPr/>
          </p:nvSpPr>
          <p:spPr>
            <a:xfrm>
              <a:off x="2661277" y="4003831"/>
              <a:ext cx="360996" cy="523220"/>
            </a:xfrm>
            <a:prstGeom prst="rect">
              <a:avLst/>
            </a:prstGeom>
          </p:spPr>
          <p:txBody>
            <a:bodyPr wrap="none">
              <a:spAutoFit/>
            </a:bodyPr>
            <a:lstStyle/>
            <a:p>
              <a:r>
                <a:rPr lang="el-GR" altLang="zh-CN" i="1" dirty="0">
                  <a:solidFill>
                    <a:srgbClr val="FF0000"/>
                  </a:solidFill>
                  <a:latin typeface="Times New Roman" panose="02020603050405020304" pitchFamily="18" charset="0"/>
                  <a:ea typeface="仿宋" pitchFamily="49" charset="-122"/>
                  <a:cs typeface="Times New Roman" panose="02020603050405020304" pitchFamily="18" charset="0"/>
                </a:rPr>
                <a:t>θ</a:t>
              </a:r>
              <a:endParaRPr lang="zh-CN" altLang="en-US" dirty="0">
                <a:solidFill>
                  <a:srgbClr val="FF0000"/>
                </a:solidFill>
              </a:endParaRPr>
            </a:p>
          </p:txBody>
        </p:sp>
        <p:sp>
          <p:nvSpPr>
            <p:cNvPr id="30" name="矩形 29">
              <a:extLst>
                <a:ext uri="{FF2B5EF4-FFF2-40B4-BE49-F238E27FC236}">
                  <a16:creationId xmlns:a16="http://schemas.microsoft.com/office/drawing/2014/main" id="{0F889B0D-33F1-446D-8C83-DF33AE0A73CF}"/>
                </a:ext>
              </a:extLst>
            </p:cNvPr>
            <p:cNvSpPr/>
            <p:nvPr/>
          </p:nvSpPr>
          <p:spPr>
            <a:xfrm>
              <a:off x="1825068" y="4935611"/>
              <a:ext cx="1221809" cy="523220"/>
            </a:xfrm>
            <a:prstGeom prst="rect">
              <a:avLst/>
            </a:prstGeom>
          </p:spPr>
          <p:txBody>
            <a:bodyPr wrap="none">
              <a:spAutoFit/>
            </a:bodyPr>
            <a:lstStyle/>
            <a:p>
              <a:r>
                <a:rPr lang="el-GR" altLang="zh-CN" i="1" dirty="0">
                  <a:solidFill>
                    <a:srgbClr val="FF0000"/>
                  </a:solidFill>
                  <a:latin typeface="Times New Roman" panose="02020603050405020304" pitchFamily="18" charset="0"/>
                  <a:ea typeface="仿宋" pitchFamily="49" charset="-122"/>
                  <a:cs typeface="Times New Roman" panose="02020603050405020304" pitchFamily="18" charset="0"/>
                </a:rPr>
                <a:t>θ</a:t>
              </a:r>
              <a:r>
                <a:rPr lang="en-US" altLang="zh-CN" i="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dirty="0">
                  <a:solidFill>
                    <a:srgbClr val="FF0000"/>
                  </a:solidFill>
                  <a:latin typeface="Times New Roman" panose="02020603050405020304" pitchFamily="18" charset="0"/>
                  <a:ea typeface="仿宋" pitchFamily="49" charset="-122"/>
                  <a:cs typeface="Times New Roman" panose="02020603050405020304" pitchFamily="18" charset="0"/>
                </a:rPr>
                <a:t>&lt; 90</a:t>
              </a:r>
              <a:r>
                <a:rPr lang="en-US" altLang="zh-CN" baseline="30000" dirty="0">
                  <a:solidFill>
                    <a:srgbClr val="FF0000"/>
                  </a:solidFill>
                  <a:latin typeface="Times New Roman" panose="02020603050405020304" pitchFamily="18" charset="0"/>
                  <a:ea typeface="仿宋" pitchFamily="49" charset="-122"/>
                  <a:cs typeface="Times New Roman" panose="02020603050405020304" pitchFamily="18" charset="0"/>
                </a:rPr>
                <a:t>o</a:t>
              </a:r>
              <a:endParaRPr lang="zh-CN" altLang="en-US" baseline="30000" dirty="0">
                <a:solidFill>
                  <a:srgbClr val="FF0000"/>
                </a:solidFill>
              </a:endParaRPr>
            </a:p>
          </p:txBody>
        </p:sp>
      </p:grpSp>
      <p:pic>
        <p:nvPicPr>
          <p:cNvPr id="3" name="接触角">
            <a:hlinkClick r:id="" action="ppaction://media"/>
            <a:extLst>
              <a:ext uri="{FF2B5EF4-FFF2-40B4-BE49-F238E27FC236}">
                <a16:creationId xmlns:a16="http://schemas.microsoft.com/office/drawing/2014/main" id="{901DAC9C-418B-42DA-8573-1CB91F4F5B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0900"/>
          <a:stretch/>
        </p:blipFill>
        <p:spPr>
          <a:xfrm>
            <a:off x="1096509" y="4333805"/>
            <a:ext cx="2299498" cy="1871886"/>
          </a:xfrm>
          <a:prstGeom prst="rect">
            <a:avLst/>
          </a:prstGeom>
        </p:spPr>
      </p:pic>
      <p:pic>
        <p:nvPicPr>
          <p:cNvPr id="6" name="2">
            <a:hlinkClick r:id="" action="ppaction://media"/>
            <a:extLst>
              <a:ext uri="{FF2B5EF4-FFF2-40B4-BE49-F238E27FC236}">
                <a16:creationId xmlns:a16="http://schemas.microsoft.com/office/drawing/2014/main" id="{C886A8D0-7733-4E7F-AE9D-B3BA721FA5A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t="6309" b="27542"/>
          <a:stretch/>
        </p:blipFill>
        <p:spPr>
          <a:xfrm>
            <a:off x="5228110" y="4136012"/>
            <a:ext cx="2173469" cy="25371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3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fullScrn="1">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p:cNvSpPr>
            <a:spLocks noGrp="1" noChangeArrowheads="1"/>
          </p:cNvSpPr>
          <p:nvPr>
            <p:ph type="ctrTitle"/>
          </p:nvPr>
        </p:nvSpPr>
        <p:spPr>
          <a:xfrm>
            <a:off x="251520" y="447328"/>
            <a:ext cx="4563616" cy="533400"/>
          </a:xfrm>
        </p:spPr>
        <p:txBody>
          <a:bodyPr/>
          <a:lstStyle/>
          <a:p>
            <a:pPr eaLnBrk="1" hangingPunct="1"/>
            <a:r>
              <a:rPr lang="en-US" altLang="zh-CN" sz="3200" dirty="0">
                <a:latin typeface="Arial" panose="020B0604020202020204" pitchFamily="34" charset="0"/>
                <a:cs typeface="Arial" panose="020B0604020202020204" pitchFamily="34" charset="0"/>
              </a:rPr>
              <a:t>4.7.4  </a:t>
            </a:r>
            <a:r>
              <a:rPr lang="zh-CN" altLang="en-US" sz="3200" dirty="0">
                <a:latin typeface="黑体" pitchFamily="2" charset="-122"/>
              </a:rPr>
              <a:t>表面活性剂</a:t>
            </a:r>
          </a:p>
        </p:txBody>
      </p:sp>
      <p:sp>
        <p:nvSpPr>
          <p:cNvPr id="501763" name="Rectangle 3"/>
          <p:cNvSpPr>
            <a:spLocks noGrp="1" noChangeArrowheads="1"/>
          </p:cNvSpPr>
          <p:nvPr>
            <p:ph type="subTitle" idx="1"/>
          </p:nvPr>
        </p:nvSpPr>
        <p:spPr>
          <a:xfrm>
            <a:off x="251147" y="980728"/>
            <a:ext cx="8641333" cy="4461768"/>
          </a:xfrm>
        </p:spPr>
        <p:txBody>
          <a:bodyPr/>
          <a:lstStyle/>
          <a:p>
            <a:pPr algn="just" eaLnBrk="1" hangingPunct="1">
              <a:lnSpc>
                <a:spcPct val="125000"/>
              </a:lnSpc>
              <a:spcBef>
                <a:spcPts val="600"/>
              </a:spcBef>
              <a:defRPr/>
            </a:pPr>
            <a:r>
              <a:rPr lang="zh-CN" altLang="en-US" sz="2400" dirty="0">
                <a:solidFill>
                  <a:srgbClr val="FF0000"/>
                </a:solidFill>
                <a:effectLst/>
                <a:latin typeface="Times New Roman" panose="02020603050405020304" pitchFamily="18" charset="0"/>
                <a:cs typeface="Times New Roman" panose="02020603050405020304" pitchFamily="18" charset="0"/>
              </a:rPr>
              <a:t>表面活性剂</a:t>
            </a:r>
            <a:r>
              <a:rPr lang="zh-CN" altLang="en-US" sz="2400" dirty="0">
                <a:solidFill>
                  <a:schemeClr val="tx1"/>
                </a:solidFill>
                <a:effectLst/>
                <a:latin typeface="Times New Roman" panose="02020603050405020304" pitchFamily="18" charset="0"/>
                <a:cs typeface="Times New Roman" panose="02020603050405020304" pitchFamily="18" charset="0"/>
              </a:rPr>
              <a:t>是指能使溶液表面张力显著下降的物质，</a:t>
            </a:r>
            <a:r>
              <a:rPr lang="zh-CN" altLang="en-US" sz="2400" dirty="0">
                <a:solidFill>
                  <a:srgbClr val="0000FF"/>
                </a:solidFill>
                <a:effectLst/>
                <a:latin typeface="Times New Roman" panose="02020603050405020304" pitchFamily="18" charset="0"/>
                <a:cs typeface="Times New Roman" panose="02020603050405020304" pitchFamily="18" charset="0"/>
              </a:rPr>
              <a:t>一般为具有亲水与疏水基团的有机两性分子</a:t>
            </a:r>
            <a:r>
              <a:rPr lang="zh-CN" altLang="en-US" sz="2400" dirty="0">
                <a:solidFill>
                  <a:schemeClr val="tx1"/>
                </a:solidFill>
                <a:effectLst/>
                <a:latin typeface="Times New Roman" panose="02020603050405020304" pitchFamily="18" charset="0"/>
                <a:cs typeface="Times New Roman" panose="02020603050405020304" pitchFamily="18" charset="0"/>
              </a:rPr>
              <a:t>，可溶于有机溶液和水。</a:t>
            </a:r>
          </a:p>
          <a:p>
            <a:pPr algn="just" eaLnBrk="1" hangingPunct="1">
              <a:lnSpc>
                <a:spcPct val="125000"/>
              </a:lnSpc>
              <a:spcBef>
                <a:spcPts val="600"/>
              </a:spcBef>
              <a:defRPr/>
            </a:pPr>
            <a:r>
              <a:rPr lang="zh-CN" altLang="en-US" sz="2400" dirty="0">
                <a:solidFill>
                  <a:schemeClr val="tx1"/>
                </a:solidFill>
                <a:effectLst/>
                <a:latin typeface="Times New Roman" panose="02020603050405020304" pitchFamily="18" charset="0"/>
                <a:cs typeface="Times New Roman" panose="02020603050405020304" pitchFamily="18" charset="0"/>
              </a:rPr>
              <a:t>表面活性剂在溶液中的浓度超过某一临界值后，其分子或离子会缔合形成聚集体，称为</a:t>
            </a:r>
            <a:r>
              <a:rPr lang="zh-CN" altLang="en-US" sz="2400" dirty="0">
                <a:solidFill>
                  <a:srgbClr val="FF0000"/>
                </a:solidFill>
                <a:effectLst/>
                <a:latin typeface="Times New Roman" panose="02020603050405020304" pitchFamily="18" charset="0"/>
                <a:cs typeface="Times New Roman" panose="02020603050405020304" pitchFamily="18" charset="0"/>
              </a:rPr>
              <a:t>胶束（</a:t>
            </a:r>
            <a:r>
              <a:rPr lang="en-US" altLang="zh-CN" sz="2400" dirty="0">
                <a:solidFill>
                  <a:srgbClr val="FF0000"/>
                </a:solidFill>
                <a:effectLst/>
                <a:latin typeface="Times New Roman" panose="02020603050405020304" pitchFamily="18" charset="0"/>
                <a:cs typeface="Times New Roman" panose="02020603050405020304" pitchFamily="18" charset="0"/>
              </a:rPr>
              <a:t>micelle</a:t>
            </a:r>
            <a:r>
              <a:rPr lang="zh-CN" altLang="en-US" sz="2400" dirty="0">
                <a:solidFill>
                  <a:srgbClr val="FF0000"/>
                </a:solidFill>
                <a:effectLst/>
                <a:latin typeface="Times New Roman" panose="02020603050405020304" pitchFamily="18" charset="0"/>
                <a:cs typeface="Times New Roman" panose="02020603050405020304" pitchFamily="18" charset="0"/>
              </a:rPr>
              <a:t>）</a:t>
            </a:r>
            <a:r>
              <a:rPr lang="zh-CN" altLang="en-US" sz="2400" dirty="0">
                <a:solidFill>
                  <a:schemeClr val="tx1"/>
                </a:solidFill>
                <a:effectLst/>
                <a:latin typeface="Times New Roman" panose="02020603050405020304" pitchFamily="18" charset="0"/>
                <a:cs typeface="Times New Roman" panose="02020603050405020304" pitchFamily="18" charset="0"/>
              </a:rPr>
              <a:t>。胶束开始明显形成时的浓度称为</a:t>
            </a:r>
            <a:r>
              <a:rPr lang="zh-CN" altLang="en-US" sz="2400" dirty="0">
                <a:solidFill>
                  <a:srgbClr val="FF0000"/>
                </a:solidFill>
                <a:effectLst/>
                <a:latin typeface="Times New Roman" panose="02020603050405020304" pitchFamily="18" charset="0"/>
                <a:cs typeface="Times New Roman" panose="02020603050405020304" pitchFamily="18" charset="0"/>
              </a:rPr>
              <a:t>临界胶束浓度（</a:t>
            </a:r>
            <a:r>
              <a:rPr lang="en-US" altLang="zh-CN" sz="2400" dirty="0">
                <a:solidFill>
                  <a:srgbClr val="FF0000"/>
                </a:solidFill>
                <a:effectLst/>
                <a:latin typeface="Times New Roman" panose="02020603050405020304" pitchFamily="18" charset="0"/>
                <a:cs typeface="Times New Roman" panose="02020603050405020304" pitchFamily="18" charset="0"/>
              </a:rPr>
              <a:t>CMC</a:t>
            </a:r>
            <a:r>
              <a:rPr lang="zh-CN" altLang="en-US" sz="2400" dirty="0">
                <a:solidFill>
                  <a:srgbClr val="FF0000"/>
                </a:solidFill>
                <a:effectLst/>
                <a:latin typeface="Times New Roman" panose="02020603050405020304" pitchFamily="18" charset="0"/>
                <a:cs typeface="Times New Roman" panose="02020603050405020304" pitchFamily="18" charset="0"/>
              </a:rPr>
              <a:t>）</a:t>
            </a:r>
            <a:endParaRPr lang="zh-CN" altLang="en-US" sz="2400" dirty="0">
              <a:solidFill>
                <a:schemeClr val="tx1"/>
              </a:solidFill>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defRPr/>
            </a:pPr>
            <a:r>
              <a:rPr lang="zh-CN" altLang="en-US" sz="2400" dirty="0">
                <a:solidFill>
                  <a:schemeClr val="tx1"/>
                </a:solidFill>
                <a:effectLst/>
                <a:latin typeface="Times New Roman" panose="02020603050405020304" pitchFamily="18" charset="0"/>
                <a:cs typeface="Times New Roman" panose="02020603050405020304" pitchFamily="18" charset="0"/>
              </a:rPr>
              <a:t>当胶束在水中形成，胶束的尾形成能够包裹油滴的核，而它们的（离子／极性）头能够形成一个外壳，保持与水接触。</a:t>
            </a:r>
            <a:endParaRPr lang="en-US" altLang="zh-CN" sz="2400" dirty="0">
              <a:solidFill>
                <a:schemeClr val="tx1"/>
              </a:solidFill>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defRPr/>
            </a:pPr>
            <a:r>
              <a:rPr lang="zh-CN" altLang="en-US" sz="2400" dirty="0">
                <a:solidFill>
                  <a:schemeClr val="tx1"/>
                </a:solidFill>
                <a:effectLst/>
                <a:latin typeface="Times New Roman" panose="02020603050405020304" pitchFamily="18" charset="0"/>
                <a:cs typeface="Times New Roman" panose="02020603050405020304" pitchFamily="18" charset="0"/>
              </a:rPr>
              <a:t>表面活性剂通常分为四大类：</a:t>
            </a:r>
            <a:r>
              <a:rPr lang="zh-CN" altLang="en-US" sz="2400" dirty="0">
                <a:solidFill>
                  <a:srgbClr val="FF0000"/>
                </a:solidFill>
                <a:effectLst/>
                <a:latin typeface="Times New Roman" panose="02020603050405020304" pitchFamily="18" charset="0"/>
                <a:cs typeface="Times New Roman" panose="02020603050405020304" pitchFamily="18" charset="0"/>
              </a:rPr>
              <a:t>阴离子、阳离子、非离子和两性离子（双电子）</a:t>
            </a:r>
            <a:r>
              <a:rPr lang="zh-CN" altLang="en-US" sz="2400" dirty="0">
                <a:solidFill>
                  <a:schemeClr val="tx1"/>
                </a:solidFill>
                <a:effectLst/>
                <a:latin typeface="Times New Roman" panose="02020603050405020304" pitchFamily="18" charset="0"/>
                <a:cs typeface="Times New Roman" panose="02020603050405020304" pitchFamily="18" charset="0"/>
              </a:rPr>
              <a:t>。</a:t>
            </a:r>
          </a:p>
          <a:p>
            <a:pPr algn="just" eaLnBrk="1" hangingPunct="1">
              <a:lnSpc>
                <a:spcPct val="125000"/>
              </a:lnSpc>
              <a:spcBef>
                <a:spcPts val="600"/>
              </a:spcBef>
              <a:defRPr/>
            </a:pPr>
            <a:endParaRPr lang="zh-CN" altLang="en-US" sz="2400" dirty="0">
              <a:effectLst/>
              <a:latin typeface="Times New Roman" panose="02020603050405020304" pitchFamily="18" charset="0"/>
              <a:cs typeface="Times New Roman" panose="02020603050405020304" pitchFamily="18" charset="0"/>
            </a:endParaRPr>
          </a:p>
        </p:txBody>
      </p:sp>
      <p:grpSp>
        <p:nvGrpSpPr>
          <p:cNvPr id="206851" name="Group 9"/>
          <p:cNvGrpSpPr>
            <a:grpSpLocks/>
          </p:cNvGrpSpPr>
          <p:nvPr/>
        </p:nvGrpSpPr>
        <p:grpSpPr bwMode="auto">
          <a:xfrm>
            <a:off x="467544" y="5229200"/>
            <a:ext cx="3397250" cy="1387475"/>
            <a:chOff x="1724" y="1708"/>
            <a:chExt cx="2140" cy="874"/>
          </a:xfrm>
        </p:grpSpPr>
        <p:sp>
          <p:nvSpPr>
            <p:cNvPr id="206854" name="Arc 10"/>
            <p:cNvSpPr>
              <a:spLocks/>
            </p:cNvSpPr>
            <p:nvPr/>
          </p:nvSpPr>
          <p:spPr bwMode="auto">
            <a:xfrm>
              <a:off x="3129" y="1708"/>
              <a:ext cx="735" cy="624"/>
            </a:xfrm>
            <a:custGeom>
              <a:avLst/>
              <a:gdLst>
                <a:gd name="T0" fmla="*/ 0 w 41734"/>
                <a:gd name="T1" fmla="*/ 0 h 43200"/>
                <a:gd name="T2" fmla="*/ 0 w 41734"/>
                <a:gd name="T3" fmla="*/ 0 h 43200"/>
                <a:gd name="T4" fmla="*/ 0 w 41734"/>
                <a:gd name="T5" fmla="*/ 0 h 43200"/>
                <a:gd name="T6" fmla="*/ 0 60000 65536"/>
                <a:gd name="T7" fmla="*/ 0 60000 65536"/>
                <a:gd name="T8" fmla="*/ 0 60000 65536"/>
                <a:gd name="T9" fmla="*/ 0 w 41734"/>
                <a:gd name="T10" fmla="*/ 0 h 43200"/>
                <a:gd name="T11" fmla="*/ 41734 w 41734"/>
                <a:gd name="T12" fmla="*/ 43200 h 43200"/>
              </a:gdLst>
              <a:ahLst/>
              <a:cxnLst>
                <a:cxn ang="T6">
                  <a:pos x="T0" y="T1"/>
                </a:cxn>
                <a:cxn ang="T7">
                  <a:pos x="T2" y="T3"/>
                </a:cxn>
                <a:cxn ang="T8">
                  <a:pos x="T4" y="T5"/>
                </a:cxn>
              </a:cxnLst>
              <a:rect l="T9" t="T10" r="T11" b="T12"/>
              <a:pathLst>
                <a:path w="41734" h="43200" fill="none" extrusionOk="0">
                  <a:moveTo>
                    <a:pt x="-1" y="13778"/>
                  </a:moveTo>
                  <a:cubicBezTo>
                    <a:pt x="3226" y="5472"/>
                    <a:pt x="11222" y="-1"/>
                    <a:pt x="20134" y="0"/>
                  </a:cubicBezTo>
                  <a:cubicBezTo>
                    <a:pt x="32063" y="0"/>
                    <a:pt x="41734" y="9670"/>
                    <a:pt x="41734" y="21600"/>
                  </a:cubicBezTo>
                  <a:cubicBezTo>
                    <a:pt x="41734" y="33529"/>
                    <a:pt x="32063" y="43200"/>
                    <a:pt x="20134" y="43200"/>
                  </a:cubicBezTo>
                  <a:cubicBezTo>
                    <a:pt x="13068" y="43200"/>
                    <a:pt x="6448" y="39743"/>
                    <a:pt x="2410" y="33945"/>
                  </a:cubicBezTo>
                </a:path>
                <a:path w="41734" h="43200" stroke="0" extrusionOk="0">
                  <a:moveTo>
                    <a:pt x="-1" y="13778"/>
                  </a:moveTo>
                  <a:cubicBezTo>
                    <a:pt x="3226" y="5472"/>
                    <a:pt x="11222" y="-1"/>
                    <a:pt x="20134" y="0"/>
                  </a:cubicBezTo>
                  <a:cubicBezTo>
                    <a:pt x="32063" y="0"/>
                    <a:pt x="41734" y="9670"/>
                    <a:pt x="41734" y="21600"/>
                  </a:cubicBezTo>
                  <a:cubicBezTo>
                    <a:pt x="41734" y="33529"/>
                    <a:pt x="32063" y="43200"/>
                    <a:pt x="20134" y="43200"/>
                  </a:cubicBezTo>
                  <a:cubicBezTo>
                    <a:pt x="13068" y="43200"/>
                    <a:pt x="6448" y="39743"/>
                    <a:pt x="2410" y="33945"/>
                  </a:cubicBezTo>
                  <a:lnTo>
                    <a:pt x="20134" y="21600"/>
                  </a:lnTo>
                  <a:lnTo>
                    <a:pt x="-1" y="13778"/>
                  </a:lnTo>
                  <a:close/>
                </a:path>
              </a:pathLst>
            </a:custGeom>
            <a:noFill/>
            <a:ln w="28575">
              <a:solidFill>
                <a:srgbClr val="000000"/>
              </a:solidFill>
              <a:round/>
              <a:headEnd/>
              <a:tailEnd/>
            </a:ln>
          </p:spPr>
          <p:txBody>
            <a:bodyPr/>
            <a:lstStyle/>
            <a:p>
              <a:endParaRPr lang="zh-CN" altLang="en-US"/>
            </a:p>
          </p:txBody>
        </p:sp>
        <p:sp>
          <p:nvSpPr>
            <p:cNvPr id="501771" name="Text Box 11"/>
            <p:cNvSpPr txBox="1">
              <a:spLocks noChangeArrowheads="1"/>
            </p:cNvSpPr>
            <p:nvPr/>
          </p:nvSpPr>
          <p:spPr bwMode="auto">
            <a:xfrm>
              <a:off x="2271" y="2330"/>
              <a:ext cx="782" cy="250"/>
            </a:xfrm>
            <a:prstGeom prst="rect">
              <a:avLst/>
            </a:prstGeom>
            <a:noFill/>
            <a:ln w="9525">
              <a:noFill/>
              <a:miter lim="800000"/>
              <a:headEnd/>
              <a:tailEnd/>
            </a:ln>
            <a:effectLst/>
          </p:spPr>
          <p:txBody>
            <a:bodyPr>
              <a:spAutoFit/>
            </a:bodyPr>
            <a:lstStyle/>
            <a:p>
              <a:pPr>
                <a:spcBef>
                  <a:spcPct val="50000"/>
                </a:spcBef>
                <a:defRPr/>
              </a:pPr>
              <a:r>
                <a:rPr kumimoji="0" lang="zh-CN" altLang="en-US" sz="2000" b="1" dirty="0">
                  <a:solidFill>
                    <a:srgbClr val="000000"/>
                  </a:solidFill>
                  <a:effectLst>
                    <a:outerShdw blurRad="38100" dist="38100" dir="2700000" algn="tl">
                      <a:srgbClr val="FFFFFF"/>
                    </a:outerShdw>
                  </a:effectLst>
                  <a:latin typeface="Arial" charset="0"/>
                  <a:ea typeface="楷体_GB2312" pitchFamily="49" charset="-122"/>
                </a:rPr>
                <a:t>亲油基</a:t>
              </a:r>
            </a:p>
          </p:txBody>
        </p:sp>
        <p:sp>
          <p:nvSpPr>
            <p:cNvPr id="501772" name="Rectangle 12"/>
            <p:cNvSpPr>
              <a:spLocks noChangeArrowheads="1"/>
            </p:cNvSpPr>
            <p:nvPr/>
          </p:nvSpPr>
          <p:spPr bwMode="auto">
            <a:xfrm>
              <a:off x="3164" y="2332"/>
              <a:ext cx="599" cy="250"/>
            </a:xfrm>
            <a:prstGeom prst="rect">
              <a:avLst/>
            </a:prstGeom>
            <a:noFill/>
            <a:ln w="9525">
              <a:noFill/>
              <a:miter lim="800000"/>
              <a:headEnd/>
              <a:tailEnd/>
            </a:ln>
            <a:effectLst/>
          </p:spPr>
          <p:txBody>
            <a:bodyPr wrap="none">
              <a:spAutoFit/>
            </a:bodyPr>
            <a:lstStyle/>
            <a:p>
              <a:pPr>
                <a:spcBef>
                  <a:spcPct val="50000"/>
                </a:spcBef>
                <a:defRPr/>
              </a:pPr>
              <a:r>
                <a:rPr kumimoji="0" lang="zh-CN" altLang="en-US" sz="2000" b="1">
                  <a:solidFill>
                    <a:srgbClr val="000000"/>
                  </a:solidFill>
                  <a:effectLst>
                    <a:outerShdw blurRad="38100" dist="38100" dir="2700000" algn="tl">
                      <a:srgbClr val="FFFFFF"/>
                    </a:outerShdw>
                  </a:effectLst>
                  <a:latin typeface="Arial" charset="0"/>
                  <a:ea typeface="楷体_GB2312" pitchFamily="49" charset="-122"/>
                </a:rPr>
                <a:t>亲水基</a:t>
              </a:r>
            </a:p>
          </p:txBody>
        </p:sp>
        <p:sp>
          <p:nvSpPr>
            <p:cNvPr id="206857" name="Line 13"/>
            <p:cNvSpPr>
              <a:spLocks noChangeShapeType="1"/>
            </p:cNvSpPr>
            <p:nvPr/>
          </p:nvSpPr>
          <p:spPr bwMode="auto">
            <a:xfrm>
              <a:off x="1724" y="1912"/>
              <a:ext cx="1440" cy="0"/>
            </a:xfrm>
            <a:prstGeom prst="line">
              <a:avLst/>
            </a:prstGeom>
            <a:noFill/>
            <a:ln w="28575">
              <a:solidFill>
                <a:srgbClr val="000000"/>
              </a:solidFill>
              <a:round/>
              <a:headEnd/>
              <a:tailEnd/>
            </a:ln>
          </p:spPr>
          <p:txBody>
            <a:bodyPr wrap="none"/>
            <a:lstStyle/>
            <a:p>
              <a:endParaRPr lang="zh-CN" altLang="en-US"/>
            </a:p>
          </p:txBody>
        </p:sp>
        <p:sp>
          <p:nvSpPr>
            <p:cNvPr id="206858" name="Line 14"/>
            <p:cNvSpPr>
              <a:spLocks noChangeShapeType="1"/>
            </p:cNvSpPr>
            <p:nvPr/>
          </p:nvSpPr>
          <p:spPr bwMode="auto">
            <a:xfrm>
              <a:off x="1724" y="2223"/>
              <a:ext cx="1440" cy="0"/>
            </a:xfrm>
            <a:prstGeom prst="line">
              <a:avLst/>
            </a:prstGeom>
            <a:noFill/>
            <a:ln w="28575">
              <a:solidFill>
                <a:srgbClr val="000000"/>
              </a:solidFill>
              <a:round/>
              <a:headEnd/>
              <a:tailEnd/>
            </a:ln>
          </p:spPr>
          <p:txBody>
            <a:bodyPr wrap="none"/>
            <a:lstStyle/>
            <a:p>
              <a:endParaRPr lang="zh-CN" altLang="en-US"/>
            </a:p>
          </p:txBody>
        </p:sp>
        <p:sp>
          <p:nvSpPr>
            <p:cNvPr id="206859" name="Line 15"/>
            <p:cNvSpPr>
              <a:spLocks noChangeShapeType="1"/>
            </p:cNvSpPr>
            <p:nvPr/>
          </p:nvSpPr>
          <p:spPr bwMode="auto">
            <a:xfrm>
              <a:off x="1724" y="1907"/>
              <a:ext cx="0" cy="316"/>
            </a:xfrm>
            <a:prstGeom prst="line">
              <a:avLst/>
            </a:prstGeom>
            <a:noFill/>
            <a:ln w="28575">
              <a:solidFill>
                <a:srgbClr val="000000"/>
              </a:solidFill>
              <a:round/>
              <a:headEnd/>
              <a:tailEnd/>
            </a:ln>
          </p:spPr>
          <p:txBody>
            <a:bodyPr wrap="none"/>
            <a:lstStyle/>
            <a:p>
              <a:endParaRPr lang="zh-CN" altLang="en-US"/>
            </a:p>
          </p:txBody>
        </p:sp>
        <p:sp>
          <p:nvSpPr>
            <p:cNvPr id="501776" name="Rectangle 16"/>
            <p:cNvSpPr>
              <a:spLocks noChangeArrowheads="1"/>
            </p:cNvSpPr>
            <p:nvPr/>
          </p:nvSpPr>
          <p:spPr bwMode="auto">
            <a:xfrm>
              <a:off x="1724" y="1917"/>
              <a:ext cx="1627" cy="233"/>
            </a:xfrm>
            <a:prstGeom prst="rect">
              <a:avLst/>
            </a:prstGeom>
            <a:noFill/>
            <a:ln w="9525">
              <a:noFill/>
              <a:miter lim="800000"/>
              <a:headEnd/>
              <a:tailEnd/>
            </a:ln>
            <a:effectLst/>
          </p:spPr>
          <p:txBody>
            <a:bodyPr wrap="none">
              <a:spAutoFit/>
            </a:bodyPr>
            <a:lstStyle/>
            <a:p>
              <a:pPr>
                <a:defRPr/>
              </a:pPr>
              <a:r>
                <a:rPr lang="en-US" altLang="zh-CN" sz="1800" b="1" dirty="0">
                  <a:solidFill>
                    <a:srgbClr val="000000"/>
                  </a:solidFill>
                  <a:effectLst>
                    <a:outerShdw blurRad="38100" dist="38100" dir="2700000" algn="tl">
                      <a:srgbClr val="FFFFFF"/>
                    </a:outerShdw>
                  </a:effectLst>
                  <a:latin typeface="Times New Roman" pitchFamily="18" charset="0"/>
                  <a:ea typeface="楷体_GB2312" pitchFamily="49" charset="-122"/>
                </a:rPr>
                <a:t>CH</a:t>
              </a:r>
              <a:r>
                <a:rPr lang="en-US" altLang="zh-CN" sz="1800" b="1" baseline="-25000" dirty="0">
                  <a:solidFill>
                    <a:srgbClr val="000000"/>
                  </a:solidFill>
                  <a:effectLst>
                    <a:outerShdw blurRad="38100" dist="38100" dir="2700000" algn="tl">
                      <a:srgbClr val="FFFFFF"/>
                    </a:outerShdw>
                  </a:effectLst>
                  <a:latin typeface="Times New Roman" pitchFamily="18" charset="0"/>
                  <a:ea typeface="楷体_GB2312" pitchFamily="49" charset="-122"/>
                </a:rPr>
                <a:t>3</a:t>
              </a:r>
              <a:r>
                <a:rPr lang="en-US" altLang="zh-CN" sz="1800" b="1" dirty="0">
                  <a:solidFill>
                    <a:srgbClr val="000000"/>
                  </a:solidFill>
                  <a:effectLst>
                    <a:outerShdw blurRad="38100" dist="38100" dir="2700000" algn="tl">
                      <a:srgbClr val="FFFFFF"/>
                    </a:outerShdw>
                  </a:effectLst>
                  <a:latin typeface="Times New Roman" pitchFamily="18" charset="0"/>
                  <a:ea typeface="楷体_GB2312" pitchFamily="49" charset="-122"/>
                </a:rPr>
                <a:t>-CH</a:t>
              </a:r>
              <a:r>
                <a:rPr lang="en-US" altLang="zh-CN" sz="1800" b="1" baseline="-25000" dirty="0">
                  <a:solidFill>
                    <a:srgbClr val="000000"/>
                  </a:solidFill>
                  <a:effectLst>
                    <a:outerShdw blurRad="38100" dist="38100" dir="2700000" algn="tl">
                      <a:srgbClr val="FFFFFF"/>
                    </a:outerShdw>
                  </a:effectLst>
                  <a:latin typeface="Times New Roman" pitchFamily="18" charset="0"/>
                  <a:ea typeface="楷体_GB2312" pitchFamily="49" charset="-122"/>
                </a:rPr>
                <a:t>2</a:t>
              </a:r>
              <a:r>
                <a:rPr lang="en-US" altLang="zh-CN" sz="1800" b="1" dirty="0">
                  <a:solidFill>
                    <a:srgbClr val="000000"/>
                  </a:solidFill>
                  <a:effectLst>
                    <a:outerShdw blurRad="38100" dist="38100" dir="2700000" algn="tl">
                      <a:srgbClr val="FFFFFF"/>
                    </a:outerShdw>
                  </a:effectLst>
                  <a:latin typeface="Times New Roman" pitchFamily="18" charset="0"/>
                  <a:ea typeface="楷体_GB2312" pitchFamily="49" charset="-122"/>
                </a:rPr>
                <a:t>-CH</a:t>
              </a:r>
              <a:r>
                <a:rPr lang="en-US" altLang="zh-CN" sz="1800" b="1" baseline="-25000" dirty="0">
                  <a:solidFill>
                    <a:srgbClr val="000000"/>
                  </a:solidFill>
                  <a:effectLst>
                    <a:outerShdw blurRad="38100" dist="38100" dir="2700000" algn="tl">
                      <a:srgbClr val="FFFFFF"/>
                    </a:outerShdw>
                  </a:effectLst>
                  <a:latin typeface="Times New Roman" pitchFamily="18" charset="0"/>
                  <a:ea typeface="楷体_GB2312" pitchFamily="49" charset="-122"/>
                </a:rPr>
                <a:t>2</a:t>
              </a:r>
              <a:r>
                <a:rPr lang="en-US" altLang="zh-CN" sz="1800" b="1" dirty="0">
                  <a:solidFill>
                    <a:srgbClr val="000000"/>
                  </a:solidFill>
                  <a:effectLst>
                    <a:outerShdw blurRad="38100" dist="38100" dir="2700000" algn="tl">
                      <a:srgbClr val="FFFFFF"/>
                    </a:outerShdw>
                  </a:effectLst>
                  <a:latin typeface="Times New Roman" pitchFamily="18" charset="0"/>
                  <a:ea typeface="楷体_GB2312" pitchFamily="49" charset="-122"/>
                </a:rPr>
                <a:t>-…CH</a:t>
              </a:r>
              <a:r>
                <a:rPr lang="en-US" altLang="zh-CN" sz="1800" b="1" baseline="-25000" dirty="0">
                  <a:solidFill>
                    <a:srgbClr val="000000"/>
                  </a:solidFill>
                  <a:effectLst>
                    <a:outerShdw blurRad="38100" dist="38100" dir="2700000" algn="tl">
                      <a:srgbClr val="FFFFFF"/>
                    </a:outerShdw>
                  </a:effectLst>
                  <a:latin typeface="Times New Roman" pitchFamily="18" charset="0"/>
                  <a:ea typeface="楷体_GB2312" pitchFamily="49" charset="-122"/>
                </a:rPr>
                <a:t>2</a:t>
              </a:r>
              <a:r>
                <a:rPr lang="en-US" altLang="zh-CN" sz="1800" b="1" dirty="0">
                  <a:solidFill>
                    <a:srgbClr val="000000"/>
                  </a:solidFill>
                  <a:effectLst>
                    <a:outerShdw blurRad="38100" dist="38100" dir="2700000" algn="tl">
                      <a:srgbClr val="FFFFFF"/>
                    </a:outerShdw>
                  </a:effectLst>
                  <a:latin typeface="Times New Roman" pitchFamily="18" charset="0"/>
                  <a:ea typeface="楷体_GB2312" pitchFamily="49" charset="-122"/>
                </a:rPr>
                <a:t>-C</a:t>
              </a:r>
            </a:p>
          </p:txBody>
        </p:sp>
        <p:sp>
          <p:nvSpPr>
            <p:cNvPr id="206861" name="Line 17"/>
            <p:cNvSpPr>
              <a:spLocks noChangeShapeType="1"/>
            </p:cNvSpPr>
            <p:nvPr/>
          </p:nvSpPr>
          <p:spPr bwMode="auto">
            <a:xfrm flipV="1">
              <a:off x="3308" y="1989"/>
              <a:ext cx="144" cy="48"/>
            </a:xfrm>
            <a:prstGeom prst="line">
              <a:avLst/>
            </a:prstGeom>
            <a:noFill/>
            <a:ln w="28575">
              <a:solidFill>
                <a:srgbClr val="000000"/>
              </a:solidFill>
              <a:round/>
              <a:headEnd/>
              <a:tailEnd/>
            </a:ln>
          </p:spPr>
          <p:txBody>
            <a:bodyPr wrap="none"/>
            <a:lstStyle/>
            <a:p>
              <a:endParaRPr lang="zh-CN" altLang="en-US"/>
            </a:p>
          </p:txBody>
        </p:sp>
        <p:sp>
          <p:nvSpPr>
            <p:cNvPr id="206862" name="Line 18"/>
            <p:cNvSpPr>
              <a:spLocks noChangeShapeType="1"/>
            </p:cNvSpPr>
            <p:nvPr/>
          </p:nvSpPr>
          <p:spPr bwMode="auto">
            <a:xfrm flipV="1">
              <a:off x="3308" y="1965"/>
              <a:ext cx="144" cy="48"/>
            </a:xfrm>
            <a:prstGeom prst="line">
              <a:avLst/>
            </a:prstGeom>
            <a:noFill/>
            <a:ln w="28575">
              <a:solidFill>
                <a:srgbClr val="000000"/>
              </a:solidFill>
              <a:round/>
              <a:headEnd/>
              <a:tailEnd/>
            </a:ln>
          </p:spPr>
          <p:txBody>
            <a:bodyPr wrap="none"/>
            <a:lstStyle/>
            <a:p>
              <a:endParaRPr lang="zh-CN" altLang="en-US"/>
            </a:p>
          </p:txBody>
        </p:sp>
        <p:sp>
          <p:nvSpPr>
            <p:cNvPr id="501779" name="Rectangle 19"/>
            <p:cNvSpPr>
              <a:spLocks noChangeArrowheads="1"/>
            </p:cNvSpPr>
            <p:nvPr/>
          </p:nvSpPr>
          <p:spPr bwMode="auto">
            <a:xfrm>
              <a:off x="3452" y="1854"/>
              <a:ext cx="408" cy="231"/>
            </a:xfrm>
            <a:prstGeom prst="rect">
              <a:avLst/>
            </a:prstGeom>
            <a:noFill/>
            <a:ln w="9525">
              <a:noFill/>
              <a:miter lim="800000"/>
              <a:headEnd/>
              <a:tailEnd/>
            </a:ln>
            <a:effectLst/>
          </p:spPr>
          <p:txBody>
            <a:bodyPr>
              <a:spAutoFit/>
            </a:bodyPr>
            <a:lstStyle/>
            <a:p>
              <a:pPr>
                <a:defRPr/>
              </a:pPr>
              <a:r>
                <a:rPr kumimoji="0" lang="en-US" altLang="zh-CN" sz="1800" b="1">
                  <a:solidFill>
                    <a:srgbClr val="000000"/>
                  </a:solidFill>
                  <a:effectLst>
                    <a:outerShdw blurRad="38100" dist="38100" dir="2700000" algn="tl">
                      <a:srgbClr val="C0C0C0"/>
                    </a:outerShdw>
                  </a:effectLst>
                  <a:latin typeface="Times New Roman" pitchFamily="18" charset="0"/>
                  <a:ea typeface="楷体_GB2312" pitchFamily="49" charset="-122"/>
                </a:rPr>
                <a:t>O</a:t>
              </a:r>
            </a:p>
          </p:txBody>
        </p:sp>
        <p:sp>
          <p:nvSpPr>
            <p:cNvPr id="206864" name="Line 20"/>
            <p:cNvSpPr>
              <a:spLocks noChangeShapeType="1"/>
            </p:cNvSpPr>
            <p:nvPr/>
          </p:nvSpPr>
          <p:spPr bwMode="auto">
            <a:xfrm>
              <a:off x="3308" y="2085"/>
              <a:ext cx="144" cy="63"/>
            </a:xfrm>
            <a:prstGeom prst="line">
              <a:avLst/>
            </a:prstGeom>
            <a:noFill/>
            <a:ln w="28575">
              <a:solidFill>
                <a:srgbClr val="000000"/>
              </a:solidFill>
              <a:round/>
              <a:headEnd/>
              <a:tailEnd/>
            </a:ln>
          </p:spPr>
          <p:txBody>
            <a:bodyPr wrap="none"/>
            <a:lstStyle/>
            <a:p>
              <a:endParaRPr lang="zh-CN" altLang="en-US"/>
            </a:p>
          </p:txBody>
        </p:sp>
        <p:sp>
          <p:nvSpPr>
            <p:cNvPr id="501781" name="Rectangle 21"/>
            <p:cNvSpPr>
              <a:spLocks noChangeArrowheads="1"/>
            </p:cNvSpPr>
            <p:nvPr/>
          </p:nvSpPr>
          <p:spPr bwMode="auto">
            <a:xfrm>
              <a:off x="3452" y="2032"/>
              <a:ext cx="408" cy="231"/>
            </a:xfrm>
            <a:prstGeom prst="rect">
              <a:avLst/>
            </a:prstGeom>
            <a:noFill/>
            <a:ln w="9525">
              <a:noFill/>
              <a:miter lim="800000"/>
              <a:headEnd/>
              <a:tailEnd/>
            </a:ln>
            <a:effectLst/>
          </p:spPr>
          <p:txBody>
            <a:bodyPr>
              <a:spAutoFit/>
            </a:bodyPr>
            <a:lstStyle/>
            <a:p>
              <a:pPr>
                <a:defRPr/>
              </a:pPr>
              <a:r>
                <a:rPr kumimoji="0" lang="en-US" altLang="zh-CN" sz="1800" b="1" dirty="0" err="1">
                  <a:solidFill>
                    <a:srgbClr val="000000"/>
                  </a:solidFill>
                  <a:effectLst>
                    <a:outerShdw blurRad="38100" dist="38100" dir="2700000" algn="tl">
                      <a:srgbClr val="FFFFFF"/>
                    </a:outerShdw>
                  </a:effectLst>
                  <a:latin typeface="Times New Roman" pitchFamily="18" charset="0"/>
                  <a:ea typeface="楷体_GB2312" pitchFamily="49" charset="-122"/>
                </a:rPr>
                <a:t>ONa</a:t>
              </a:r>
              <a:endParaRPr kumimoji="0" lang="en-US" altLang="zh-CN" sz="1800" b="1" dirty="0">
                <a:solidFill>
                  <a:srgbClr val="000000"/>
                </a:solidFill>
                <a:effectLst>
                  <a:outerShdw blurRad="38100" dist="38100" dir="2700000" algn="tl">
                    <a:srgbClr val="FFFFFF"/>
                  </a:outerShdw>
                </a:effectLst>
                <a:latin typeface="Times New Roman" pitchFamily="18" charset="0"/>
                <a:ea typeface="楷体_GB2312" pitchFamily="49" charset="-122"/>
              </a:endParaRPr>
            </a:p>
          </p:txBody>
        </p:sp>
      </p:grpSp>
      <p:pic>
        <p:nvPicPr>
          <p:cNvPr id="206852" name="Picture 2" descr="http://upload.wikimedia.org/wikipedia/commons/thumb/b/b7/MicelleSchematic.png/220px-MicelleSchematic.png">
            <a:hlinkClick r:id="rId2"/>
          </p:cNvPr>
          <p:cNvPicPr>
            <a:picLocks noChangeAspect="1" noChangeArrowheads="1"/>
          </p:cNvPicPr>
          <p:nvPr/>
        </p:nvPicPr>
        <p:blipFill rotWithShape="1">
          <a:blip r:embed="rId3"/>
          <a:srcRect l="4014" t="3980" r="3999" b="2994"/>
          <a:stretch/>
        </p:blipFill>
        <p:spPr bwMode="auto">
          <a:xfrm>
            <a:off x="5521908" y="4941168"/>
            <a:ext cx="1656184" cy="1728192"/>
          </a:xfrm>
          <a:prstGeom prst="rect">
            <a:avLst/>
          </a:prstGeom>
          <a:noFill/>
          <a:ln w="9525">
            <a:noFill/>
            <a:miter lim="800000"/>
            <a:headEnd/>
            <a:tailEnd/>
          </a:ln>
        </p:spPr>
      </p:pic>
      <p:sp>
        <p:nvSpPr>
          <p:cNvPr id="206853" name="矩形 24"/>
          <p:cNvSpPr>
            <a:spLocks noChangeArrowheads="1"/>
          </p:cNvSpPr>
          <p:nvPr/>
        </p:nvSpPr>
        <p:spPr bwMode="auto">
          <a:xfrm>
            <a:off x="7164388" y="5535241"/>
            <a:ext cx="903287" cy="522287"/>
          </a:xfrm>
          <a:prstGeom prst="rect">
            <a:avLst/>
          </a:prstGeom>
          <a:noFill/>
          <a:ln w="9525">
            <a:noFill/>
            <a:miter lim="800000"/>
            <a:headEnd/>
            <a:tailEnd/>
          </a:ln>
        </p:spPr>
        <p:txBody>
          <a:bodyPr wrap="none">
            <a:spAutoFit/>
          </a:bodyPr>
          <a:lstStyle/>
          <a:p>
            <a:r>
              <a:rPr lang="zh-CN" altLang="en-US" dirty="0"/>
              <a:t>胶束</a:t>
            </a:r>
          </a:p>
        </p:txBody>
      </p:sp>
    </p:spTree>
  </p:cSld>
  <p:clrMapOvr>
    <a:masterClrMapping/>
  </p:clrMapOvr>
  <p:transition advClick="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xfrm>
            <a:off x="251520" y="304800"/>
            <a:ext cx="6500812" cy="747713"/>
          </a:xfrm>
        </p:spPr>
        <p:txBody>
          <a:bodyPr/>
          <a:lstStyle/>
          <a:p>
            <a:pPr>
              <a:defRPr/>
            </a:pPr>
            <a:r>
              <a:rPr lang="en-US" altLang="zh-CN" dirty="0">
                <a:latin typeface="Arial" panose="020B0604020202020204" pitchFamily="34" charset="0"/>
                <a:cs typeface="Arial" panose="020B0604020202020204" pitchFamily="34" charset="0"/>
              </a:rPr>
              <a:t>4.7.4.1  </a:t>
            </a:r>
            <a:r>
              <a:rPr lang="zh-CN" altLang="en-US" dirty="0">
                <a:latin typeface="+mj-ea"/>
              </a:rPr>
              <a:t>表面活性剂的</a:t>
            </a:r>
            <a:r>
              <a:rPr lang="en-US" altLang="zh-CN" dirty="0">
                <a:latin typeface="+mj-ea"/>
              </a:rPr>
              <a:t>HLB</a:t>
            </a:r>
            <a:r>
              <a:rPr lang="zh-CN" altLang="en-US" dirty="0">
                <a:latin typeface="+mj-ea"/>
              </a:rPr>
              <a:t>值</a:t>
            </a:r>
          </a:p>
        </p:txBody>
      </p:sp>
      <p:sp>
        <p:nvSpPr>
          <p:cNvPr id="4" name="Rectangle 4"/>
          <p:cNvSpPr>
            <a:spLocks noChangeArrowheads="1"/>
          </p:cNvSpPr>
          <p:nvPr/>
        </p:nvSpPr>
        <p:spPr bwMode="auto">
          <a:xfrm>
            <a:off x="251520" y="1052736"/>
            <a:ext cx="8964612" cy="592213"/>
          </a:xfrm>
          <a:prstGeom prst="rect">
            <a:avLst/>
          </a:prstGeom>
          <a:noFill/>
          <a:ln w="9525">
            <a:noFill/>
            <a:miter lim="800000"/>
            <a:headEnd/>
            <a:tailEnd/>
          </a:ln>
          <a:effectLst/>
        </p:spPr>
        <p:txBody>
          <a:bodyPr wrap="square">
            <a:spAutoFit/>
          </a:bodyPr>
          <a:lstStyle/>
          <a:p>
            <a:pPr>
              <a:lnSpc>
                <a:spcPct val="130000"/>
              </a:lnSpc>
              <a:defRPr/>
            </a:pPr>
            <a:r>
              <a:rPr kumimoji="0"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HLB </a:t>
            </a:r>
            <a:r>
              <a:rPr kumimoji="0"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值：表面活性剂亲水基和亲油基之间的平衡关系。</a:t>
            </a:r>
          </a:p>
        </p:txBody>
      </p:sp>
      <p:grpSp>
        <p:nvGrpSpPr>
          <p:cNvPr id="207875" name="Group 5"/>
          <p:cNvGrpSpPr>
            <a:grpSpLocks/>
          </p:cNvGrpSpPr>
          <p:nvPr/>
        </p:nvGrpSpPr>
        <p:grpSpPr bwMode="auto">
          <a:xfrm>
            <a:off x="468313" y="2247776"/>
            <a:ext cx="8135937" cy="965200"/>
            <a:chOff x="288" y="2352"/>
            <a:chExt cx="4800" cy="608"/>
          </a:xfrm>
        </p:grpSpPr>
        <p:sp>
          <p:nvSpPr>
            <p:cNvPr id="6" name="Rectangle 6"/>
            <p:cNvSpPr>
              <a:spLocks noChangeArrowheads="1"/>
            </p:cNvSpPr>
            <p:nvPr/>
          </p:nvSpPr>
          <p:spPr bwMode="auto">
            <a:xfrm>
              <a:off x="288" y="2448"/>
              <a:ext cx="4800" cy="330"/>
            </a:xfrm>
            <a:prstGeom prst="rect">
              <a:avLst/>
            </a:prstGeom>
            <a:noFill/>
            <a:ln w="9525">
              <a:noFill/>
              <a:miter lim="800000"/>
              <a:headEnd/>
              <a:tailEnd/>
            </a:ln>
            <a:effectLst/>
          </p:spPr>
          <p:txBody>
            <a:bodyPr>
              <a:spAutoFit/>
            </a:bodyPr>
            <a:lstStyle/>
            <a:p>
              <a:pPr>
                <a:defRPr/>
              </a:pPr>
              <a:r>
                <a:rPr kumimoji="0"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HLB </a:t>
              </a:r>
              <a:r>
                <a:rPr kumimoji="0"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(亲水</a:t>
              </a:r>
              <a:r>
                <a:rPr kumimoji="0"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a:t>
              </a:r>
              <a:r>
                <a:rPr kumimoji="0"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亲油平衡值) </a:t>
              </a:r>
              <a:r>
                <a:rPr kumimoji="0"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 </a:t>
              </a:r>
              <a:r>
                <a:rPr kumimoji="0" lang="en-US" altLang="zh-CN" b="1" dirty="0">
                  <a:solidFill>
                    <a:srgbClr val="000000"/>
                  </a:solidFill>
                  <a:latin typeface="Times New Roman" panose="02020603050405020304" pitchFamily="18" charset="0"/>
                  <a:ea typeface="仿宋" pitchFamily="49" charset="-122"/>
                  <a:cs typeface="Times New Roman" panose="02020603050405020304" pitchFamily="18" charset="0"/>
                </a:rPr>
                <a:t>= ------------------------- </a:t>
              </a:r>
              <a:r>
                <a:rPr kumimoji="0" lang="en-US" altLang="zh-CN" b="1" dirty="0">
                  <a:solidFill>
                    <a:srgbClr val="000000"/>
                  </a:solidFill>
                  <a:latin typeface="Times New Roman" panose="02020603050405020304" pitchFamily="18" charset="0"/>
                  <a:ea typeface="仿宋" pitchFamily="49" charset="-122"/>
                  <a:cs typeface="Times New Roman" panose="02020603050405020304" pitchFamily="18" charset="0"/>
                  <a:sym typeface="Symbol" pitchFamily="18" charset="2"/>
                </a:rPr>
                <a:t> 20</a:t>
              </a:r>
            </a:p>
          </p:txBody>
        </p:sp>
        <p:sp>
          <p:nvSpPr>
            <p:cNvPr id="7" name="Rectangle 7"/>
            <p:cNvSpPr>
              <a:spLocks noChangeArrowheads="1"/>
            </p:cNvSpPr>
            <p:nvPr/>
          </p:nvSpPr>
          <p:spPr bwMode="auto">
            <a:xfrm>
              <a:off x="2837" y="2352"/>
              <a:ext cx="1741" cy="291"/>
            </a:xfrm>
            <a:prstGeom prst="rect">
              <a:avLst/>
            </a:prstGeom>
            <a:noFill/>
            <a:ln w="9525">
              <a:noFill/>
              <a:miter lim="800000"/>
              <a:headEnd/>
              <a:tailEnd/>
            </a:ln>
            <a:effectLst/>
          </p:spPr>
          <p:txBody>
            <a:bodyPr wrap="square">
              <a:spAutoFit/>
            </a:bodyPr>
            <a:lstStyle/>
            <a:p>
              <a:pPr algn="ctr">
                <a:spcBef>
                  <a:spcPct val="50000"/>
                </a:spcBef>
                <a:defRPr/>
              </a:pPr>
              <a:r>
                <a:rPr kumimoji="0"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亲水基团数</a:t>
              </a:r>
            </a:p>
          </p:txBody>
        </p:sp>
        <p:sp>
          <p:nvSpPr>
            <p:cNvPr id="8" name="Rectangle 8"/>
            <p:cNvSpPr>
              <a:spLocks noChangeArrowheads="1"/>
            </p:cNvSpPr>
            <p:nvPr/>
          </p:nvSpPr>
          <p:spPr bwMode="auto">
            <a:xfrm>
              <a:off x="2702" y="2669"/>
              <a:ext cx="2131" cy="291"/>
            </a:xfrm>
            <a:prstGeom prst="rect">
              <a:avLst/>
            </a:prstGeom>
            <a:noFill/>
            <a:ln w="9525">
              <a:noFill/>
              <a:miter lim="800000"/>
              <a:headEnd/>
              <a:tailEnd/>
            </a:ln>
            <a:effectLst/>
          </p:spPr>
          <p:txBody>
            <a:bodyPr>
              <a:spAutoFit/>
            </a:bodyPr>
            <a:lstStyle/>
            <a:p>
              <a:pPr>
                <a:spcBef>
                  <a:spcPct val="50000"/>
                </a:spcBef>
                <a:defRPr/>
              </a:pPr>
              <a:r>
                <a:rPr kumimoji="0" lang="zh-CN" altLang="en-US" sz="2400" b="1" dirty="0">
                  <a:solidFill>
                    <a:srgbClr val="000000"/>
                  </a:solidFill>
                  <a:latin typeface="Times New Roman" panose="02020603050405020304" pitchFamily="18" charset="0"/>
                  <a:ea typeface="仿宋" pitchFamily="49" charset="-122"/>
                  <a:cs typeface="Times New Roman" panose="02020603050405020304" pitchFamily="18" charset="0"/>
                </a:rPr>
                <a:t>亲水基团数+亲油基团数</a:t>
              </a:r>
            </a:p>
          </p:txBody>
        </p:sp>
      </p:grpSp>
      <p:sp>
        <p:nvSpPr>
          <p:cNvPr id="9" name="Rectangle 22"/>
          <p:cNvSpPr>
            <a:spLocks noChangeArrowheads="1"/>
          </p:cNvSpPr>
          <p:nvPr/>
        </p:nvSpPr>
        <p:spPr bwMode="auto">
          <a:xfrm>
            <a:off x="251521" y="3784377"/>
            <a:ext cx="8640960" cy="523875"/>
          </a:xfrm>
          <a:prstGeom prst="rect">
            <a:avLst/>
          </a:prstGeom>
          <a:noFill/>
          <a:ln w="9525">
            <a:noFill/>
            <a:miter lim="800000"/>
            <a:headEnd/>
            <a:tailEnd/>
          </a:ln>
          <a:effectLst/>
        </p:spPr>
        <p:txBody>
          <a:bodyPr wrap="square">
            <a:spAutoFit/>
          </a:bodyPr>
          <a:lstStyle/>
          <a:p>
            <a:pPr>
              <a:defRPr/>
            </a:pPr>
            <a:r>
              <a:rPr kumimoji="0" lang="zh-CN" altLang="en-US" b="1" dirty="0">
                <a:solidFill>
                  <a:srgbClr val="000000"/>
                </a:solidFill>
                <a:latin typeface="Times New Roman" panose="02020603050405020304" pitchFamily="18" charset="0"/>
                <a:ea typeface="仿宋" pitchFamily="49" charset="-122"/>
                <a:cs typeface="Times New Roman" panose="02020603050405020304" pitchFamily="18" charset="0"/>
              </a:rPr>
              <a:t>表面活性剂的作用：洗涤剂、乳化剂和起泡剂等。</a:t>
            </a:r>
          </a:p>
        </p:txBody>
      </p:sp>
      <p:sp>
        <p:nvSpPr>
          <p:cNvPr id="10" name="Rectangle 23"/>
          <p:cNvSpPr>
            <a:spLocks noChangeArrowheads="1"/>
          </p:cNvSpPr>
          <p:nvPr/>
        </p:nvSpPr>
        <p:spPr bwMode="auto">
          <a:xfrm>
            <a:off x="251520" y="4293965"/>
            <a:ext cx="8640960" cy="1227772"/>
          </a:xfrm>
          <a:prstGeom prst="rect">
            <a:avLst/>
          </a:prstGeom>
          <a:noFill/>
          <a:ln w="9525">
            <a:noFill/>
            <a:miter lim="800000"/>
            <a:headEnd/>
            <a:tailEnd/>
          </a:ln>
          <a:effectLst/>
        </p:spPr>
        <p:txBody>
          <a:bodyPr wrap="square">
            <a:spAutoFit/>
          </a:bodyPr>
          <a:lstStyle/>
          <a:p>
            <a:pPr algn="just">
              <a:lnSpc>
                <a:spcPct val="140000"/>
              </a:lnSpc>
              <a:defRPr/>
            </a:pPr>
            <a:r>
              <a:rPr kumimoji="0" lang="zh-CN" altLang="en-US" b="1" dirty="0">
                <a:solidFill>
                  <a:srgbClr val="000000"/>
                </a:solidFill>
                <a:latin typeface="Times New Roman" panose="02020603050405020304" pitchFamily="18" charset="0"/>
                <a:ea typeface="仿宋" pitchFamily="49" charset="-122"/>
                <a:cs typeface="Times New Roman" panose="02020603050405020304" pitchFamily="18" charset="0"/>
              </a:rPr>
              <a:t>洗涤作用：亲油基伸入油污中，降低了油污与织物间的界面张力；亲水基与水分子之间具有强的作用力。</a:t>
            </a:r>
          </a:p>
        </p:txBody>
      </p:sp>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4.2  </a:t>
            </a:r>
            <a:r>
              <a:rPr lang="zh-CN" altLang="en-US" sz="3200" dirty="0"/>
              <a:t>稀溶液的通性</a:t>
            </a:r>
            <a:endParaRPr lang="zh-CN" altLang="en-US" sz="3200" dirty="0">
              <a:latin typeface="黑体" pitchFamily="2" charset="-122"/>
            </a:endParaRPr>
          </a:p>
        </p:txBody>
      </p:sp>
      <p:sp>
        <p:nvSpPr>
          <p:cNvPr id="74756" name="Rectangle 3"/>
          <p:cNvSpPr>
            <a:spLocks noGrp="1" noChangeArrowheads="1"/>
          </p:cNvSpPr>
          <p:nvPr>
            <p:ph idx="1"/>
          </p:nvPr>
        </p:nvSpPr>
        <p:spPr>
          <a:xfrm>
            <a:off x="251521" y="1556792"/>
            <a:ext cx="8640960" cy="3888432"/>
          </a:xfrm>
        </p:spPr>
        <p:txBody>
          <a:bodyPr/>
          <a:lstStyle/>
          <a:p>
            <a:pPr marL="0" indent="0" eaLnBrk="1" hangingPunct="1">
              <a:lnSpc>
                <a:spcPct val="150000"/>
              </a:lnSpc>
              <a:spcBef>
                <a:spcPts val="600"/>
              </a:spcBef>
              <a:spcAft>
                <a:spcPts val="600"/>
              </a:spcAft>
              <a:buClrTx/>
              <a:buSzTx/>
              <a:buFontTx/>
              <a:buNone/>
              <a:defRPr/>
            </a:pPr>
            <a:r>
              <a:rPr lang="zh-CN" altLang="en-US" dirty="0">
                <a:effectLst/>
                <a:latin typeface="Times New Roman" panose="02020603050405020304" pitchFamily="18" charset="0"/>
                <a:cs typeface="Times New Roman" panose="02020603050405020304" pitchFamily="18" charset="0"/>
              </a:rPr>
              <a:t>实验结果表明：</a:t>
            </a:r>
            <a:r>
              <a:rPr lang="zh-CN" altLang="en-US" u="sng" dirty="0">
                <a:solidFill>
                  <a:srgbClr val="0000FF"/>
                </a:solidFill>
                <a:effectLst/>
                <a:latin typeface="Times New Roman" panose="02020603050405020304" pitchFamily="18" charset="0"/>
                <a:cs typeface="Times New Roman" panose="02020603050405020304" pitchFamily="18" charset="0"/>
              </a:rPr>
              <a:t>难挥发</a:t>
            </a:r>
            <a:r>
              <a:rPr lang="zh-CN" altLang="en-US" dirty="0">
                <a:effectLst/>
                <a:latin typeface="Times New Roman" panose="02020603050405020304" pitchFamily="18" charset="0"/>
                <a:cs typeface="Times New Roman" panose="02020603050405020304" pitchFamily="18" charset="0"/>
              </a:rPr>
              <a:t>的</a:t>
            </a:r>
            <a:r>
              <a:rPr lang="zh-CN" altLang="en-US" u="sng" dirty="0">
                <a:solidFill>
                  <a:srgbClr val="0000FF"/>
                </a:solidFill>
                <a:effectLst/>
                <a:latin typeface="Times New Roman" panose="02020603050405020304" pitchFamily="18" charset="0"/>
                <a:cs typeface="Times New Roman" panose="02020603050405020304" pitchFamily="18" charset="0"/>
              </a:rPr>
              <a:t>非电解质稀溶液</a:t>
            </a:r>
            <a:r>
              <a:rPr lang="zh-CN" altLang="en-US" dirty="0">
                <a:effectLst/>
                <a:latin typeface="Times New Roman" panose="02020603050405020304" pitchFamily="18" charset="0"/>
                <a:cs typeface="Times New Roman" panose="02020603050405020304" pitchFamily="18" charset="0"/>
              </a:rPr>
              <a:t>的性质（即蒸气压下降、沸点上升、凝固点下降和溶液渗透压）与</a:t>
            </a:r>
            <a:r>
              <a:rPr lang="zh-CN" altLang="en-US" u="sng" dirty="0">
                <a:solidFill>
                  <a:srgbClr val="0000FF"/>
                </a:solidFill>
                <a:effectLst/>
                <a:latin typeface="Times New Roman" panose="02020603050405020304" pitchFamily="18" charset="0"/>
                <a:cs typeface="Times New Roman" panose="02020603050405020304" pitchFamily="18" charset="0"/>
              </a:rPr>
              <a:t>一定量溶剂</a:t>
            </a:r>
            <a:r>
              <a:rPr lang="zh-CN" altLang="en-US" dirty="0">
                <a:effectLst/>
                <a:latin typeface="Times New Roman" panose="02020603050405020304" pitchFamily="18" charset="0"/>
                <a:cs typeface="Times New Roman" panose="02020603050405020304" pitchFamily="18" charset="0"/>
              </a:rPr>
              <a:t>中所</a:t>
            </a:r>
            <a:r>
              <a:rPr lang="zh-CN" altLang="en-US" u="sng" dirty="0">
                <a:solidFill>
                  <a:srgbClr val="0000FF"/>
                </a:solidFill>
                <a:effectLst/>
                <a:latin typeface="Times New Roman" panose="02020603050405020304" pitchFamily="18" charset="0"/>
                <a:cs typeface="Times New Roman" panose="02020603050405020304" pitchFamily="18" charset="0"/>
              </a:rPr>
              <a:t>溶解溶质的物质的量</a:t>
            </a:r>
            <a:r>
              <a:rPr lang="zh-CN" altLang="en-US" dirty="0">
                <a:effectLst/>
                <a:latin typeface="Times New Roman" panose="02020603050405020304" pitchFamily="18" charset="0"/>
                <a:cs typeface="Times New Roman" panose="02020603050405020304" pitchFamily="18" charset="0"/>
              </a:rPr>
              <a:t>成正比，而与溶质的本性无关。此定律叫做</a:t>
            </a:r>
            <a:r>
              <a:rPr lang="zh-CN" altLang="en-US" u="sng" dirty="0">
                <a:solidFill>
                  <a:srgbClr val="FF0000"/>
                </a:solidFill>
                <a:effectLst/>
                <a:latin typeface="+mj-ea"/>
                <a:ea typeface="+mj-ea"/>
                <a:cs typeface="Times New Roman" panose="02020603050405020304" pitchFamily="18" charset="0"/>
              </a:rPr>
              <a:t>稀溶液定律</a:t>
            </a:r>
            <a:r>
              <a:rPr lang="zh-CN" altLang="en-US" dirty="0">
                <a:effectLst/>
                <a:latin typeface="Times New Roman" panose="02020603050405020304" pitchFamily="18" charset="0"/>
                <a:cs typeface="Times New Roman" panose="02020603050405020304" pitchFamily="18" charset="0"/>
              </a:rPr>
              <a:t>，又称为</a:t>
            </a:r>
            <a:r>
              <a:rPr lang="zh-CN" altLang="en-US" u="sng" dirty="0">
                <a:solidFill>
                  <a:srgbClr val="FF0000"/>
                </a:solidFill>
                <a:effectLst/>
                <a:latin typeface="Times New Roman" panose="02020603050405020304" pitchFamily="18" charset="0"/>
                <a:cs typeface="Times New Roman" panose="02020603050405020304" pitchFamily="18" charset="0"/>
              </a:rPr>
              <a:t>依数定律，或者拉乌尔定律</a:t>
            </a:r>
            <a:r>
              <a:rPr lang="zh-CN" altLang="en-US" dirty="0">
                <a:effectLst/>
                <a:latin typeface="Times New Roman" panose="02020603050405020304" pitchFamily="18" charset="0"/>
                <a:cs typeface="Times New Roman" panose="02020603050405020304" pitchFamily="18" charset="0"/>
              </a:rPr>
              <a:t>。以上性质称为</a:t>
            </a:r>
            <a:r>
              <a:rPr lang="zh-CN" altLang="en-US" u="sng" dirty="0">
                <a:solidFill>
                  <a:srgbClr val="FF0000"/>
                </a:solidFill>
                <a:effectLst/>
                <a:latin typeface="Times New Roman" panose="02020603050405020304" pitchFamily="18" charset="0"/>
                <a:cs typeface="Times New Roman" panose="02020603050405020304" pitchFamily="18" charset="0"/>
              </a:rPr>
              <a:t>稀溶液的依数性</a:t>
            </a:r>
            <a:r>
              <a:rPr lang="zh-CN" altLang="en-US" dirty="0">
                <a:effectLst/>
                <a:latin typeface="Times New Roman" panose="02020603050405020304" pitchFamily="18" charset="0"/>
                <a:cs typeface="Times New Roman" panose="02020603050405020304" pitchFamily="18" charset="0"/>
              </a:rPr>
              <a:t>。</a:t>
            </a:r>
          </a:p>
        </p:txBody>
      </p:sp>
      <p:sp>
        <p:nvSpPr>
          <p:cNvPr id="5" name="矩形 4"/>
          <p:cNvSpPr/>
          <p:nvPr/>
        </p:nvSpPr>
        <p:spPr>
          <a:xfrm>
            <a:off x="251521" y="1105580"/>
            <a:ext cx="4441026" cy="523220"/>
          </a:xfrm>
          <a:prstGeom prst="rect">
            <a:avLst/>
          </a:prstGeom>
        </p:spPr>
        <p:txBody>
          <a:bodyPr wrap="square">
            <a:spAutoFit/>
          </a:bodyPr>
          <a:lstStyle/>
          <a:p>
            <a:pPr eaLnBrk="0" hangingPunct="0">
              <a:defRPr/>
            </a:pPr>
            <a:r>
              <a:rPr lang="en-US" altLang="zh-CN" b="1" dirty="0">
                <a:solidFill>
                  <a:srgbClr val="FF0000"/>
                </a:solidFill>
                <a:latin typeface="Arial" panose="020B0604020202020204" pitchFamily="34" charset="0"/>
                <a:ea typeface="+mj-ea"/>
                <a:cs typeface="Arial" panose="020B0604020202020204" pitchFamily="34" charset="0"/>
              </a:rPr>
              <a:t>4.2.1 </a:t>
            </a:r>
            <a:r>
              <a:rPr lang="zh-CN" altLang="en-US" b="1" dirty="0">
                <a:solidFill>
                  <a:srgbClr val="FF0000"/>
                </a:solidFill>
                <a:latin typeface="Times New Roman" panose="02020603050405020304" pitchFamily="18" charset="0"/>
                <a:ea typeface="+mj-ea"/>
                <a:cs typeface="Times New Roman" panose="02020603050405020304" pitchFamily="18" charset="0"/>
              </a:rPr>
              <a:t>非电解质溶液的通性</a:t>
            </a:r>
          </a:p>
        </p:txBody>
      </p:sp>
      <p:grpSp>
        <p:nvGrpSpPr>
          <p:cNvPr id="6" name="组合 5">
            <a:extLst>
              <a:ext uri="{FF2B5EF4-FFF2-40B4-BE49-F238E27FC236}">
                <a16:creationId xmlns:a16="http://schemas.microsoft.com/office/drawing/2014/main" id="{8CC5DB75-8320-4176-B943-BEB30B95EE80}"/>
              </a:ext>
            </a:extLst>
          </p:cNvPr>
          <p:cNvGrpSpPr/>
          <p:nvPr/>
        </p:nvGrpSpPr>
        <p:grpSpPr>
          <a:xfrm>
            <a:off x="7236296" y="4797152"/>
            <a:ext cx="1480145" cy="1480145"/>
            <a:chOff x="6660232" y="5044480"/>
            <a:chExt cx="1480145" cy="1480145"/>
          </a:xfrm>
        </p:grpSpPr>
        <p:sp>
          <p:nvSpPr>
            <p:cNvPr id="7" name="爆炸形: 8 pt  6">
              <a:extLst>
                <a:ext uri="{FF2B5EF4-FFF2-40B4-BE49-F238E27FC236}">
                  <a16:creationId xmlns:a16="http://schemas.microsoft.com/office/drawing/2014/main" id="{9C6237BD-C1D6-404D-B110-210FF5882327}"/>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8" name="矩形 7">
              <a:extLst>
                <a:ext uri="{FF2B5EF4-FFF2-40B4-BE49-F238E27FC236}">
                  <a16:creationId xmlns:a16="http://schemas.microsoft.com/office/drawing/2014/main" id="{AE73EE1F-3234-4273-9428-EDED4882243B}"/>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251520" y="333375"/>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4.7.4.2  </a:t>
            </a:r>
            <a:r>
              <a:rPr lang="zh-CN" altLang="en-US" sz="3200" dirty="0">
                <a:latin typeface="+mj-ea"/>
              </a:rPr>
              <a:t>表面活性剂的重要作用</a:t>
            </a:r>
          </a:p>
        </p:txBody>
      </p:sp>
      <p:sp>
        <p:nvSpPr>
          <p:cNvPr id="114691" name="Rectangle 3"/>
          <p:cNvSpPr>
            <a:spLocks noGrp="1" noChangeArrowheads="1"/>
          </p:cNvSpPr>
          <p:nvPr>
            <p:ph type="body" idx="1"/>
          </p:nvPr>
        </p:nvSpPr>
        <p:spPr>
          <a:xfrm>
            <a:off x="251520" y="980728"/>
            <a:ext cx="8640960" cy="4608512"/>
          </a:xfrm>
        </p:spPr>
        <p:txBody>
          <a:bodyPr/>
          <a:lstStyle/>
          <a:p>
            <a:pPr marL="0" indent="0" algn="just" eaLnBrk="1" hangingPunct="1">
              <a:lnSpc>
                <a:spcPct val="125000"/>
              </a:lnSpc>
              <a:spcBef>
                <a:spcPts val="600"/>
              </a:spcBef>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主要包括：</a:t>
            </a:r>
            <a:r>
              <a:rPr lang="zh-CN" altLang="en-US" dirty="0">
                <a:solidFill>
                  <a:srgbClr val="FF0000"/>
                </a:solidFill>
                <a:effectLst/>
                <a:latin typeface="Times New Roman" panose="02020603050405020304" pitchFamily="18" charset="0"/>
                <a:cs typeface="Times New Roman" panose="02020603050405020304" pitchFamily="18" charset="0"/>
              </a:rPr>
              <a:t>润湿作用、起泡作用、增溶作用、洗涤作用和乳化作用</a:t>
            </a:r>
            <a:endParaRPr lang="zh-CN" altLang="en-US" dirty="0">
              <a:effectLst/>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600"/>
              </a:spcBef>
              <a:buFont typeface="Wingdings" pitchFamily="2" charset="2"/>
              <a:buNone/>
              <a:defRPr/>
            </a:pPr>
            <a:r>
              <a:rPr lang="zh-CN" altLang="en-US" dirty="0">
                <a:solidFill>
                  <a:srgbClr val="0000FF"/>
                </a:solidFill>
                <a:effectLst/>
                <a:latin typeface="Times New Roman" panose="02020603050405020304" pitchFamily="18" charset="0"/>
                <a:cs typeface="Times New Roman" panose="02020603050405020304" pitchFamily="18" charset="0"/>
              </a:rPr>
              <a:t>①润湿作用</a:t>
            </a:r>
            <a:endParaRPr lang="en-US" altLang="zh-CN" dirty="0">
              <a:solidFill>
                <a:srgbClr val="0000FF"/>
              </a:solidFill>
              <a:effectLst/>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600"/>
              </a:spcBef>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表面活性剂可以</a:t>
            </a:r>
            <a:r>
              <a:rPr lang="zh-CN" altLang="en-US" u="sng" dirty="0">
                <a:effectLst/>
                <a:latin typeface="Times New Roman" panose="02020603050405020304" pitchFamily="18" charset="0"/>
                <a:cs typeface="Times New Roman" panose="02020603050405020304" pitchFamily="18" charset="0"/>
              </a:rPr>
              <a:t>降低液体表面张力</a:t>
            </a:r>
            <a:r>
              <a:rPr lang="zh-CN" altLang="en-US" dirty="0">
                <a:effectLst/>
                <a:latin typeface="Times New Roman" panose="02020603050405020304" pitchFamily="18" charset="0"/>
                <a:cs typeface="Times New Roman" panose="02020603050405020304" pitchFamily="18" charset="0"/>
              </a:rPr>
              <a:t>，改变接触角的大小，从而达到所需的目的。</a:t>
            </a:r>
            <a:endParaRPr lang="en-US" altLang="zh-CN" dirty="0">
              <a:effectLst/>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600"/>
              </a:spcBef>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例如，要农药润湿带蜡的植物表面，要在农药中加表面活性剂。如果要制造防水材料，就要在表面涂憎水的表面活性剂，使接触角大于</a:t>
            </a:r>
            <a:r>
              <a:rPr lang="en-US" altLang="zh-CN" dirty="0">
                <a:effectLst/>
                <a:latin typeface="Times New Roman" panose="02020603050405020304" pitchFamily="18" charset="0"/>
                <a:cs typeface="Times New Roman" panose="02020603050405020304" pitchFamily="18" charset="0"/>
              </a:rPr>
              <a:t>90</a:t>
            </a:r>
            <a:r>
              <a:rPr lang="en-US" altLang="zh-CN" baseline="30000" dirty="0">
                <a:effectLst/>
                <a:latin typeface="Times New Roman" panose="02020603050405020304" pitchFamily="18" charset="0"/>
                <a:cs typeface="Times New Roman" panose="02020603050405020304" pitchFamily="18" charset="0"/>
              </a:rPr>
              <a:t>o</a:t>
            </a:r>
            <a:endParaRPr lang="zh-CN" altLang="en-US"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51520" y="304800"/>
            <a:ext cx="6552505" cy="747713"/>
          </a:xfrm>
        </p:spPr>
        <p:txBody>
          <a:bodyPr/>
          <a:lstStyle/>
          <a:p>
            <a:pPr>
              <a:defRPr/>
            </a:pPr>
            <a:r>
              <a:rPr lang="en-US" altLang="zh-CN" dirty="0">
                <a:latin typeface="Arial" panose="020B0604020202020204" pitchFamily="34" charset="0"/>
                <a:cs typeface="Arial" panose="020B0604020202020204" pitchFamily="34" charset="0"/>
              </a:rPr>
              <a:t>4.7.4.2  </a:t>
            </a:r>
            <a:r>
              <a:rPr lang="zh-CN" altLang="en-US" dirty="0">
                <a:latin typeface="+mj-ea"/>
              </a:rPr>
              <a:t>表面活性剂的重要作用</a:t>
            </a:r>
            <a:endParaRPr lang="zh-CN" altLang="en-US" dirty="0"/>
          </a:p>
        </p:txBody>
      </p:sp>
      <p:sp>
        <p:nvSpPr>
          <p:cNvPr id="115714" name="Rectangle 3"/>
          <p:cNvSpPr>
            <a:spLocks noGrp="1" noChangeArrowheads="1"/>
          </p:cNvSpPr>
          <p:nvPr>
            <p:ph type="body" idx="4294967295"/>
          </p:nvPr>
        </p:nvSpPr>
        <p:spPr>
          <a:xfrm>
            <a:off x="251520" y="980728"/>
            <a:ext cx="4104456" cy="5572472"/>
          </a:xfrm>
        </p:spPr>
        <p:txBody>
          <a:bodyPr/>
          <a:lstStyle/>
          <a:p>
            <a:pPr algn="just" eaLnBrk="1" hangingPunct="1">
              <a:lnSpc>
                <a:spcPct val="120000"/>
              </a:lnSpc>
              <a:buFont typeface="Wingdings" pitchFamily="2" charset="2"/>
              <a:buNone/>
              <a:defRPr/>
            </a:pPr>
            <a:r>
              <a:rPr lang="en-US" altLang="zh-CN" dirty="0">
                <a:solidFill>
                  <a:srgbClr val="0000FF"/>
                </a:solidFill>
                <a:effectLst/>
                <a:latin typeface="Times New Roman" panose="02020603050405020304" pitchFamily="18" charset="0"/>
                <a:cs typeface="Times New Roman" panose="02020603050405020304" pitchFamily="18" charset="0"/>
              </a:rPr>
              <a:t>②</a:t>
            </a:r>
            <a:r>
              <a:rPr lang="zh-CN" altLang="en-US" dirty="0">
                <a:solidFill>
                  <a:srgbClr val="0000FF"/>
                </a:solidFill>
                <a:effectLst/>
                <a:latin typeface="Times New Roman" panose="02020603050405020304" pitchFamily="18" charset="0"/>
                <a:cs typeface="Times New Roman" panose="02020603050405020304" pitchFamily="18" charset="0"/>
              </a:rPr>
              <a:t>起泡作用</a:t>
            </a:r>
            <a:endParaRPr lang="en-US" altLang="zh-CN" dirty="0">
              <a:solidFill>
                <a:srgbClr val="0000FF"/>
              </a:solidFill>
              <a:effectLst/>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600"/>
              </a:spcBef>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“泡”就是由液体薄膜包围着气体。有的表面活性剂和水可以形成一定强度的薄膜，亲水基伸向水侧，非极性基伸向气泡，将气泡稳定在水中。用于浮游选矿、泡沫灭火和洗涤去污等，这种活性剂称为</a:t>
            </a:r>
            <a:r>
              <a:rPr lang="zh-CN" altLang="en-US" dirty="0">
                <a:solidFill>
                  <a:srgbClr val="0000FF"/>
                </a:solidFill>
                <a:effectLst/>
                <a:latin typeface="Times New Roman" panose="02020603050405020304" pitchFamily="18" charset="0"/>
                <a:cs typeface="Times New Roman" panose="02020603050405020304" pitchFamily="18" charset="0"/>
              </a:rPr>
              <a:t>起泡剂</a:t>
            </a:r>
            <a:endParaRPr lang="zh-CN" altLang="en-US" dirty="0">
              <a:effectLst/>
              <a:latin typeface="Times New Roman" panose="02020603050405020304" pitchFamily="18" charset="0"/>
              <a:cs typeface="Times New Roman" panose="02020603050405020304" pitchFamily="18" charset="0"/>
            </a:endParaRPr>
          </a:p>
        </p:txBody>
      </p:sp>
      <p:pic>
        <p:nvPicPr>
          <p:cNvPr id="5" name="Picture 6" descr="12_47">
            <a:extLst>
              <a:ext uri="{FF2B5EF4-FFF2-40B4-BE49-F238E27FC236}">
                <a16:creationId xmlns:a16="http://schemas.microsoft.com/office/drawing/2014/main" id="{1B6180E4-642E-4996-87AC-695636B600A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3672" r="3296" b="3226"/>
          <a:stretch/>
        </p:blipFill>
        <p:spPr bwMode="auto">
          <a:xfrm>
            <a:off x="4420810" y="1844824"/>
            <a:ext cx="4651718" cy="367240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body" idx="4294967295"/>
          </p:nvPr>
        </p:nvSpPr>
        <p:spPr>
          <a:xfrm>
            <a:off x="251520" y="980729"/>
            <a:ext cx="8640960" cy="4392488"/>
          </a:xfrm>
        </p:spPr>
        <p:txBody>
          <a:bodyPr/>
          <a:lstStyle/>
          <a:p>
            <a:pPr algn="just" eaLnBrk="1" hangingPunct="1">
              <a:lnSpc>
                <a:spcPct val="120000"/>
              </a:lnSpc>
              <a:buFont typeface="Wingdings" pitchFamily="2" charset="2"/>
              <a:buNone/>
              <a:defRPr/>
            </a:pP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③</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增溶作用</a:t>
            </a:r>
            <a:endPar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endParaRPr>
          </a:p>
          <a:p>
            <a:pPr marL="0" indent="0" algn="just" eaLnBrk="1" hangingPunct="1">
              <a:lnSpc>
                <a:spcPct val="120000"/>
              </a:lnSpc>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非极性有机物如苯在水中溶解度很小，加入</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油酸钠</a:t>
            </a:r>
            <a:r>
              <a:rPr lang="zh-CN" altLang="en-US" dirty="0">
                <a:effectLst/>
                <a:latin typeface="Times New Roman" panose="02020603050405020304" pitchFamily="18" charset="0"/>
                <a:ea typeface="仿宋" pitchFamily="49" charset="-122"/>
                <a:cs typeface="Times New Roman" panose="02020603050405020304" pitchFamily="18" charset="0"/>
              </a:rPr>
              <a:t>等表面活性剂后，苯在水中的溶解度大大增加，这称为</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增溶作用</a:t>
            </a:r>
            <a:r>
              <a:rPr lang="zh-CN" altLang="en-US" dirty="0">
                <a:effectLst/>
                <a:latin typeface="Times New Roman" panose="02020603050405020304" pitchFamily="18" charset="0"/>
                <a:ea typeface="仿宋" pitchFamily="49" charset="-122"/>
                <a:cs typeface="Times New Roman" panose="02020603050405020304" pitchFamily="18" charset="0"/>
              </a:rPr>
              <a:t>。</a:t>
            </a:r>
            <a:endParaRPr lang="zh-CN" altLang="zh-CN" dirty="0">
              <a:effectLst/>
              <a:latin typeface="Times New Roman" panose="02020603050405020304" pitchFamily="18" charset="0"/>
              <a:ea typeface="仿宋" pitchFamily="49" charset="-122"/>
              <a:cs typeface="Times New Roman" panose="02020603050405020304" pitchFamily="18" charset="0"/>
            </a:endParaRPr>
          </a:p>
          <a:p>
            <a:pPr marL="0" indent="0" algn="just" eaLnBrk="1" hangingPunct="1">
              <a:lnSpc>
                <a:spcPct val="120000"/>
              </a:lnSpc>
              <a:buFont typeface="Wingdings" pitchFamily="2" charset="2"/>
              <a:buNone/>
              <a:defRPr/>
            </a:pPr>
            <a:r>
              <a:rPr lang="zh-CN" altLang="en-US" dirty="0">
                <a:effectLst/>
                <a:latin typeface="Times New Roman" panose="02020603050405020304" pitchFamily="18" charset="0"/>
                <a:ea typeface="仿宋" pitchFamily="49" charset="-122"/>
                <a:cs typeface="Times New Roman" panose="02020603050405020304" pitchFamily="18" charset="0"/>
              </a:rPr>
              <a:t>增溶作用与普通的溶解概念是不同的，</a:t>
            </a:r>
            <a:r>
              <a:rPr lang="zh-CN" altLang="en-US" u="sng" dirty="0">
                <a:solidFill>
                  <a:srgbClr val="0000FF"/>
                </a:solidFill>
                <a:effectLst/>
                <a:latin typeface="Times New Roman" panose="02020603050405020304" pitchFamily="18" charset="0"/>
                <a:ea typeface="仿宋" pitchFamily="49" charset="-122"/>
                <a:cs typeface="Times New Roman" panose="02020603050405020304" pitchFamily="18" charset="0"/>
              </a:rPr>
              <a:t>增溶的苯不是均匀分散在水中，而是分散在油酸根分子形成的胶束中。</a:t>
            </a:r>
            <a:r>
              <a:rPr lang="zh-CN" altLang="en-US" dirty="0">
                <a:effectLst/>
                <a:latin typeface="Times New Roman" panose="02020603050405020304" pitchFamily="18" charset="0"/>
                <a:ea typeface="仿宋" pitchFamily="49" charset="-122"/>
                <a:cs typeface="Times New Roman" panose="02020603050405020304" pitchFamily="18" charset="0"/>
              </a:rPr>
              <a:t>经</a:t>
            </a:r>
            <a:r>
              <a:rPr lang="en-US" altLang="zh-CN" dirty="0">
                <a:effectLst/>
                <a:latin typeface="Times New Roman" panose="02020603050405020304" pitchFamily="18" charset="0"/>
                <a:ea typeface="仿宋" pitchFamily="49" charset="-122"/>
                <a:cs typeface="Times New Roman" panose="02020603050405020304" pitchFamily="18" charset="0"/>
              </a:rPr>
              <a:t>X</a:t>
            </a:r>
            <a:r>
              <a:rPr lang="zh-CN" altLang="en-US" dirty="0">
                <a:effectLst/>
                <a:latin typeface="Times New Roman" panose="02020603050405020304" pitchFamily="18" charset="0"/>
                <a:ea typeface="仿宋" pitchFamily="49" charset="-122"/>
                <a:cs typeface="Times New Roman" panose="02020603050405020304" pitchFamily="18" charset="0"/>
              </a:rPr>
              <a:t>射线衍射证实，增溶后各种胶束都有不同程度的增大，而整个溶液的的依数性变化不大。</a:t>
            </a:r>
          </a:p>
        </p:txBody>
      </p:sp>
      <p:sp>
        <p:nvSpPr>
          <p:cNvPr id="6" name="标题 3">
            <a:extLst>
              <a:ext uri="{FF2B5EF4-FFF2-40B4-BE49-F238E27FC236}">
                <a16:creationId xmlns:a16="http://schemas.microsoft.com/office/drawing/2014/main" id="{F0C7FB53-195F-4343-B62F-B5589A9C2A73}"/>
              </a:ext>
            </a:extLst>
          </p:cNvPr>
          <p:cNvSpPr>
            <a:spLocks noGrp="1"/>
          </p:cNvSpPr>
          <p:nvPr>
            <p:ph type="title"/>
          </p:nvPr>
        </p:nvSpPr>
        <p:spPr>
          <a:xfrm>
            <a:off x="251520" y="304800"/>
            <a:ext cx="6552505" cy="747713"/>
          </a:xfrm>
        </p:spPr>
        <p:txBody>
          <a:bodyPr/>
          <a:lstStyle/>
          <a:p>
            <a:pPr>
              <a:defRPr/>
            </a:pPr>
            <a:r>
              <a:rPr lang="en-US" altLang="zh-CN" dirty="0">
                <a:latin typeface="Arial" panose="020B0604020202020204" pitchFamily="34" charset="0"/>
                <a:cs typeface="Arial" panose="020B0604020202020204" pitchFamily="34" charset="0"/>
              </a:rPr>
              <a:t>4.7.4.2  </a:t>
            </a:r>
            <a:r>
              <a:rPr lang="zh-CN" altLang="en-US" dirty="0">
                <a:latin typeface="+mj-ea"/>
              </a:rPr>
              <a:t>表面活性剂的重要作用</a:t>
            </a:r>
            <a:endParaRPr lang="zh-CN"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idx="4294967295"/>
          </p:nvPr>
        </p:nvSpPr>
        <p:spPr>
          <a:xfrm>
            <a:off x="251520" y="980728"/>
            <a:ext cx="5220408" cy="5572472"/>
          </a:xfrm>
        </p:spPr>
        <p:txBody>
          <a:bodyPr/>
          <a:lstStyle/>
          <a:p>
            <a:pPr eaLnBrk="1" hangingPunct="1">
              <a:lnSpc>
                <a:spcPct val="120000"/>
              </a:lnSpc>
              <a:buFont typeface="Wingdings" pitchFamily="2" charset="2"/>
              <a:buNone/>
              <a:defRPr/>
            </a:pPr>
            <a:r>
              <a:rPr lang="en-US" altLang="zh-CN" sz="2700" dirty="0">
                <a:solidFill>
                  <a:srgbClr val="0000FF"/>
                </a:solidFill>
                <a:effectLst/>
                <a:latin typeface="Times New Roman" panose="02020603050405020304" pitchFamily="18" charset="0"/>
                <a:cs typeface="Times New Roman" panose="02020603050405020304" pitchFamily="18" charset="0"/>
              </a:rPr>
              <a:t>④</a:t>
            </a:r>
            <a:r>
              <a:rPr lang="zh-CN" altLang="en-US" sz="2700" dirty="0">
                <a:solidFill>
                  <a:srgbClr val="0000FF"/>
                </a:solidFill>
                <a:effectLst/>
                <a:latin typeface="Times New Roman" panose="02020603050405020304" pitchFamily="18" charset="0"/>
                <a:cs typeface="Times New Roman" panose="02020603050405020304" pitchFamily="18" charset="0"/>
              </a:rPr>
              <a:t>洗涤作用</a:t>
            </a:r>
            <a:endParaRPr lang="en-US" altLang="zh-CN" sz="2700" dirty="0">
              <a:solidFill>
                <a:srgbClr val="0000FF"/>
              </a:solidFill>
              <a:effectLst/>
              <a:latin typeface="Times New Roman" panose="02020603050405020304" pitchFamily="18" charset="0"/>
              <a:cs typeface="Times New Roman" panose="02020603050405020304" pitchFamily="18" charset="0"/>
            </a:endParaRPr>
          </a:p>
          <a:p>
            <a:pPr marL="0" indent="0" eaLnBrk="1" hangingPunct="1">
              <a:lnSpc>
                <a:spcPct val="120000"/>
              </a:lnSpc>
              <a:spcBef>
                <a:spcPts val="0"/>
              </a:spcBef>
              <a:buFont typeface="Wingdings" pitchFamily="2" charset="2"/>
              <a:buNone/>
              <a:defRPr/>
            </a:pPr>
            <a:r>
              <a:rPr lang="zh-CN" altLang="en-US" sz="2700" dirty="0">
                <a:effectLst/>
                <a:latin typeface="Times New Roman" panose="02020603050405020304" pitchFamily="18" charset="0"/>
                <a:cs typeface="Times New Roman" panose="02020603050405020304" pitchFamily="18" charset="0"/>
              </a:rPr>
              <a:t>洗涤剂中通常要加入多种辅助成分，增加对被清洗物体的</a:t>
            </a:r>
            <a:r>
              <a:rPr lang="zh-CN" altLang="en-US" sz="2700" dirty="0">
                <a:solidFill>
                  <a:srgbClr val="0000FF"/>
                </a:solidFill>
                <a:effectLst/>
                <a:latin typeface="Times New Roman" panose="02020603050405020304" pitchFamily="18" charset="0"/>
                <a:cs typeface="Times New Roman" panose="02020603050405020304" pitchFamily="18" charset="0"/>
              </a:rPr>
              <a:t>润湿作用</a:t>
            </a:r>
            <a:r>
              <a:rPr lang="zh-CN" altLang="en-US" sz="2700" dirty="0">
                <a:effectLst/>
                <a:latin typeface="Times New Roman" panose="02020603050405020304" pitchFamily="18" charset="0"/>
                <a:cs typeface="Times New Roman" panose="02020603050405020304" pitchFamily="18" charset="0"/>
              </a:rPr>
              <a:t>，又要有起泡、增白、占领清洁表面不被再次污染等功能。</a:t>
            </a:r>
          </a:p>
          <a:p>
            <a:pPr marL="0" indent="0" eaLnBrk="1" hangingPunct="1">
              <a:lnSpc>
                <a:spcPct val="120000"/>
              </a:lnSpc>
              <a:buFont typeface="Wingdings" pitchFamily="2" charset="2"/>
              <a:buNone/>
              <a:defRPr/>
            </a:pPr>
            <a:r>
              <a:rPr lang="zh-CN" altLang="en-US" sz="2700" dirty="0">
                <a:effectLst/>
                <a:latin typeface="Times New Roman" panose="02020603050405020304" pitchFamily="18" charset="0"/>
                <a:cs typeface="Times New Roman" panose="02020603050405020304" pitchFamily="18" charset="0"/>
              </a:rPr>
              <a:t>其中占主要成分的表面活性剂的去污过程为：憎水基团朝向织物表面和吸附在污垢上，使污垢逐步脱离表面；污垢悬在水中或随泡沫浮到水面后被去除，洁净表面被活性剂分子占领。</a:t>
            </a:r>
          </a:p>
        </p:txBody>
      </p:sp>
      <p:sp>
        <p:nvSpPr>
          <p:cNvPr id="6" name="标题 3">
            <a:extLst>
              <a:ext uri="{FF2B5EF4-FFF2-40B4-BE49-F238E27FC236}">
                <a16:creationId xmlns:a16="http://schemas.microsoft.com/office/drawing/2014/main" id="{5B60C486-FB29-4189-BD29-EA39915061AD}"/>
              </a:ext>
            </a:extLst>
          </p:cNvPr>
          <p:cNvSpPr>
            <a:spLocks noGrp="1"/>
          </p:cNvSpPr>
          <p:nvPr>
            <p:ph type="title"/>
          </p:nvPr>
        </p:nvSpPr>
        <p:spPr>
          <a:xfrm>
            <a:off x="251520" y="304800"/>
            <a:ext cx="6552505" cy="747713"/>
          </a:xfrm>
        </p:spPr>
        <p:txBody>
          <a:bodyPr/>
          <a:lstStyle/>
          <a:p>
            <a:pPr>
              <a:defRPr/>
            </a:pPr>
            <a:r>
              <a:rPr lang="en-US" altLang="zh-CN" dirty="0">
                <a:latin typeface="Arial" panose="020B0604020202020204" pitchFamily="34" charset="0"/>
                <a:cs typeface="Arial" panose="020B0604020202020204" pitchFamily="34" charset="0"/>
              </a:rPr>
              <a:t>4.7.4.2  </a:t>
            </a:r>
            <a:r>
              <a:rPr lang="zh-CN" altLang="en-US" dirty="0">
                <a:latin typeface="+mj-ea"/>
              </a:rPr>
              <a:t>表面活性剂的重要作用</a:t>
            </a:r>
            <a:endParaRPr lang="zh-CN" altLang="en-US" dirty="0"/>
          </a:p>
        </p:txBody>
      </p:sp>
      <p:pic>
        <p:nvPicPr>
          <p:cNvPr id="4" name="Picture 4" descr="12_49">
            <a:extLst>
              <a:ext uri="{FF2B5EF4-FFF2-40B4-BE49-F238E27FC236}">
                <a16:creationId xmlns:a16="http://schemas.microsoft.com/office/drawing/2014/main" id="{80EBB7C2-F91E-4CD3-9ED5-A8C681E70276}"/>
              </a:ext>
            </a:extLst>
          </p:cNvPr>
          <p:cNvPicPr>
            <a:picLocks noChangeAspect="1" noChangeArrowheads="1"/>
          </p:cNvPicPr>
          <p:nvPr/>
        </p:nvPicPr>
        <p:blipFill rotWithShape="1">
          <a:blip r:embed="rId2"/>
          <a:srcRect l="2522" t="1979" r="3969"/>
          <a:stretch/>
        </p:blipFill>
        <p:spPr bwMode="auto">
          <a:xfrm>
            <a:off x="5346000" y="1612726"/>
            <a:ext cx="3744416" cy="3710042"/>
          </a:xfrm>
          <a:prstGeom prst="rect">
            <a:avLst/>
          </a:prstGeom>
          <a:noFill/>
          <a:ln w="9525">
            <a:noFill/>
            <a:miter lim="800000"/>
            <a:headEnd/>
            <a:tailEnd/>
          </a:ln>
        </p:spPr>
      </p:pic>
      <p:sp>
        <p:nvSpPr>
          <p:cNvPr id="2" name="矩形 1">
            <a:extLst>
              <a:ext uri="{FF2B5EF4-FFF2-40B4-BE49-F238E27FC236}">
                <a16:creationId xmlns:a16="http://schemas.microsoft.com/office/drawing/2014/main" id="{5233C74D-7A6F-4F55-B26A-D8DACD7EF6E0}"/>
              </a:ext>
            </a:extLst>
          </p:cNvPr>
          <p:cNvSpPr/>
          <p:nvPr/>
        </p:nvSpPr>
        <p:spPr>
          <a:xfrm>
            <a:off x="5471928" y="5426060"/>
            <a:ext cx="3618488" cy="52322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“有汰渍，没污渍”</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p:cNvSpPr>
            <a:spLocks noGrp="1" noChangeArrowheads="1"/>
          </p:cNvSpPr>
          <p:nvPr>
            <p:ph type="ctrTitle"/>
          </p:nvPr>
        </p:nvSpPr>
        <p:spPr>
          <a:xfrm>
            <a:off x="251520" y="347662"/>
            <a:ext cx="3546475" cy="586210"/>
          </a:xfrm>
        </p:spPr>
        <p:txBody>
          <a:bodyPr/>
          <a:lstStyle/>
          <a:p>
            <a:pPr eaLnBrk="1" hangingPunct="1"/>
            <a:r>
              <a:rPr lang="en-US" altLang="zh-CN" sz="3200" dirty="0">
                <a:latin typeface="Arial" panose="020B0604020202020204" pitchFamily="34" charset="0"/>
                <a:cs typeface="Arial" panose="020B0604020202020204" pitchFamily="34" charset="0"/>
              </a:rPr>
              <a:t>4.7.5  </a:t>
            </a:r>
            <a:r>
              <a:rPr lang="zh-CN" altLang="en-US" sz="3200" dirty="0">
                <a:latin typeface="黑体" pitchFamily="2" charset="-122"/>
              </a:rPr>
              <a:t>乳化和破乳</a:t>
            </a:r>
          </a:p>
        </p:txBody>
      </p:sp>
      <p:sp>
        <p:nvSpPr>
          <p:cNvPr id="503811" name="Rectangle 3"/>
          <p:cNvSpPr>
            <a:spLocks noGrp="1" noChangeArrowheads="1"/>
          </p:cNvSpPr>
          <p:nvPr>
            <p:ph type="subTitle" idx="1"/>
          </p:nvPr>
        </p:nvSpPr>
        <p:spPr>
          <a:xfrm>
            <a:off x="250825" y="980728"/>
            <a:ext cx="8642350" cy="1366837"/>
          </a:xfrm>
        </p:spPr>
        <p:txBody>
          <a:bodyPr/>
          <a:lstStyle/>
          <a:p>
            <a:pPr algn="just" eaLnBrk="1" hangingPunct="1">
              <a:lnSpc>
                <a:spcPct val="110000"/>
              </a:lnSpc>
              <a:spcBef>
                <a:spcPts val="600"/>
              </a:spcBef>
              <a:buClr>
                <a:schemeClr val="tx1"/>
              </a:buClr>
              <a:buSzPct val="75000"/>
              <a:defRPr/>
            </a:pPr>
            <a:r>
              <a:rPr lang="zh-CN" altLang="en-US" dirty="0">
                <a:solidFill>
                  <a:srgbClr val="FF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乳状液：</a:t>
            </a:r>
            <a:r>
              <a:rPr lang="zh-CN" altLang="en-US"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一种或几种液体以微粒(液滴或液晶)形式分散在另一个相混溶的液体中，构成稳定的多相分散体系，外观呈乳状，如牛奶等。乳状液在热力学上是不稳定的。</a:t>
            </a:r>
          </a:p>
        </p:txBody>
      </p:sp>
      <p:sp>
        <p:nvSpPr>
          <p:cNvPr id="503812" name="Rectangle 4"/>
          <p:cNvSpPr>
            <a:spLocks noChangeArrowheads="1"/>
          </p:cNvSpPr>
          <p:nvPr/>
        </p:nvSpPr>
        <p:spPr bwMode="auto">
          <a:xfrm>
            <a:off x="250825" y="2419573"/>
            <a:ext cx="5702746" cy="2866490"/>
          </a:xfrm>
          <a:prstGeom prst="rect">
            <a:avLst/>
          </a:prstGeom>
          <a:noFill/>
          <a:ln w="9525">
            <a:noFill/>
            <a:miter lim="800000"/>
            <a:headEnd/>
            <a:tailEnd/>
          </a:ln>
          <a:effectLst/>
        </p:spPr>
        <p:txBody>
          <a:bodyPr wrap="square">
            <a:spAutoFit/>
          </a:bodyPr>
          <a:lstStyle/>
          <a:p>
            <a:pPr algn="just">
              <a:lnSpc>
                <a:spcPct val="110000"/>
              </a:lnSpc>
              <a:spcBef>
                <a:spcPts val="600"/>
              </a:spcBef>
              <a:defRPr/>
            </a:pPr>
            <a:r>
              <a:rPr kumimoji="0" lang="zh-CN" altLang="en-US" sz="2600" b="1" dirty="0">
                <a:solidFill>
                  <a:srgbClr val="FF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乳状液组成：</a:t>
            </a:r>
            <a:r>
              <a:rPr kumimoji="0" lang="zh-CN" altLang="en-US"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在乳状液中以液珠形式被分散的相叫</a:t>
            </a:r>
            <a:r>
              <a:rPr kumimoji="0" lang="zh-CN" altLang="en-US" sz="2600" b="1" dirty="0">
                <a:solidFill>
                  <a:srgbClr val="0000FF"/>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分散相(内相、不连续相)</a:t>
            </a:r>
            <a:r>
              <a:rPr kumimoji="0" lang="zh-CN" altLang="en-US"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，另一相是连成一片的称为</a:t>
            </a:r>
            <a:r>
              <a:rPr kumimoji="0" lang="zh-CN" altLang="en-US" sz="2600" b="1" dirty="0">
                <a:solidFill>
                  <a:srgbClr val="0000FF"/>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分散介质(或称外相、连续相)</a:t>
            </a:r>
            <a:r>
              <a:rPr kumimoji="0" lang="zh-CN" altLang="en-US"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a:t>
            </a:r>
            <a:endParaRPr kumimoji="0" lang="en-US" altLang="zh-CN"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endParaRPr>
          </a:p>
          <a:p>
            <a:pPr algn="just">
              <a:lnSpc>
                <a:spcPct val="110000"/>
              </a:lnSpc>
              <a:spcBef>
                <a:spcPts val="600"/>
              </a:spcBef>
              <a:buClr>
                <a:schemeClr val="tx1"/>
              </a:buClr>
              <a:buSzPct val="75000"/>
              <a:buFont typeface="Wingdings" pitchFamily="2" charset="2"/>
              <a:buNone/>
              <a:defRPr/>
            </a:pPr>
            <a:r>
              <a:rPr kumimoji="0" lang="zh-CN" altLang="en-US"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水包油乳状液，以</a:t>
            </a:r>
            <a:r>
              <a:rPr kumimoji="0" lang="en-US" altLang="zh-CN"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o/w</a:t>
            </a:r>
            <a:r>
              <a:rPr kumimoji="0" lang="zh-CN" altLang="en-US"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表示；</a:t>
            </a:r>
            <a:endParaRPr kumimoji="0" lang="en-US" altLang="zh-CN"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endParaRPr>
          </a:p>
          <a:p>
            <a:pPr algn="just">
              <a:lnSpc>
                <a:spcPct val="110000"/>
              </a:lnSpc>
              <a:spcBef>
                <a:spcPts val="600"/>
              </a:spcBef>
              <a:buClr>
                <a:schemeClr val="tx1"/>
              </a:buClr>
              <a:buSzPct val="75000"/>
              <a:buFont typeface="Wingdings" pitchFamily="2" charset="2"/>
              <a:buNone/>
              <a:defRPr/>
            </a:pPr>
            <a:r>
              <a:rPr kumimoji="0" lang="zh-CN" altLang="en-US"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油包水乳状液，用</a:t>
            </a:r>
            <a:r>
              <a:rPr kumimoji="0" lang="en-US" altLang="zh-CN"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w/o</a:t>
            </a:r>
            <a:r>
              <a:rPr kumimoji="0" lang="zh-CN" altLang="en-US"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表示。</a:t>
            </a:r>
          </a:p>
        </p:txBody>
      </p:sp>
      <p:grpSp>
        <p:nvGrpSpPr>
          <p:cNvPr id="215044" name="Group 5"/>
          <p:cNvGrpSpPr>
            <a:grpSpLocks/>
          </p:cNvGrpSpPr>
          <p:nvPr/>
        </p:nvGrpSpPr>
        <p:grpSpPr bwMode="auto">
          <a:xfrm>
            <a:off x="5994846" y="2661666"/>
            <a:ext cx="3041650" cy="2062163"/>
            <a:chOff x="3312" y="2304"/>
            <a:chExt cx="1916" cy="1299"/>
          </a:xfrm>
        </p:grpSpPr>
        <p:sp>
          <p:nvSpPr>
            <p:cNvPr id="215046" name="Rectangle 6" descr="横虚线"/>
            <p:cNvSpPr>
              <a:spLocks noChangeArrowheads="1"/>
            </p:cNvSpPr>
            <p:nvPr/>
          </p:nvSpPr>
          <p:spPr bwMode="auto">
            <a:xfrm>
              <a:off x="4032" y="2304"/>
              <a:ext cx="1056" cy="912"/>
            </a:xfrm>
            <a:prstGeom prst="rect">
              <a:avLst/>
            </a:prstGeom>
            <a:pattFill prst="dashHorz">
              <a:fgClr>
                <a:srgbClr val="000000"/>
              </a:fgClr>
              <a:bgClr>
                <a:schemeClr val="bg1"/>
              </a:bgClr>
            </a:pattFill>
            <a:ln w="9525">
              <a:solidFill>
                <a:schemeClr val="bg1"/>
              </a:solidFill>
              <a:miter lim="800000"/>
              <a:headEnd/>
              <a:tailEnd/>
            </a:ln>
          </p:spPr>
          <p:txBody>
            <a:bodyPr wrap="none" anchor="ctr"/>
            <a:lstStyle/>
            <a:p>
              <a:pPr eaLnBrk="0" hangingPunct="0"/>
              <a:endParaRPr lang="en-GB" altLang="zh-CN" sz="2400">
                <a:latin typeface="Times New Roman" panose="02020603050405020304" pitchFamily="18" charset="0"/>
                <a:ea typeface="华文仿宋" pitchFamily="2" charset="-122"/>
                <a:cs typeface="Times New Roman" panose="02020603050405020304" pitchFamily="18" charset="0"/>
              </a:endParaRPr>
            </a:p>
          </p:txBody>
        </p:sp>
        <p:sp>
          <p:nvSpPr>
            <p:cNvPr id="503815" name="Rectangle 7"/>
            <p:cNvSpPr>
              <a:spLocks noChangeArrowheads="1"/>
            </p:cNvSpPr>
            <p:nvPr/>
          </p:nvSpPr>
          <p:spPr bwMode="auto">
            <a:xfrm>
              <a:off x="3312" y="2592"/>
              <a:ext cx="694" cy="291"/>
            </a:xfrm>
            <a:prstGeom prst="rect">
              <a:avLst/>
            </a:prstGeom>
            <a:noFill/>
            <a:ln w="9525">
              <a:noFill/>
              <a:miter lim="800000"/>
              <a:headEnd/>
              <a:tailEnd/>
            </a:ln>
            <a:effectLst/>
          </p:spPr>
          <p:txBody>
            <a:bodyPr>
              <a:spAutoFit/>
            </a:bodyPr>
            <a:lstStyle/>
            <a:p>
              <a:pPr>
                <a:spcBef>
                  <a:spcPts val="0"/>
                </a:spcBef>
                <a:buClr>
                  <a:schemeClr val="tx1"/>
                </a:buClr>
                <a:buSzPct val="75000"/>
                <a:buFont typeface="Wingdings" pitchFamily="2" charset="2"/>
                <a:buNone/>
                <a:defRPr/>
              </a:pPr>
              <a:r>
                <a:rPr kumimoji="0"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分散相</a:t>
              </a:r>
            </a:p>
          </p:txBody>
        </p:sp>
        <p:sp>
          <p:nvSpPr>
            <p:cNvPr id="503816" name="Rectangle 8"/>
            <p:cNvSpPr>
              <a:spLocks noChangeArrowheads="1"/>
            </p:cNvSpPr>
            <p:nvPr/>
          </p:nvSpPr>
          <p:spPr bwMode="auto">
            <a:xfrm>
              <a:off x="3312" y="3264"/>
              <a:ext cx="964" cy="291"/>
            </a:xfrm>
            <a:prstGeom prst="rect">
              <a:avLst/>
            </a:prstGeom>
            <a:noFill/>
            <a:ln w="9525">
              <a:noFill/>
              <a:miter lim="800000"/>
              <a:headEnd/>
              <a:tailEnd/>
            </a:ln>
            <a:effectLst/>
          </p:spPr>
          <p:txBody>
            <a:bodyPr>
              <a:spAutoFit/>
            </a:bodyPr>
            <a:lstStyle/>
            <a:p>
              <a:pPr>
                <a:spcBef>
                  <a:spcPts val="0"/>
                </a:spcBef>
                <a:defRPr/>
              </a:pPr>
              <a:r>
                <a:rPr kumimoji="0"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分散介质</a:t>
              </a:r>
            </a:p>
          </p:txBody>
        </p:sp>
        <p:sp>
          <p:nvSpPr>
            <p:cNvPr id="503817" name="Rectangle 9"/>
            <p:cNvSpPr>
              <a:spLocks noChangeArrowheads="1"/>
            </p:cNvSpPr>
            <p:nvPr/>
          </p:nvSpPr>
          <p:spPr bwMode="auto">
            <a:xfrm>
              <a:off x="4416" y="3312"/>
              <a:ext cx="812" cy="291"/>
            </a:xfrm>
            <a:prstGeom prst="rect">
              <a:avLst/>
            </a:prstGeom>
            <a:noFill/>
            <a:ln w="9525">
              <a:noFill/>
              <a:miter lim="800000"/>
              <a:headEnd/>
              <a:tailEnd/>
            </a:ln>
            <a:effectLst/>
          </p:spPr>
          <p:txBody>
            <a:bodyPr>
              <a:spAutoFit/>
            </a:bodyPr>
            <a:lstStyle/>
            <a:p>
              <a:pPr>
                <a:spcBef>
                  <a:spcPts val="0"/>
                </a:spcBef>
                <a:buClr>
                  <a:schemeClr val="tx1"/>
                </a:buClr>
                <a:buSzPct val="75000"/>
                <a:buFont typeface="Wingdings" pitchFamily="2" charset="2"/>
                <a:buNone/>
                <a:defRPr/>
              </a:pPr>
              <a:r>
                <a:rPr kumimoji="0" lang="zh-CN" altLang="en-US" sz="24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乳化剂</a:t>
              </a:r>
            </a:p>
          </p:txBody>
        </p:sp>
        <p:sp>
          <p:nvSpPr>
            <p:cNvPr id="215050" name="Oval 10"/>
            <p:cNvSpPr>
              <a:spLocks noChangeArrowheads="1"/>
            </p:cNvSpPr>
            <p:nvPr/>
          </p:nvSpPr>
          <p:spPr bwMode="auto">
            <a:xfrm>
              <a:off x="4395" y="2592"/>
              <a:ext cx="389" cy="341"/>
            </a:xfrm>
            <a:prstGeom prst="ellipse">
              <a:avLst/>
            </a:prstGeom>
            <a:solidFill>
              <a:schemeClr val="bg1"/>
            </a:solidFill>
            <a:ln w="9525">
              <a:solidFill>
                <a:schemeClr val="tx1"/>
              </a:solidFill>
              <a:round/>
              <a:headEnd/>
              <a:tailEnd/>
            </a:ln>
          </p:spPr>
          <p:txBody>
            <a:bodyPr wrap="none" anchor="ctr"/>
            <a:lstStyle/>
            <a:p>
              <a:pPr eaLnBrk="0" hangingPunct="0"/>
              <a:endParaRPr lang="en-GB" altLang="zh-CN" sz="2400">
                <a:latin typeface="Times New Roman" panose="02020603050405020304" pitchFamily="18" charset="0"/>
                <a:ea typeface="华文仿宋" pitchFamily="2" charset="-122"/>
                <a:cs typeface="Times New Roman" panose="02020603050405020304" pitchFamily="18" charset="0"/>
              </a:endParaRPr>
            </a:p>
          </p:txBody>
        </p:sp>
        <p:sp>
          <p:nvSpPr>
            <p:cNvPr id="215051" name="Line 11"/>
            <p:cNvSpPr>
              <a:spLocks noChangeShapeType="1"/>
            </p:cNvSpPr>
            <p:nvPr/>
          </p:nvSpPr>
          <p:spPr bwMode="auto">
            <a:xfrm>
              <a:off x="3888" y="2736"/>
              <a:ext cx="624" cy="0"/>
            </a:xfrm>
            <a:prstGeom prst="line">
              <a:avLst/>
            </a:prstGeom>
            <a:noFill/>
            <a:ln w="22225">
              <a:solidFill>
                <a:schemeClr val="tx1"/>
              </a:solidFill>
              <a:round/>
              <a:headEnd/>
              <a:tailEnd type="triangle" w="sm" len="lg"/>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5052" name="Line 12"/>
            <p:cNvSpPr>
              <a:spLocks noChangeShapeType="1"/>
            </p:cNvSpPr>
            <p:nvPr/>
          </p:nvSpPr>
          <p:spPr bwMode="auto">
            <a:xfrm flipV="1">
              <a:off x="3984" y="2976"/>
              <a:ext cx="293" cy="288"/>
            </a:xfrm>
            <a:prstGeom prst="line">
              <a:avLst/>
            </a:prstGeom>
            <a:noFill/>
            <a:ln w="22225">
              <a:solidFill>
                <a:schemeClr val="tx1"/>
              </a:solidFill>
              <a:round/>
              <a:headEnd/>
              <a:tailEnd type="triangle" w="sm" len="lg"/>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5053" name="Oval 13"/>
            <p:cNvSpPr>
              <a:spLocks noChangeArrowheads="1"/>
            </p:cNvSpPr>
            <p:nvPr/>
          </p:nvSpPr>
          <p:spPr bwMode="auto">
            <a:xfrm>
              <a:off x="4617" y="2535"/>
              <a:ext cx="56" cy="57"/>
            </a:xfrm>
            <a:prstGeom prst="ellipse">
              <a:avLst/>
            </a:prstGeom>
            <a:solidFill>
              <a:srgbClr val="FF0000"/>
            </a:solidFill>
            <a:ln w="9525">
              <a:solidFill>
                <a:schemeClr val="tx1"/>
              </a:solidFill>
              <a:round/>
              <a:headEnd/>
              <a:tailEnd/>
            </a:ln>
          </p:spPr>
          <p:txBody>
            <a:bodyPr wrap="none" anchor="ctr"/>
            <a:lstStyle/>
            <a:p>
              <a:pPr eaLnBrk="0" hangingPunct="0"/>
              <a:endParaRPr lang="en-GB" altLang="zh-CN" sz="2400">
                <a:latin typeface="Times New Roman" panose="02020603050405020304" pitchFamily="18" charset="0"/>
                <a:ea typeface="华文仿宋" pitchFamily="2" charset="-122"/>
                <a:cs typeface="Times New Roman" panose="02020603050405020304" pitchFamily="18" charset="0"/>
              </a:endParaRPr>
            </a:p>
          </p:txBody>
        </p:sp>
        <p:sp>
          <p:nvSpPr>
            <p:cNvPr id="215054" name="Oval 14"/>
            <p:cNvSpPr>
              <a:spLocks noChangeArrowheads="1"/>
            </p:cNvSpPr>
            <p:nvPr/>
          </p:nvSpPr>
          <p:spPr bwMode="auto">
            <a:xfrm>
              <a:off x="4784" y="2706"/>
              <a:ext cx="56" cy="56"/>
            </a:xfrm>
            <a:prstGeom prst="ellipse">
              <a:avLst/>
            </a:prstGeom>
            <a:solidFill>
              <a:srgbClr val="FF0000"/>
            </a:solidFill>
            <a:ln w="9525">
              <a:solidFill>
                <a:schemeClr val="tx1"/>
              </a:solidFill>
              <a:round/>
              <a:headEnd/>
              <a:tailEnd/>
            </a:ln>
          </p:spPr>
          <p:txBody>
            <a:bodyPr wrap="none" anchor="ctr"/>
            <a:lstStyle/>
            <a:p>
              <a:pPr eaLnBrk="0" hangingPunct="0"/>
              <a:endParaRPr lang="en-GB" altLang="zh-CN" sz="2400">
                <a:latin typeface="Times New Roman" panose="02020603050405020304" pitchFamily="18" charset="0"/>
                <a:ea typeface="华文仿宋" pitchFamily="2" charset="-122"/>
                <a:cs typeface="Times New Roman" panose="02020603050405020304" pitchFamily="18" charset="0"/>
              </a:endParaRPr>
            </a:p>
          </p:txBody>
        </p:sp>
        <p:sp>
          <p:nvSpPr>
            <p:cNvPr id="215055" name="Oval 15"/>
            <p:cNvSpPr>
              <a:spLocks noChangeArrowheads="1"/>
            </p:cNvSpPr>
            <p:nvPr/>
          </p:nvSpPr>
          <p:spPr bwMode="auto">
            <a:xfrm>
              <a:off x="4673" y="2876"/>
              <a:ext cx="55" cy="57"/>
            </a:xfrm>
            <a:prstGeom prst="ellipse">
              <a:avLst/>
            </a:prstGeom>
            <a:solidFill>
              <a:srgbClr val="FF0000"/>
            </a:solidFill>
            <a:ln w="9525">
              <a:solidFill>
                <a:schemeClr val="tx1"/>
              </a:solidFill>
              <a:round/>
              <a:headEnd/>
              <a:tailEnd/>
            </a:ln>
          </p:spPr>
          <p:txBody>
            <a:bodyPr wrap="none" anchor="ctr"/>
            <a:lstStyle/>
            <a:p>
              <a:pPr eaLnBrk="0" hangingPunct="0"/>
              <a:endParaRPr lang="en-GB" altLang="zh-CN" sz="2400">
                <a:latin typeface="Times New Roman" panose="02020603050405020304" pitchFamily="18" charset="0"/>
                <a:ea typeface="华文仿宋" pitchFamily="2" charset="-122"/>
                <a:cs typeface="Times New Roman" panose="02020603050405020304" pitchFamily="18" charset="0"/>
              </a:endParaRPr>
            </a:p>
          </p:txBody>
        </p:sp>
        <p:sp>
          <p:nvSpPr>
            <p:cNvPr id="215056" name="Oval 16"/>
            <p:cNvSpPr>
              <a:spLocks noChangeArrowheads="1"/>
            </p:cNvSpPr>
            <p:nvPr/>
          </p:nvSpPr>
          <p:spPr bwMode="auto">
            <a:xfrm>
              <a:off x="4395" y="2592"/>
              <a:ext cx="56" cy="57"/>
            </a:xfrm>
            <a:prstGeom prst="ellipse">
              <a:avLst/>
            </a:prstGeom>
            <a:solidFill>
              <a:srgbClr val="FF0000"/>
            </a:solidFill>
            <a:ln w="9525">
              <a:solidFill>
                <a:schemeClr val="tx1"/>
              </a:solidFill>
              <a:round/>
              <a:headEnd/>
              <a:tailEnd/>
            </a:ln>
          </p:spPr>
          <p:txBody>
            <a:bodyPr wrap="none" anchor="ctr"/>
            <a:lstStyle/>
            <a:p>
              <a:pPr eaLnBrk="0" hangingPunct="0"/>
              <a:endParaRPr lang="en-GB" altLang="zh-CN" sz="2400">
                <a:latin typeface="Times New Roman" panose="02020603050405020304" pitchFamily="18" charset="0"/>
                <a:ea typeface="华文仿宋" pitchFamily="2" charset="-122"/>
                <a:cs typeface="Times New Roman" panose="02020603050405020304" pitchFamily="18" charset="0"/>
              </a:endParaRPr>
            </a:p>
          </p:txBody>
        </p:sp>
        <p:sp>
          <p:nvSpPr>
            <p:cNvPr id="215057" name="Oval 17"/>
            <p:cNvSpPr>
              <a:spLocks noChangeArrowheads="1"/>
            </p:cNvSpPr>
            <p:nvPr/>
          </p:nvSpPr>
          <p:spPr bwMode="auto">
            <a:xfrm>
              <a:off x="4395" y="2876"/>
              <a:ext cx="56" cy="57"/>
            </a:xfrm>
            <a:prstGeom prst="ellipse">
              <a:avLst/>
            </a:prstGeom>
            <a:solidFill>
              <a:srgbClr val="FF0000"/>
            </a:solidFill>
            <a:ln w="9525">
              <a:solidFill>
                <a:schemeClr val="tx1"/>
              </a:solidFill>
              <a:round/>
              <a:headEnd/>
              <a:tailEnd/>
            </a:ln>
          </p:spPr>
          <p:txBody>
            <a:bodyPr wrap="none" anchor="ctr"/>
            <a:lstStyle/>
            <a:p>
              <a:pPr eaLnBrk="0" hangingPunct="0"/>
              <a:endParaRPr lang="en-GB" altLang="zh-CN" sz="2400">
                <a:latin typeface="Times New Roman" panose="02020603050405020304" pitchFamily="18" charset="0"/>
                <a:ea typeface="华文仿宋" pitchFamily="2" charset="-122"/>
                <a:cs typeface="Times New Roman" panose="02020603050405020304" pitchFamily="18" charset="0"/>
              </a:endParaRPr>
            </a:p>
          </p:txBody>
        </p:sp>
        <p:sp>
          <p:nvSpPr>
            <p:cNvPr id="215058" name="Line 18"/>
            <p:cNvSpPr>
              <a:spLocks noChangeShapeType="1"/>
            </p:cNvSpPr>
            <p:nvPr/>
          </p:nvSpPr>
          <p:spPr bwMode="auto">
            <a:xfrm flipV="1">
              <a:off x="4704" y="2928"/>
              <a:ext cx="0" cy="384"/>
            </a:xfrm>
            <a:prstGeom prst="line">
              <a:avLst/>
            </a:prstGeom>
            <a:noFill/>
            <a:ln w="22225">
              <a:solidFill>
                <a:schemeClr val="tx1"/>
              </a:solidFill>
              <a:round/>
              <a:headEnd/>
              <a:tailEnd type="triangle" w="sm" len="lg"/>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03827" name="Rectangle 19"/>
          <p:cNvSpPr>
            <a:spLocks noChangeArrowheads="1"/>
          </p:cNvSpPr>
          <p:nvPr/>
        </p:nvSpPr>
        <p:spPr bwMode="auto">
          <a:xfrm>
            <a:off x="251520" y="5347812"/>
            <a:ext cx="8641655" cy="1392241"/>
          </a:xfrm>
          <a:prstGeom prst="rect">
            <a:avLst/>
          </a:prstGeom>
          <a:noFill/>
          <a:ln w="9525">
            <a:noFill/>
            <a:miter lim="800000"/>
            <a:headEnd/>
            <a:tailEnd/>
          </a:ln>
          <a:effectLst/>
        </p:spPr>
        <p:txBody>
          <a:bodyPr wrap="square">
            <a:spAutoFit/>
          </a:bodyPr>
          <a:lstStyle/>
          <a:p>
            <a:pPr algn="just">
              <a:lnSpc>
                <a:spcPct val="110000"/>
              </a:lnSpc>
              <a:spcBef>
                <a:spcPts val="600"/>
              </a:spcBef>
              <a:defRPr/>
            </a:pPr>
            <a:r>
              <a:rPr lang="zh-CN" altLang="en-US" sz="2600" b="1" dirty="0">
                <a:solidFill>
                  <a:srgbClr val="FF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乳化剂：</a:t>
            </a:r>
            <a:r>
              <a:rPr lang="zh-CN" altLang="en-US" sz="2600" b="1" dirty="0">
                <a:solidFill>
                  <a:srgbClr val="000000"/>
                </a:solidFill>
                <a:effectLst>
                  <a:outerShdw blurRad="38100" dist="38100" dir="2700000" algn="tl">
                    <a:srgbClr val="FFFFFF"/>
                  </a:outerShdw>
                </a:effectLst>
                <a:latin typeface="Times New Roman" panose="02020603050405020304" pitchFamily="18" charset="0"/>
                <a:ea typeface="华文仿宋" pitchFamily="2" charset="-122"/>
                <a:cs typeface="Times New Roman" panose="02020603050405020304" pitchFamily="18" charset="0"/>
              </a:rPr>
              <a:t>使分散体系稳定性大大增加，使不相混溶的两相发生乳化形成稳定乳状液的物质。乳化剂大多是由亲水基、亲油基组成两亲结构的表面活性剂。 </a:t>
            </a:r>
          </a:p>
        </p:txBody>
      </p:sp>
    </p:spTree>
  </p:cSld>
  <p:clrMapOvr>
    <a:masterClrMapping/>
  </p:clrMapOvr>
  <p:transition advClick="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9237" y="980728"/>
            <a:ext cx="6338987" cy="5445272"/>
          </a:xfrm>
        </p:spPr>
        <p:txBody>
          <a:bodyPr/>
          <a:lstStyle/>
          <a:p>
            <a:pPr marL="0" indent="0" algn="just" eaLnBrk="1" hangingPunct="1">
              <a:lnSpc>
                <a:spcPct val="150000"/>
              </a:lnSpc>
              <a:spcBef>
                <a:spcPts val="600"/>
              </a:spcBef>
              <a:buClr>
                <a:srgbClr val="0000FF"/>
              </a:buClr>
              <a:buNone/>
              <a:defRPr/>
            </a:pPr>
            <a:r>
              <a:rPr lang="zh-CN" altLang="en-US" dirty="0">
                <a:solidFill>
                  <a:srgbClr val="000000"/>
                </a:solidFill>
                <a:effectLst/>
                <a:latin typeface="Times New Roman" panose="02020603050405020304" pitchFamily="18" charset="0"/>
                <a:cs typeface="Times New Roman" panose="02020603050405020304" pitchFamily="18" charset="0"/>
              </a:rPr>
              <a:t>乳化剂吸附在相界面上形成界面膜使乳状液稳定，其作用机理包括：</a:t>
            </a:r>
            <a:endParaRPr lang="en-US" altLang="zh-CN" dirty="0">
              <a:solidFill>
                <a:srgbClr val="000000"/>
              </a:solidFill>
              <a:effectLst/>
              <a:latin typeface="Times New Roman" panose="02020603050405020304" pitchFamily="18" charset="0"/>
              <a:cs typeface="Times New Roman" panose="02020603050405020304" pitchFamily="18" charset="0"/>
            </a:endParaRPr>
          </a:p>
          <a:p>
            <a:pPr marL="355600" indent="-355600" algn="just" eaLnBrk="1" hangingPunct="1">
              <a:lnSpc>
                <a:spcPct val="150000"/>
              </a:lnSpc>
              <a:spcBef>
                <a:spcPts val="600"/>
              </a:spcBef>
              <a:buClr>
                <a:srgbClr val="0000FF"/>
              </a:buClr>
              <a:buNone/>
              <a:defRPr/>
            </a:pPr>
            <a:r>
              <a:rPr lang="en-GB" altLang="zh-CN" b="0" dirty="0">
                <a:solidFill>
                  <a:srgbClr val="0000FF"/>
                </a:solidFill>
                <a:effectLst/>
                <a:latin typeface="Times New Roman" panose="02020603050405020304" pitchFamily="18" charset="0"/>
                <a:cs typeface="Times New Roman" panose="02020603050405020304" pitchFamily="18" charset="0"/>
              </a:rPr>
              <a:t>A  </a:t>
            </a:r>
            <a:r>
              <a:rPr lang="zh-CN" altLang="en-US" b="0" dirty="0">
                <a:solidFill>
                  <a:srgbClr val="0000FF"/>
                </a:solidFill>
                <a:effectLst/>
                <a:latin typeface="Times New Roman" panose="02020603050405020304" pitchFamily="18" charset="0"/>
                <a:cs typeface="Times New Roman" panose="02020603050405020304" pitchFamily="18" charset="0"/>
              </a:rPr>
              <a:t>降低界面张力使分散体系的势能下降。</a:t>
            </a:r>
            <a:endParaRPr lang="en-US" altLang="zh-CN" b="0" dirty="0">
              <a:solidFill>
                <a:srgbClr val="0000FF"/>
              </a:solidFill>
              <a:effectLst/>
              <a:latin typeface="Times New Roman" panose="02020603050405020304" pitchFamily="18" charset="0"/>
              <a:cs typeface="Times New Roman" panose="02020603050405020304" pitchFamily="18" charset="0"/>
            </a:endParaRPr>
          </a:p>
          <a:p>
            <a:pPr marL="355600" indent="-355600" algn="just" eaLnBrk="1" hangingPunct="1">
              <a:lnSpc>
                <a:spcPct val="150000"/>
              </a:lnSpc>
              <a:spcBef>
                <a:spcPts val="600"/>
              </a:spcBef>
              <a:buClr>
                <a:srgbClr val="0000FF"/>
              </a:buClr>
              <a:buNone/>
              <a:defRPr/>
            </a:pPr>
            <a:r>
              <a:rPr lang="en-GB" altLang="zh-CN" b="0" dirty="0">
                <a:solidFill>
                  <a:srgbClr val="0000FF"/>
                </a:solidFill>
                <a:effectLst/>
                <a:latin typeface="Times New Roman" panose="02020603050405020304" pitchFamily="18" charset="0"/>
                <a:cs typeface="Times New Roman" panose="02020603050405020304" pitchFamily="18" charset="0"/>
              </a:rPr>
              <a:t>B  </a:t>
            </a:r>
            <a:r>
              <a:rPr lang="zh-CN" altLang="en-US" b="0" dirty="0">
                <a:solidFill>
                  <a:srgbClr val="0000FF"/>
                </a:solidFill>
                <a:effectLst/>
                <a:latin typeface="Times New Roman" panose="02020603050405020304" pitchFamily="18" charset="0"/>
                <a:cs typeface="Times New Roman" panose="02020603050405020304" pitchFamily="18" charset="0"/>
              </a:rPr>
              <a:t>在界面上形成韧性或高粘度界面膜阻止碰撞而引起的液滴聚结。</a:t>
            </a:r>
            <a:endParaRPr lang="en-US" altLang="zh-CN" b="0" dirty="0">
              <a:solidFill>
                <a:srgbClr val="0000FF"/>
              </a:solidFill>
              <a:effectLst/>
              <a:latin typeface="Times New Roman" panose="02020603050405020304" pitchFamily="18" charset="0"/>
              <a:cs typeface="Times New Roman" panose="02020603050405020304" pitchFamily="18" charset="0"/>
            </a:endParaRPr>
          </a:p>
          <a:p>
            <a:pPr marL="355600" indent="-355600" algn="just" eaLnBrk="1" hangingPunct="1">
              <a:lnSpc>
                <a:spcPct val="150000"/>
              </a:lnSpc>
              <a:spcBef>
                <a:spcPts val="600"/>
              </a:spcBef>
              <a:buClr>
                <a:srgbClr val="0000FF"/>
              </a:buClr>
              <a:buNone/>
              <a:defRPr/>
            </a:pPr>
            <a:r>
              <a:rPr lang="en-GB" altLang="zh-CN" b="0" dirty="0">
                <a:solidFill>
                  <a:srgbClr val="0000FF"/>
                </a:solidFill>
                <a:effectLst/>
                <a:latin typeface="Times New Roman" panose="02020603050405020304" pitchFamily="18" charset="0"/>
                <a:cs typeface="Times New Roman" panose="02020603050405020304" pitchFamily="18" charset="0"/>
              </a:rPr>
              <a:t>C  </a:t>
            </a:r>
            <a:r>
              <a:rPr lang="zh-CN" altLang="en-US" b="0" dirty="0">
                <a:solidFill>
                  <a:srgbClr val="0000FF"/>
                </a:solidFill>
                <a:effectLst/>
                <a:latin typeface="Times New Roman" panose="02020603050405020304" pitchFamily="18" charset="0"/>
                <a:cs typeface="Times New Roman" panose="02020603050405020304" pitchFamily="18" charset="0"/>
              </a:rPr>
              <a:t>当乳化剂分子带有电荷时，使液滴表面带电形成双电层，减少液滴接近和碰撞而聚结的几率。</a:t>
            </a:r>
            <a:endParaRPr lang="en-US" altLang="zh-CN" b="0" dirty="0">
              <a:solidFill>
                <a:srgbClr val="0000FF"/>
              </a:solidFill>
              <a:effectLst/>
              <a:latin typeface="Times New Roman" panose="02020603050405020304" pitchFamily="18" charset="0"/>
              <a:cs typeface="Times New Roman" panose="02020603050405020304" pitchFamily="18" charset="0"/>
            </a:endParaRPr>
          </a:p>
          <a:p>
            <a:pPr marL="0" indent="0" algn="just" eaLnBrk="1" hangingPunct="1">
              <a:lnSpc>
                <a:spcPct val="150000"/>
              </a:lnSpc>
              <a:spcBef>
                <a:spcPts val="600"/>
              </a:spcBef>
              <a:buClr>
                <a:srgbClr val="0000FF"/>
              </a:buClr>
              <a:buNone/>
              <a:defRPr/>
            </a:pPr>
            <a:r>
              <a:rPr lang="zh-CN" altLang="en-GB" sz="2400" dirty="0">
                <a:solidFill>
                  <a:srgbClr val="00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 </a:t>
            </a:r>
            <a:endParaRPr lang="en-GB" sz="2400" dirty="0">
              <a:latin typeface="Times New Roman" panose="02020603050405020304" pitchFamily="18" charset="0"/>
              <a:cs typeface="Times New Roman" panose="02020603050405020304" pitchFamily="18" charset="0"/>
            </a:endParaRPr>
          </a:p>
        </p:txBody>
      </p:sp>
      <p:pic>
        <p:nvPicPr>
          <p:cNvPr id="216067" name="Picture 5" descr="http://imgsrc.baidu.com/baike/pic/item/5af4d7ea737eeb8cd439c935.jpg"/>
          <p:cNvPicPr>
            <a:picLocks noChangeAspect="1" noChangeArrowheads="1"/>
          </p:cNvPicPr>
          <p:nvPr/>
        </p:nvPicPr>
        <p:blipFill rotWithShape="1">
          <a:blip r:embed="rId2"/>
          <a:srcRect t="5448"/>
          <a:stretch/>
        </p:blipFill>
        <p:spPr bwMode="auto">
          <a:xfrm>
            <a:off x="6732588" y="3861048"/>
            <a:ext cx="2162175" cy="2499172"/>
          </a:xfrm>
          <a:prstGeom prst="rect">
            <a:avLst/>
          </a:prstGeom>
          <a:noFill/>
          <a:ln w="9525">
            <a:noFill/>
            <a:miter lim="800000"/>
            <a:headEnd/>
            <a:tailEnd/>
          </a:ln>
        </p:spPr>
      </p:pic>
      <p:pic>
        <p:nvPicPr>
          <p:cNvPr id="216068" name="Picture 7" descr="http://imgsrc.baidu.com/baike/pic/item/35da1d3b3f0514b514cecb35.jpg"/>
          <p:cNvPicPr>
            <a:picLocks noChangeAspect="1" noChangeArrowheads="1"/>
          </p:cNvPicPr>
          <p:nvPr/>
        </p:nvPicPr>
        <p:blipFill>
          <a:blip r:embed="rId3"/>
          <a:srcRect/>
          <a:stretch>
            <a:fillRect/>
          </a:stretch>
        </p:blipFill>
        <p:spPr bwMode="auto">
          <a:xfrm>
            <a:off x="6730999" y="1052513"/>
            <a:ext cx="2162175" cy="2763647"/>
          </a:xfrm>
          <a:prstGeom prst="rect">
            <a:avLst/>
          </a:prstGeom>
          <a:noFill/>
          <a:ln w="9525">
            <a:noFill/>
            <a:miter lim="800000"/>
            <a:headEnd/>
            <a:tailEnd/>
          </a:ln>
        </p:spPr>
      </p:pic>
      <p:sp>
        <p:nvSpPr>
          <p:cNvPr id="8" name="Rectangle 2">
            <a:extLst>
              <a:ext uri="{FF2B5EF4-FFF2-40B4-BE49-F238E27FC236}">
                <a16:creationId xmlns:a16="http://schemas.microsoft.com/office/drawing/2014/main" id="{67DEEC2F-5BA0-4118-970A-A983269C7292}"/>
              </a:ext>
            </a:extLst>
          </p:cNvPr>
          <p:cNvSpPr txBox="1">
            <a:spLocks noChangeArrowheads="1"/>
          </p:cNvSpPr>
          <p:nvPr/>
        </p:nvSpPr>
        <p:spPr bwMode="white">
          <a:xfrm>
            <a:off x="251520" y="432000"/>
            <a:ext cx="3546475"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pPr eaLnBrk="1" hangingPunct="1"/>
            <a:r>
              <a:rPr kumimoji="0" lang="en-US" altLang="zh-CN" sz="3200" kern="0" dirty="0">
                <a:latin typeface="Arial" panose="020B0604020202020204" pitchFamily="34" charset="0"/>
                <a:cs typeface="Arial" panose="020B0604020202020204" pitchFamily="34" charset="0"/>
              </a:rPr>
              <a:t>4.7.5  </a:t>
            </a:r>
            <a:r>
              <a:rPr kumimoji="0" lang="zh-CN" altLang="en-US" sz="3200" kern="0" dirty="0">
                <a:latin typeface="黑体" pitchFamily="2" charset="-122"/>
              </a:rPr>
              <a:t>乳化和破乳</a:t>
            </a:r>
          </a:p>
        </p:txBody>
      </p:sp>
    </p:spTree>
  </p:cSld>
  <p:clrMapOvr>
    <a:masterClrMapping/>
  </p:clrMapOvr>
  <p:transition advClick="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ChangeArrowheads="1"/>
          </p:cNvSpPr>
          <p:nvPr/>
        </p:nvSpPr>
        <p:spPr bwMode="auto">
          <a:xfrm>
            <a:off x="261539" y="980728"/>
            <a:ext cx="8640960" cy="2853089"/>
          </a:xfrm>
          <a:prstGeom prst="rect">
            <a:avLst/>
          </a:prstGeom>
          <a:noFill/>
          <a:ln w="9525">
            <a:noFill/>
            <a:miter lim="800000"/>
            <a:headEnd/>
            <a:tailEnd/>
          </a:ln>
          <a:effectLst/>
        </p:spPr>
        <p:txBody>
          <a:bodyPr wrap="square">
            <a:spAutoFit/>
          </a:bodyPr>
          <a:lstStyle/>
          <a:p>
            <a:pPr>
              <a:lnSpc>
                <a:spcPct val="130000"/>
              </a:lnSpc>
              <a:spcBef>
                <a:spcPct val="50000"/>
              </a:spcBef>
              <a:defRPr/>
            </a:pPr>
            <a:r>
              <a:rPr kumimoji="0" lang="zh-CN" altLang="en-US" b="1" dirty="0">
                <a:solidFill>
                  <a:srgbClr val="000000"/>
                </a:solidFill>
                <a:latin typeface="华文仿宋" panose="02010600040101010101" pitchFamily="2" charset="-122"/>
                <a:ea typeface="华文仿宋" panose="02010600040101010101" pitchFamily="2" charset="-122"/>
              </a:rPr>
              <a:t>破乳剂：改变乳状液界面膜的性质，减少液滴表面电荷使界面膜强度降低，使乳状液变得不稳定的化学物质。</a:t>
            </a:r>
            <a:r>
              <a:rPr kumimoji="0" lang="zh-CN" altLang="en-US" b="1" dirty="0">
                <a:solidFill>
                  <a:srgbClr val="FF0000"/>
                </a:solidFill>
                <a:latin typeface="华文仿宋" panose="02010600040101010101" pitchFamily="2" charset="-122"/>
                <a:ea typeface="华文仿宋" panose="02010600040101010101" pitchFamily="2" charset="-122"/>
              </a:rPr>
              <a:t>无机酸、无机盐、</a:t>
            </a:r>
            <a:r>
              <a:rPr lang="zh-CN" altLang="en-US" b="1" dirty="0">
                <a:solidFill>
                  <a:srgbClr val="FF0000"/>
                </a:solidFill>
                <a:latin typeface="华文仿宋" panose="02010600040101010101" pitchFamily="2" charset="-122"/>
                <a:ea typeface="华文仿宋" panose="02010600040101010101" pitchFamily="2" charset="-122"/>
              </a:rPr>
              <a:t>高分子絮凝剂</a:t>
            </a:r>
            <a:r>
              <a:rPr kumimoji="0" lang="zh-CN" altLang="en-US" b="1" dirty="0">
                <a:solidFill>
                  <a:srgbClr val="FF0000"/>
                </a:solidFill>
                <a:latin typeface="华文仿宋" panose="02010600040101010101" pitchFamily="2" charset="-122"/>
                <a:ea typeface="华文仿宋" panose="02010600040101010101" pitchFamily="2" charset="-122"/>
              </a:rPr>
              <a:t>是常用破乳剂。</a:t>
            </a:r>
            <a:r>
              <a:rPr kumimoji="0" lang="zh-CN" altLang="en-US" b="1" dirty="0">
                <a:latin typeface="华文仿宋" panose="02010600040101010101" pitchFamily="2" charset="-122"/>
                <a:ea typeface="华文仿宋" panose="02010600040101010101" pitchFamily="2" charset="-122"/>
              </a:rPr>
              <a:t>如</a:t>
            </a:r>
            <a:r>
              <a:rPr kumimoji="0" lang="zh-CN" altLang="en-US" b="1" dirty="0">
                <a:solidFill>
                  <a:srgbClr val="000000"/>
                </a:solidFill>
                <a:latin typeface="华文仿宋" panose="02010600040101010101" pitchFamily="2" charset="-122"/>
                <a:ea typeface="华文仿宋" panose="02010600040101010101" pitchFamily="2" charset="-122"/>
              </a:rPr>
              <a:t>含高价金属离子无机盐有强烈的电性中和作用，使带电的液滴失去电荷，在碰撞中容易聚结。</a:t>
            </a:r>
          </a:p>
        </p:txBody>
      </p:sp>
      <p:sp>
        <p:nvSpPr>
          <p:cNvPr id="4" name="Rectangle 2">
            <a:extLst>
              <a:ext uri="{FF2B5EF4-FFF2-40B4-BE49-F238E27FC236}">
                <a16:creationId xmlns:a16="http://schemas.microsoft.com/office/drawing/2014/main" id="{11A71B0B-CD4C-4E68-82AF-C6AC6CAB5D1E}"/>
              </a:ext>
            </a:extLst>
          </p:cNvPr>
          <p:cNvSpPr txBox="1">
            <a:spLocks noChangeArrowheads="1"/>
          </p:cNvSpPr>
          <p:nvPr/>
        </p:nvSpPr>
        <p:spPr bwMode="white">
          <a:xfrm>
            <a:off x="251520" y="432000"/>
            <a:ext cx="3546475"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Franklin Gothic Medium" pitchFamily="34" charset="0"/>
              </a:defRPr>
            </a:lvl2pPr>
            <a:lvl3pPr algn="l" rtl="0" eaLnBrk="0" fontAlgn="base" hangingPunct="0">
              <a:spcBef>
                <a:spcPct val="0"/>
              </a:spcBef>
              <a:spcAft>
                <a:spcPct val="0"/>
              </a:spcAft>
              <a:defRPr sz="3600" b="1">
                <a:solidFill>
                  <a:schemeClr val="bg1"/>
                </a:solidFill>
                <a:latin typeface="Franklin Gothic Medium" pitchFamily="34" charset="0"/>
              </a:defRPr>
            </a:lvl3pPr>
            <a:lvl4pPr algn="l" rtl="0" eaLnBrk="0" fontAlgn="base" hangingPunct="0">
              <a:spcBef>
                <a:spcPct val="0"/>
              </a:spcBef>
              <a:spcAft>
                <a:spcPct val="0"/>
              </a:spcAft>
              <a:defRPr sz="3600" b="1">
                <a:solidFill>
                  <a:schemeClr val="bg1"/>
                </a:solidFill>
                <a:latin typeface="Franklin Gothic Medium" pitchFamily="34" charset="0"/>
              </a:defRPr>
            </a:lvl4pPr>
            <a:lvl5pPr algn="l" rtl="0" eaLnBrk="0" fontAlgn="base" hangingPunct="0">
              <a:spcBef>
                <a:spcPct val="0"/>
              </a:spcBef>
              <a:spcAft>
                <a:spcPct val="0"/>
              </a:spcAft>
              <a:defRPr sz="3600" b="1">
                <a:solidFill>
                  <a:schemeClr val="bg1"/>
                </a:solidFill>
                <a:latin typeface="Franklin Gothic Medium" pitchFamily="34"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pPr eaLnBrk="1" hangingPunct="1"/>
            <a:r>
              <a:rPr kumimoji="0" lang="en-US" altLang="zh-CN" sz="3200" kern="0" dirty="0">
                <a:latin typeface="Arial" panose="020B0604020202020204" pitchFamily="34" charset="0"/>
                <a:cs typeface="Arial" panose="020B0604020202020204" pitchFamily="34" charset="0"/>
              </a:rPr>
              <a:t>4.7.5  </a:t>
            </a:r>
            <a:r>
              <a:rPr kumimoji="0" lang="zh-CN" altLang="en-US" sz="3200" kern="0" dirty="0">
                <a:latin typeface="黑体" pitchFamily="2" charset="-122"/>
              </a:rPr>
              <a:t>乳化和破乳</a:t>
            </a:r>
          </a:p>
        </p:txBody>
      </p:sp>
      <p:pic>
        <p:nvPicPr>
          <p:cNvPr id="2" name="2-1-消泡">
            <a:hlinkClick r:id="" action="ppaction://media"/>
            <a:extLst>
              <a:ext uri="{FF2B5EF4-FFF2-40B4-BE49-F238E27FC236}">
                <a16:creationId xmlns:a16="http://schemas.microsoft.com/office/drawing/2014/main" id="{F6BD87E6-E84E-4BFF-A5C1-7BA834B301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5232" y="3833817"/>
            <a:ext cx="5113536" cy="2876364"/>
          </a:xfrm>
          <a:prstGeom prst="rect">
            <a:avLst/>
          </a:prstGeom>
        </p:spPr>
      </p:pic>
    </p:spTree>
  </p:cSld>
  <p:clrMapOvr>
    <a:masterClrMapping/>
  </p:clrMapOvr>
  <p:transition advClick="0"/>
  <p:timing>
    <p:tnLst>
      <p:par>
        <p:cTn id="1" dur="indefinite" restart="never" nodeType="tmRoot">
          <p:childTnLst>
            <p:video fullScrn="1">
              <p:cMediaNode vol="80000">
                <p:cTn id="2" fill="hold" display="0">
                  <p:stCondLst>
                    <p:cond delay="indefinite"/>
                  </p:stCondLst>
                </p:cTn>
                <p:tgtEl>
                  <p:spTgt spid="2"/>
                </p:tgtEl>
              </p:cMediaNode>
            </p:video>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4.7.6  </a:t>
            </a:r>
            <a:r>
              <a:rPr lang="zh-CN" altLang="en-US" sz="3200" dirty="0">
                <a:latin typeface="Times New Roman" pitchFamily="18" charset="0"/>
              </a:rPr>
              <a:t>胶体</a:t>
            </a:r>
          </a:p>
        </p:txBody>
      </p:sp>
      <p:sp>
        <p:nvSpPr>
          <p:cNvPr id="124931" name="Rectangle 3"/>
          <p:cNvSpPr>
            <a:spLocks noGrp="1" noChangeArrowheads="1"/>
          </p:cNvSpPr>
          <p:nvPr>
            <p:ph type="body" idx="1"/>
          </p:nvPr>
        </p:nvSpPr>
        <p:spPr>
          <a:xfrm>
            <a:off x="251520" y="1412875"/>
            <a:ext cx="4113981" cy="3960342"/>
          </a:xfrm>
        </p:spPr>
        <p:txBody>
          <a:bodyPr/>
          <a:lstStyle/>
          <a:p>
            <a:pPr marL="0" indent="0" algn="just" eaLnBrk="1" hangingPunct="1">
              <a:lnSpc>
                <a:spcPct val="120000"/>
              </a:lnSpc>
              <a:buFont typeface="Wingdings" pitchFamily="2" charset="2"/>
              <a:buNone/>
              <a:defRPr/>
            </a:pPr>
            <a:r>
              <a:rPr lang="zh-CN" altLang="en-US" dirty="0">
                <a:effectLst/>
                <a:latin typeface="仿宋" pitchFamily="49" charset="-122"/>
                <a:ea typeface="仿宋" pitchFamily="49" charset="-122"/>
                <a:cs typeface="楷体_GB2312"/>
              </a:rPr>
              <a:t>把一种或几种物质分散在另一种物质中就构成</a:t>
            </a:r>
            <a:r>
              <a:rPr lang="zh-CN" altLang="en-US" dirty="0">
                <a:solidFill>
                  <a:srgbClr val="0000FF"/>
                </a:solidFill>
                <a:effectLst/>
                <a:latin typeface="仿宋" pitchFamily="49" charset="-122"/>
                <a:ea typeface="仿宋" pitchFamily="49" charset="-122"/>
                <a:cs typeface="楷体_GB2312"/>
              </a:rPr>
              <a:t>分散体系</a:t>
            </a:r>
            <a:r>
              <a:rPr lang="zh-CN" altLang="en-US" dirty="0">
                <a:effectLst/>
                <a:latin typeface="仿宋" pitchFamily="49" charset="-122"/>
                <a:ea typeface="仿宋" pitchFamily="49" charset="-122"/>
                <a:cs typeface="楷体_GB2312"/>
              </a:rPr>
              <a:t>。</a:t>
            </a:r>
            <a:endParaRPr lang="en-US" altLang="zh-CN" dirty="0">
              <a:effectLst/>
              <a:latin typeface="仿宋" pitchFamily="49" charset="-122"/>
              <a:ea typeface="仿宋" pitchFamily="49" charset="-122"/>
              <a:cs typeface="楷体_GB2312"/>
            </a:endParaRPr>
          </a:p>
          <a:p>
            <a:pPr marL="0" indent="0" algn="just" eaLnBrk="1" hangingPunct="1">
              <a:lnSpc>
                <a:spcPct val="120000"/>
              </a:lnSpc>
              <a:buFont typeface="Wingdings" pitchFamily="2" charset="2"/>
              <a:buNone/>
              <a:defRPr/>
            </a:pPr>
            <a:r>
              <a:rPr lang="zh-CN" altLang="en-US" dirty="0">
                <a:effectLst/>
                <a:latin typeface="仿宋" pitchFamily="49" charset="-122"/>
                <a:ea typeface="仿宋" pitchFamily="49" charset="-122"/>
                <a:cs typeface="楷体_GB2312"/>
              </a:rPr>
              <a:t>其中，被分散的物质称为</a:t>
            </a:r>
            <a:r>
              <a:rPr lang="zh-CN" altLang="en-US" u="sng" dirty="0">
                <a:solidFill>
                  <a:srgbClr val="0000FF"/>
                </a:solidFill>
                <a:effectLst/>
                <a:latin typeface="仿宋" pitchFamily="49" charset="-122"/>
                <a:ea typeface="仿宋" pitchFamily="49" charset="-122"/>
                <a:cs typeface="楷体_GB2312"/>
              </a:rPr>
              <a:t>分散相</a:t>
            </a:r>
            <a:r>
              <a:rPr lang="zh-CN" altLang="en-US" dirty="0">
                <a:effectLst/>
                <a:latin typeface="仿宋" pitchFamily="49" charset="-122"/>
                <a:ea typeface="仿宋" pitchFamily="49" charset="-122"/>
                <a:cs typeface="楷体_GB2312"/>
              </a:rPr>
              <a:t>，另一种物质称为</a:t>
            </a:r>
            <a:r>
              <a:rPr lang="zh-CN" altLang="en-US" u="sng" dirty="0">
                <a:solidFill>
                  <a:srgbClr val="0000FF"/>
                </a:solidFill>
                <a:effectLst/>
                <a:latin typeface="仿宋" pitchFamily="49" charset="-122"/>
                <a:ea typeface="仿宋" pitchFamily="49" charset="-122"/>
                <a:cs typeface="楷体_GB2312"/>
              </a:rPr>
              <a:t>分散介质</a:t>
            </a:r>
            <a:r>
              <a:rPr lang="zh-CN" altLang="en-US" dirty="0">
                <a:effectLst/>
                <a:latin typeface="仿宋" pitchFamily="49" charset="-122"/>
                <a:ea typeface="仿宋" pitchFamily="49" charset="-122"/>
                <a:cs typeface="楷体_GB2312"/>
              </a:rPr>
              <a:t>。</a:t>
            </a:r>
            <a:endParaRPr lang="en-US" altLang="zh-CN" dirty="0">
              <a:effectLst/>
              <a:latin typeface="仿宋" pitchFamily="49" charset="-122"/>
              <a:ea typeface="仿宋" pitchFamily="49" charset="-122"/>
              <a:cs typeface="楷体_GB2312"/>
            </a:endParaRPr>
          </a:p>
          <a:p>
            <a:pPr marL="0" indent="0" algn="just" eaLnBrk="1" hangingPunct="1">
              <a:lnSpc>
                <a:spcPct val="120000"/>
              </a:lnSpc>
              <a:buFont typeface="Wingdings" pitchFamily="2" charset="2"/>
              <a:buNone/>
              <a:defRPr/>
            </a:pPr>
            <a:r>
              <a:rPr lang="zh-CN" altLang="en-US" dirty="0">
                <a:effectLst/>
                <a:latin typeface="仿宋" pitchFamily="49" charset="-122"/>
                <a:ea typeface="仿宋" pitchFamily="49" charset="-122"/>
                <a:cs typeface="楷体_GB2312"/>
              </a:rPr>
              <a:t>例如：云、牛奶和珍珠。</a:t>
            </a:r>
          </a:p>
        </p:txBody>
      </p:sp>
      <p:grpSp>
        <p:nvGrpSpPr>
          <p:cNvPr id="3" name="组合 2">
            <a:extLst>
              <a:ext uri="{FF2B5EF4-FFF2-40B4-BE49-F238E27FC236}">
                <a16:creationId xmlns:a16="http://schemas.microsoft.com/office/drawing/2014/main" id="{777822C7-0E28-410B-BB95-C678FCC928A9}"/>
              </a:ext>
            </a:extLst>
          </p:cNvPr>
          <p:cNvGrpSpPr/>
          <p:nvPr/>
        </p:nvGrpSpPr>
        <p:grpSpPr>
          <a:xfrm>
            <a:off x="4437509" y="2060848"/>
            <a:ext cx="4598987" cy="3066232"/>
            <a:chOff x="4437509" y="2060848"/>
            <a:chExt cx="4598987" cy="3066232"/>
          </a:xfrm>
        </p:grpSpPr>
        <p:pic>
          <p:nvPicPr>
            <p:cNvPr id="529413" name="Picture 5" descr="p2_1"/>
            <p:cNvPicPr>
              <a:picLocks noChangeAspect="1" noChangeArrowheads="1"/>
            </p:cNvPicPr>
            <p:nvPr/>
          </p:nvPicPr>
          <p:blipFill rotWithShape="1">
            <a:blip r:embed="rId2"/>
            <a:srcRect t="14118"/>
            <a:stretch/>
          </p:blipFill>
          <p:spPr bwMode="auto">
            <a:xfrm>
              <a:off x="4437509" y="2060848"/>
              <a:ext cx="4598987" cy="3066232"/>
            </a:xfrm>
            <a:prstGeom prst="rect">
              <a:avLst/>
            </a:prstGeom>
            <a:noFill/>
            <a:ln w="9525">
              <a:noFill/>
              <a:miter lim="800000"/>
              <a:headEnd/>
              <a:tailEnd/>
            </a:ln>
          </p:spPr>
        </p:pic>
        <p:sp>
          <p:nvSpPr>
            <p:cNvPr id="2" name="矩形 1">
              <a:extLst>
                <a:ext uri="{FF2B5EF4-FFF2-40B4-BE49-F238E27FC236}">
                  <a16:creationId xmlns:a16="http://schemas.microsoft.com/office/drawing/2014/main" id="{4FAF60EE-A07E-464B-9962-33C33D9F0550}"/>
                </a:ext>
              </a:extLst>
            </p:cNvPr>
            <p:cNvSpPr/>
            <p:nvPr/>
          </p:nvSpPr>
          <p:spPr>
            <a:xfrm>
              <a:off x="7812360" y="3573016"/>
              <a:ext cx="1107996" cy="461665"/>
            </a:xfrm>
            <a:prstGeom prst="rect">
              <a:avLst/>
            </a:prstGeom>
            <a:solidFill>
              <a:srgbClr val="3F3F3F"/>
            </a:solidFill>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碳酸盐</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4.7.6  </a:t>
            </a:r>
            <a:r>
              <a:rPr lang="zh-CN" altLang="en-US" dirty="0">
                <a:latin typeface="Times New Roman" pitchFamily="18" charset="0"/>
              </a:rPr>
              <a:t>胶体</a:t>
            </a:r>
            <a:endParaRPr lang="zh-CN" altLang="en-US" dirty="0">
              <a:solidFill>
                <a:srgbClr val="C00000"/>
              </a:solidFill>
              <a:ea typeface="楷体_GB2312" pitchFamily="49" charset="-122"/>
            </a:endParaRPr>
          </a:p>
        </p:txBody>
      </p:sp>
      <p:sp>
        <p:nvSpPr>
          <p:cNvPr id="125955" name="Rectangle 3"/>
          <p:cNvSpPr>
            <a:spLocks noGrp="1" noChangeArrowheads="1"/>
          </p:cNvSpPr>
          <p:nvPr>
            <p:ph type="body" idx="4294967295"/>
          </p:nvPr>
        </p:nvSpPr>
        <p:spPr>
          <a:xfrm>
            <a:off x="251520" y="980728"/>
            <a:ext cx="8640960" cy="5184576"/>
          </a:xfrm>
        </p:spPr>
        <p:txBody>
          <a:bodyPr/>
          <a:lstStyle/>
          <a:p>
            <a:pPr marL="0" indent="0" algn="just" eaLnBrk="1" hangingPunct="1">
              <a:lnSpc>
                <a:spcPct val="125000"/>
              </a:lnSpc>
              <a:spcBef>
                <a:spcPts val="600"/>
              </a:spcBef>
              <a:buFont typeface="Wingdings" pitchFamily="2" charset="2"/>
              <a:buNone/>
              <a:defRPr/>
            </a:pPr>
            <a:r>
              <a:rPr lang="zh-CN" altLang="en-US" dirty="0">
                <a:solidFill>
                  <a:srgbClr val="FF0000"/>
                </a:solidFill>
                <a:effectLst/>
                <a:latin typeface="Times New Roman" panose="02020603050405020304" pitchFamily="18" charset="0"/>
                <a:ea typeface="楷体_GB2312"/>
                <a:cs typeface="Times New Roman" panose="02020603050405020304" pitchFamily="18" charset="0"/>
              </a:rPr>
              <a:t>分散体系分类</a:t>
            </a:r>
            <a:endParaRPr lang="en-US" altLang="zh-CN" dirty="0">
              <a:solidFill>
                <a:srgbClr val="FF0000"/>
              </a:solidFill>
              <a:effectLst/>
              <a:latin typeface="Times New Roman" panose="02020603050405020304" pitchFamily="18" charset="0"/>
              <a:ea typeface="楷体_GB2312"/>
              <a:cs typeface="Times New Roman" panose="02020603050405020304" pitchFamily="18" charset="0"/>
            </a:endParaRPr>
          </a:p>
          <a:p>
            <a:pPr marL="0" indent="0" algn="just" eaLnBrk="1" hangingPunct="1">
              <a:lnSpc>
                <a:spcPct val="125000"/>
              </a:lnSpc>
              <a:spcBef>
                <a:spcPts val="600"/>
              </a:spcBef>
              <a:buFont typeface="Wingdings" pitchFamily="2" charset="2"/>
              <a:buNone/>
              <a:defRPr/>
            </a:pP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1</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、小分子或离子分散体系：</a:t>
            </a:r>
            <a:r>
              <a:rPr lang="zh-CN" altLang="en-US" dirty="0">
                <a:effectLst/>
                <a:latin typeface="Times New Roman" panose="02020603050405020304" pitchFamily="18" charset="0"/>
                <a:ea typeface="仿宋" pitchFamily="49" charset="-122"/>
                <a:cs typeface="Times New Roman" panose="02020603050405020304" pitchFamily="18" charset="0"/>
              </a:rPr>
              <a:t>分散相与分散介质以</a:t>
            </a:r>
            <a:r>
              <a:rPr lang="zh-CN" altLang="en-US" u="sng" dirty="0">
                <a:effectLst/>
                <a:latin typeface="Times New Roman" panose="02020603050405020304" pitchFamily="18" charset="0"/>
                <a:ea typeface="仿宋" pitchFamily="49" charset="-122"/>
                <a:cs typeface="Times New Roman" panose="02020603050405020304" pitchFamily="18" charset="0"/>
              </a:rPr>
              <a:t>分子或离子形式</a:t>
            </a:r>
            <a:r>
              <a:rPr lang="zh-CN" altLang="en-US" dirty="0">
                <a:effectLst/>
                <a:latin typeface="Times New Roman" panose="02020603050405020304" pitchFamily="18" charset="0"/>
                <a:ea typeface="仿宋" pitchFamily="49" charset="-122"/>
                <a:cs typeface="Times New Roman" panose="02020603050405020304" pitchFamily="18" charset="0"/>
              </a:rPr>
              <a:t>彼此混溶，是</a:t>
            </a:r>
            <a:r>
              <a:rPr lang="zh-CN" altLang="en-US" u="sng" dirty="0">
                <a:effectLst/>
                <a:latin typeface="Times New Roman" panose="02020603050405020304" pitchFamily="18" charset="0"/>
                <a:ea typeface="仿宋" pitchFamily="49" charset="-122"/>
                <a:cs typeface="Times New Roman" panose="02020603050405020304" pitchFamily="18" charset="0"/>
              </a:rPr>
              <a:t>均匀的单相</a:t>
            </a:r>
            <a:r>
              <a:rPr lang="zh-CN" altLang="en-US" dirty="0">
                <a:effectLst/>
                <a:latin typeface="Times New Roman" panose="02020603050405020304" pitchFamily="18" charset="0"/>
                <a:ea typeface="仿宋" pitchFamily="49" charset="-122"/>
                <a:cs typeface="Times New Roman" panose="02020603050405020304" pitchFamily="18" charset="0"/>
              </a:rPr>
              <a:t>，分子半径在</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10</a:t>
            </a:r>
            <a:r>
              <a:rPr lang="en-US" altLang="zh-CN" baseline="30000" dirty="0">
                <a:solidFill>
                  <a:srgbClr val="0000FF"/>
                </a:solidFill>
                <a:effectLst/>
                <a:latin typeface="Times New Roman" panose="02020603050405020304" pitchFamily="18" charset="0"/>
                <a:ea typeface="仿宋" pitchFamily="49" charset="-122"/>
                <a:cs typeface="Times New Roman" panose="02020603050405020304" pitchFamily="18" charset="0"/>
              </a:rPr>
              <a:t>-9  </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m</a:t>
            </a:r>
            <a:r>
              <a:rPr lang="zh-CN" altLang="en-US" dirty="0">
                <a:effectLst/>
                <a:latin typeface="Times New Roman" panose="02020603050405020304" pitchFamily="18" charset="0"/>
                <a:ea typeface="仿宋" pitchFamily="49" charset="-122"/>
                <a:cs typeface="Times New Roman" panose="02020603050405020304" pitchFamily="18" charset="0"/>
              </a:rPr>
              <a:t>以下，称为</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真溶液</a:t>
            </a:r>
            <a:r>
              <a:rPr lang="zh-CN" altLang="en-US" dirty="0">
                <a:effectLst/>
                <a:latin typeface="Times New Roman" panose="02020603050405020304" pitchFamily="18" charset="0"/>
                <a:ea typeface="仿宋" pitchFamily="49" charset="-122"/>
                <a:cs typeface="Times New Roman" panose="02020603050405020304" pitchFamily="18" charset="0"/>
              </a:rPr>
              <a:t>。</a:t>
            </a:r>
          </a:p>
          <a:p>
            <a:pPr marL="0" indent="0" algn="just" eaLnBrk="1" hangingPunct="1">
              <a:lnSpc>
                <a:spcPct val="125000"/>
              </a:lnSpc>
              <a:spcBef>
                <a:spcPts val="600"/>
              </a:spcBef>
              <a:buClrTx/>
              <a:buSzTx/>
              <a:buFontTx/>
              <a:buNone/>
              <a:defRPr/>
            </a:pP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2</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、胶体分散体系：</a:t>
            </a:r>
            <a:r>
              <a:rPr lang="zh-CN" altLang="en-US" dirty="0">
                <a:effectLst/>
                <a:latin typeface="Times New Roman" panose="02020603050405020304" pitchFamily="18" charset="0"/>
                <a:ea typeface="仿宋" pitchFamily="49" charset="-122"/>
                <a:cs typeface="Times New Roman" panose="02020603050405020304" pitchFamily="18" charset="0"/>
              </a:rPr>
              <a:t>分散相粒子的半径在</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1 nm ~ 100 nm</a:t>
            </a:r>
            <a:r>
              <a:rPr lang="zh-CN" altLang="en-US" dirty="0">
                <a:effectLst/>
                <a:latin typeface="Times New Roman" panose="02020603050405020304" pitchFamily="18" charset="0"/>
                <a:ea typeface="仿宋" pitchFamily="49" charset="-122"/>
                <a:cs typeface="Times New Roman" panose="02020603050405020304" pitchFamily="18" charset="0"/>
              </a:rPr>
              <a:t>之间的体系。目测是均匀的，但实际是多相不均匀体系。即为“高度分散的不均匀多相体系”。</a:t>
            </a:r>
          </a:p>
          <a:p>
            <a:pPr marL="0" indent="0" algn="just" eaLnBrk="1" hangingPunct="1">
              <a:lnSpc>
                <a:spcPct val="125000"/>
              </a:lnSpc>
              <a:spcBef>
                <a:spcPts val="600"/>
              </a:spcBef>
              <a:buClrTx/>
              <a:buSzTx/>
              <a:buFontTx/>
              <a:buNone/>
              <a:defRPr/>
            </a:pP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3</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、粗分散体系：</a:t>
            </a:r>
            <a:r>
              <a:rPr lang="zh-CN" altLang="en-US" dirty="0">
                <a:effectLst/>
                <a:latin typeface="Times New Roman" panose="02020603050405020304" pitchFamily="18" charset="0"/>
                <a:ea typeface="仿宋" pitchFamily="49" charset="-122"/>
                <a:cs typeface="Times New Roman" panose="02020603050405020304" pitchFamily="18" charset="0"/>
              </a:rPr>
              <a:t>分散相粒子大于</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100 </a:t>
            </a:r>
            <a:r>
              <a:rPr lang="en-US"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nm</a:t>
            </a:r>
            <a:r>
              <a:rPr lang="zh-CN" altLang="en-US" dirty="0">
                <a:effectLst/>
                <a:latin typeface="Times New Roman" panose="02020603050405020304" pitchFamily="18" charset="0"/>
                <a:ea typeface="仿宋" pitchFamily="49" charset="-122"/>
                <a:cs typeface="Times New Roman" panose="02020603050405020304" pitchFamily="18" charset="0"/>
              </a:rPr>
              <a:t>，目测是混浊不均匀体系，放置后会沉淀或分层。</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61" name="Rectangle 2"/>
          <p:cNvSpPr>
            <a:spLocks noGrp="1" noChangeArrowheads="1"/>
          </p:cNvSpPr>
          <p:nvPr>
            <p:ph type="ctrTitle"/>
          </p:nvPr>
        </p:nvSpPr>
        <p:spPr>
          <a:xfrm>
            <a:off x="251520" y="381000"/>
            <a:ext cx="5544616" cy="600075"/>
          </a:xfrm>
        </p:spPr>
        <p:txBody>
          <a:bodyPr/>
          <a:lstStyle/>
          <a:p>
            <a:pPr eaLnBrk="1" hangingPunct="1"/>
            <a:r>
              <a:rPr lang="en-US" altLang="zh-CN" sz="3200" dirty="0">
                <a:latin typeface="Arial" panose="020B0604020202020204" pitchFamily="34" charset="0"/>
                <a:cs typeface="Arial" panose="020B0604020202020204" pitchFamily="34" charset="0"/>
              </a:rPr>
              <a:t>4.7.6.1  </a:t>
            </a:r>
            <a:r>
              <a:rPr lang="zh-CN" altLang="en-GB" sz="3200" dirty="0">
                <a:latin typeface="黑体" pitchFamily="2" charset="-122"/>
              </a:rPr>
              <a:t>胶体</a:t>
            </a:r>
            <a:r>
              <a:rPr lang="zh-CN" altLang="en-US" sz="3200" dirty="0">
                <a:latin typeface="黑体" pitchFamily="2" charset="-122"/>
              </a:rPr>
              <a:t>的分类</a:t>
            </a:r>
          </a:p>
        </p:txBody>
      </p:sp>
      <p:sp>
        <p:nvSpPr>
          <p:cNvPr id="505859" name="Rectangle 3"/>
          <p:cNvSpPr>
            <a:spLocks noGrp="1" noChangeArrowheads="1"/>
          </p:cNvSpPr>
          <p:nvPr>
            <p:ph type="subTitle" idx="1"/>
          </p:nvPr>
        </p:nvSpPr>
        <p:spPr>
          <a:xfrm>
            <a:off x="304800" y="1054506"/>
            <a:ext cx="7696200" cy="457200"/>
          </a:xfrm>
        </p:spPr>
        <p:txBody>
          <a:bodyPr/>
          <a:lstStyle/>
          <a:p>
            <a:pPr eaLnBrk="1" hangingPunct="1">
              <a:defRPr/>
            </a:pPr>
            <a:r>
              <a:rPr lang="en-US" altLang="zh-CN" sz="2400" dirty="0">
                <a:solidFill>
                  <a:srgbClr val="000000"/>
                </a:solidFill>
                <a:effectLst/>
                <a:latin typeface="Times New Roman" panose="02020603050405020304" pitchFamily="18" charset="0"/>
                <a:ea typeface="楷体_GB2312" pitchFamily="49" charset="-122"/>
                <a:cs typeface="Times New Roman" panose="02020603050405020304" pitchFamily="18" charset="0"/>
              </a:rPr>
              <a:t>Types of colloidal dispersion</a:t>
            </a:r>
          </a:p>
        </p:txBody>
      </p:sp>
      <p:graphicFrame>
        <p:nvGraphicFramePr>
          <p:cNvPr id="505860" name="Group 4"/>
          <p:cNvGraphicFramePr>
            <a:graphicFrameLocks noGrp="1"/>
          </p:cNvGraphicFramePr>
          <p:nvPr>
            <p:extLst>
              <p:ext uri="{D42A27DB-BD31-4B8C-83A1-F6EECF244321}">
                <p14:modId xmlns:p14="http://schemas.microsoft.com/office/powerpoint/2010/main" val="944118978"/>
              </p:ext>
            </p:extLst>
          </p:nvPr>
        </p:nvGraphicFramePr>
        <p:xfrm>
          <a:off x="304800" y="1511706"/>
          <a:ext cx="8458200" cy="4797614"/>
        </p:xfrm>
        <a:graphic>
          <a:graphicData uri="http://schemas.openxmlformats.org/drawingml/2006/table">
            <a:tbl>
              <a:tblPr/>
              <a:tblGrid>
                <a:gridCol w="1447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3962400">
                  <a:extLst>
                    <a:ext uri="{9D8B030D-6E8A-4147-A177-3AD203B41FA5}">
                      <a16:colId xmlns:a16="http://schemas.microsoft.com/office/drawing/2014/main" val="20003"/>
                    </a:ext>
                  </a:extLst>
                </a:gridCol>
              </a:tblGrid>
              <a:tr h="50003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200" b="1" i="0" u="none" strike="noStrike" cap="none" normalizeH="0" baseline="0" dirty="0">
                          <a:ln>
                            <a:noFill/>
                          </a:ln>
                          <a:solidFill>
                            <a:schemeClr val="tx1"/>
                          </a:solidFill>
                          <a:effectLst/>
                          <a:latin typeface="Times New Roman" panose="02020603050405020304" pitchFamily="18" charset="0"/>
                          <a:ea typeface="仿宋" pitchFamily="49" charset="-122"/>
                          <a:cs typeface="Times New Roman" panose="02020603050405020304" pitchFamily="18" charset="0"/>
                        </a:rPr>
                        <a:t>分散质</a:t>
                      </a:r>
                    </a:p>
                  </a:txBody>
                  <a:tcPr marT="45717" marB="45717" anchor="ctr" anchorCtr="1" horzOverflow="overflow">
                    <a:lnL w="28575" cap="flat" cmpd="sng" algn="ctr">
                      <a:solidFill>
                        <a:srgbClr val="000000"/>
                      </a:solidFill>
                      <a:prstDash val="solid"/>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200" b="1" i="0" u="none" strike="noStrike" cap="none" normalizeH="0" baseline="0" dirty="0">
                          <a:ln>
                            <a:noFill/>
                          </a:ln>
                          <a:solidFill>
                            <a:schemeClr val="tx1"/>
                          </a:solidFill>
                          <a:effectLst/>
                          <a:latin typeface="Times New Roman" panose="02020603050405020304" pitchFamily="18" charset="0"/>
                          <a:ea typeface="仿宋" pitchFamily="49" charset="-122"/>
                          <a:cs typeface="Times New Roman" panose="02020603050405020304" pitchFamily="18" charset="0"/>
                        </a:rPr>
                        <a:t>分散介质</a:t>
                      </a: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200" b="1" i="0" u="none" strike="noStrike" cap="none" normalizeH="0" baseline="0" dirty="0">
                          <a:ln>
                            <a:noFill/>
                          </a:ln>
                          <a:solidFill>
                            <a:schemeClr val="tx1"/>
                          </a:solidFill>
                          <a:effectLst/>
                          <a:latin typeface="Times New Roman" panose="02020603050405020304" pitchFamily="18" charset="0"/>
                          <a:ea typeface="仿宋" pitchFamily="49" charset="-122"/>
                          <a:cs typeface="Times New Roman" panose="02020603050405020304" pitchFamily="18" charset="0"/>
                        </a:rPr>
                        <a:t>名称</a:t>
                      </a: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200" b="1" i="0" u="none" strike="noStrike" cap="none" normalizeH="0" baseline="0" dirty="0">
                          <a:ln>
                            <a:noFill/>
                          </a:ln>
                          <a:solidFill>
                            <a:schemeClr val="tx1"/>
                          </a:solidFill>
                          <a:effectLst/>
                          <a:latin typeface="Times New Roman" panose="02020603050405020304" pitchFamily="18" charset="0"/>
                          <a:ea typeface="仿宋" pitchFamily="49" charset="-122"/>
                          <a:cs typeface="Times New Roman" panose="02020603050405020304" pitchFamily="18" charset="0"/>
                        </a:rPr>
                        <a:t>实例</a:t>
                      </a: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00671">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气</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液</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固</a:t>
                      </a:r>
                    </a:p>
                  </a:txBody>
                  <a:tcPr marT="45717" marB="45717" anchor="ctr" anchorCtr="1" horzOverflow="overflow">
                    <a:lnL w="28575" cap="flat" cmpd="sng" algn="ctr">
                      <a:solidFill>
                        <a:srgbClr val="000000"/>
                      </a:solidFill>
                      <a:prstDash val="solid"/>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液</a:t>
                      </a: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液溶胶</a:t>
                      </a:r>
                      <a:endParaRPr kumimoji="1" lang="zh-CN" altLang="en-GB"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GB"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(Sol)</a:t>
                      </a:r>
                      <a:endParaRPr kumimoji="1" lang="en-US"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endParaRP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泡沫(</a:t>
                      </a:r>
                      <a:r>
                        <a:rPr kumimoji="1" lang="en-US"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F</a:t>
                      </a:r>
                      <a:r>
                        <a:rPr kumimoji="1" lang="en-GB" altLang="zh-CN" sz="2400" b="1" i="0" u="none" strike="noStrike" cap="none" normalizeH="0" baseline="0" dirty="0" err="1">
                          <a:ln>
                            <a:noFill/>
                          </a:ln>
                          <a:solidFill>
                            <a:srgbClr val="000000"/>
                          </a:solidFill>
                          <a:effectLst/>
                          <a:latin typeface="Times New Roman" panose="02020603050405020304" pitchFamily="18" charset="0"/>
                          <a:ea typeface="仿宋" pitchFamily="49" charset="-122"/>
                          <a:cs typeface="Times New Roman" panose="02020603050405020304" pitchFamily="18" charset="0"/>
                        </a:rPr>
                        <a:t>oam</a:t>
                      </a:r>
                      <a:r>
                        <a:rPr kumimoji="1" lang="en-GB"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GB"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乳状液(</a:t>
                      </a:r>
                      <a:r>
                        <a:rPr kumimoji="1" lang="en-GB"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Emulsion)</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GB"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溶胶(</a:t>
                      </a:r>
                      <a:r>
                        <a:rPr kumimoji="1" lang="en-GB"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Sol) &amp; </a:t>
                      </a:r>
                      <a:r>
                        <a:rPr kumimoji="1" lang="zh-CN" altLang="en-GB"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悬浊液(</a:t>
                      </a:r>
                      <a:r>
                        <a:rPr kumimoji="1" lang="en-GB"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Suspension)</a:t>
                      </a:r>
                      <a:endParaRPr kumimoji="1" lang="en-US"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endParaRP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3493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气</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液</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固</a:t>
                      </a:r>
                    </a:p>
                  </a:txBody>
                  <a:tcPr marT="45717" marB="45717" anchor="ctr" anchorCtr="1" horzOverflow="overflow">
                    <a:lnL w="28575" cap="flat" cmpd="sng" algn="ctr">
                      <a:solidFill>
                        <a:srgbClr val="000000"/>
                      </a:solidFill>
                      <a:prstDash val="solid"/>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固</a:t>
                      </a: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固溶胶</a:t>
                      </a:r>
                      <a:endParaRPr kumimoji="1" lang="zh-CN" altLang="en-GB"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GB"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(Solid sol)</a:t>
                      </a:r>
                      <a:endParaRPr kumimoji="1" lang="en-US"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endParaRP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浮石和珍珠</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合金</a:t>
                      </a:r>
                      <a:r>
                        <a:rPr kumimoji="1" lang="zh-CN" altLang="en-GB"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&amp;</a:t>
                      </a: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有色玻璃</a:t>
                      </a: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6600CC"/>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617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液</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固</a:t>
                      </a:r>
                    </a:p>
                  </a:txBody>
                  <a:tcPr marT="45717" marB="45717" anchor="ctr" anchorCtr="1" horzOverflow="overflow">
                    <a:lnL w="28575" cap="flat" cmpd="sng" algn="ctr">
                      <a:solidFill>
                        <a:srgbClr val="000000"/>
                      </a:solidFill>
                      <a:prstDash val="solid"/>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气</a:t>
                      </a: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气溶胶</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en-GB"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(Aero  sol)</a:t>
                      </a:r>
                      <a:endParaRPr kumimoji="1" lang="en-US"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endParaRP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6600CC"/>
                      </a:solidFill>
                      <a:prstDash val="sysDot"/>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雾(</a:t>
                      </a:r>
                      <a:r>
                        <a:rPr kumimoji="1" lang="en-GB"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Fog)</a:t>
                      </a:r>
                      <a:r>
                        <a:rPr kumimoji="1" lang="zh-CN" altLang="en-US"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和烟尘(</a:t>
                      </a:r>
                      <a:r>
                        <a:rPr kumimoji="1" lang="en-GB"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rPr>
                        <a:t>Smoke)</a:t>
                      </a:r>
                      <a:endParaRPr kumimoji="1" lang="en-US" altLang="zh-CN" sz="2400" b="1" i="0" u="none" strike="noStrike" cap="none" normalizeH="0" baseline="0" dirty="0">
                        <a:ln>
                          <a:noFill/>
                        </a:ln>
                        <a:solidFill>
                          <a:srgbClr val="000000"/>
                        </a:solidFill>
                        <a:effectLst/>
                        <a:latin typeface="Times New Roman" panose="02020603050405020304" pitchFamily="18" charset="0"/>
                        <a:ea typeface="仿宋" pitchFamily="49" charset="-122"/>
                        <a:cs typeface="Times New Roman" panose="02020603050405020304" pitchFamily="18" charset="0"/>
                      </a:endParaRPr>
                    </a:p>
                  </a:txBody>
                  <a:tcPr marT="45717" marB="45717" anchor="ctr" anchorCtr="1" horzOverflow="overflow">
                    <a:lnL w="28575" cap="flat" cmpd="sng" algn="ctr">
                      <a:solidFill>
                        <a:srgbClr val="6600CC"/>
                      </a:solidFill>
                      <a:prstDash val="sysDot"/>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6600CC"/>
                      </a:solidFill>
                      <a:prstDash val="sysDot"/>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4.2.1  </a:t>
            </a:r>
            <a:r>
              <a:rPr lang="zh-CN" altLang="en-US" sz="3200" dirty="0"/>
              <a:t>非电解质溶液的通性</a:t>
            </a:r>
          </a:p>
        </p:txBody>
      </p:sp>
      <p:sp>
        <p:nvSpPr>
          <p:cNvPr id="444419" name="Rectangle 3"/>
          <p:cNvSpPr>
            <a:spLocks noGrp="1" noChangeArrowheads="1"/>
          </p:cNvSpPr>
          <p:nvPr>
            <p:ph type="body" idx="1"/>
          </p:nvPr>
        </p:nvSpPr>
        <p:spPr>
          <a:xfrm>
            <a:off x="251520" y="980728"/>
            <a:ext cx="5752643" cy="5543897"/>
          </a:xfrm>
        </p:spPr>
        <p:txBody>
          <a:bodyPr/>
          <a:lstStyle/>
          <a:p>
            <a:pPr marL="0" indent="0" eaLnBrk="1" hangingPunct="1">
              <a:lnSpc>
                <a:spcPct val="125000"/>
              </a:lnSpc>
              <a:spcBef>
                <a:spcPts val="600"/>
              </a:spcBef>
              <a:buClrTx/>
              <a:buSzTx/>
              <a:buFontTx/>
              <a:buNone/>
              <a:defRPr/>
            </a:pPr>
            <a:r>
              <a:rPr lang="en-US" altLang="zh-CN" dirty="0">
                <a:solidFill>
                  <a:srgbClr val="FF0000"/>
                </a:solidFill>
                <a:effectLst/>
                <a:latin typeface="+mj-ea"/>
                <a:ea typeface="+mj-ea"/>
              </a:rPr>
              <a:t>1</a:t>
            </a:r>
            <a:r>
              <a:rPr lang="zh-CN" altLang="en-US" dirty="0">
                <a:solidFill>
                  <a:srgbClr val="FF0000"/>
                </a:solidFill>
                <a:effectLst/>
                <a:latin typeface="+mj-ea"/>
                <a:ea typeface="+mj-ea"/>
              </a:rPr>
              <a:t>）蒸发与凝聚</a:t>
            </a:r>
            <a:endParaRPr lang="en-US" altLang="zh-CN" dirty="0">
              <a:solidFill>
                <a:srgbClr val="FF0000"/>
              </a:solidFill>
              <a:effectLst/>
              <a:latin typeface="+mj-ea"/>
              <a:ea typeface="+mj-ea"/>
            </a:endParaRPr>
          </a:p>
          <a:p>
            <a:pPr marL="0" indent="0" eaLnBrk="1" hangingPunct="1">
              <a:lnSpc>
                <a:spcPct val="125000"/>
              </a:lnSpc>
              <a:spcBef>
                <a:spcPts val="600"/>
              </a:spcBef>
              <a:buClrTx/>
              <a:buSzTx/>
              <a:buFontTx/>
              <a:buNone/>
              <a:defRPr/>
            </a:pPr>
            <a:r>
              <a:rPr lang="zh-CN" altLang="en-US" dirty="0">
                <a:effectLst/>
                <a:latin typeface="仿宋" pitchFamily="49" charset="-122"/>
                <a:ea typeface="仿宋" pitchFamily="49" charset="-122"/>
                <a:cs typeface="楷体_GB2312"/>
              </a:rPr>
              <a:t>把液体</a:t>
            </a:r>
            <a:r>
              <a:rPr lang="en-US" altLang="zh-CN" dirty="0">
                <a:effectLst/>
                <a:latin typeface="仿宋" pitchFamily="49" charset="-122"/>
                <a:ea typeface="仿宋" pitchFamily="49" charset="-122"/>
                <a:cs typeface="楷体_GB2312"/>
              </a:rPr>
              <a:t>(</a:t>
            </a:r>
            <a:r>
              <a:rPr lang="zh-CN" altLang="en-US" dirty="0">
                <a:effectLst/>
                <a:latin typeface="仿宋" pitchFamily="49" charset="-122"/>
                <a:ea typeface="仿宋" pitchFamily="49" charset="-122"/>
                <a:cs typeface="楷体_GB2312"/>
              </a:rPr>
              <a:t>如水</a:t>
            </a:r>
            <a:r>
              <a:rPr lang="en-US" altLang="zh-CN" dirty="0">
                <a:effectLst/>
                <a:latin typeface="仿宋" pitchFamily="49" charset="-122"/>
                <a:ea typeface="仿宋" pitchFamily="49" charset="-122"/>
                <a:cs typeface="楷体_GB2312"/>
              </a:rPr>
              <a:t>)</a:t>
            </a:r>
            <a:r>
              <a:rPr lang="zh-CN" altLang="en-US" dirty="0">
                <a:effectLst/>
                <a:latin typeface="仿宋" pitchFamily="49" charset="-122"/>
                <a:ea typeface="仿宋" pitchFamily="49" charset="-122"/>
                <a:cs typeface="楷体_GB2312"/>
              </a:rPr>
              <a:t>置于密闭的容器中，将发生</a:t>
            </a:r>
            <a:r>
              <a:rPr lang="zh-CN" altLang="en-US" dirty="0">
                <a:solidFill>
                  <a:srgbClr val="0000FF"/>
                </a:solidFill>
                <a:effectLst/>
                <a:latin typeface="仿宋" pitchFamily="49" charset="-122"/>
                <a:ea typeface="仿宋" pitchFamily="49" charset="-122"/>
                <a:cs typeface="楷体_GB2312"/>
              </a:rPr>
              <a:t>蒸发</a:t>
            </a:r>
            <a:r>
              <a:rPr lang="zh-CN" altLang="en-US" dirty="0">
                <a:effectLst/>
                <a:latin typeface="仿宋" pitchFamily="49" charset="-122"/>
                <a:ea typeface="仿宋" pitchFamily="49" charset="-122"/>
                <a:cs typeface="楷体_GB2312"/>
              </a:rPr>
              <a:t>与</a:t>
            </a:r>
            <a:r>
              <a:rPr lang="zh-CN" altLang="en-US" dirty="0">
                <a:solidFill>
                  <a:srgbClr val="0000FF"/>
                </a:solidFill>
                <a:effectLst/>
                <a:latin typeface="仿宋" pitchFamily="49" charset="-122"/>
                <a:ea typeface="仿宋" pitchFamily="49" charset="-122"/>
                <a:cs typeface="楷体_GB2312"/>
              </a:rPr>
              <a:t>凝聚</a:t>
            </a:r>
            <a:r>
              <a:rPr lang="zh-CN" altLang="en-US" dirty="0">
                <a:effectLst/>
                <a:latin typeface="仿宋" pitchFamily="49" charset="-122"/>
                <a:ea typeface="仿宋" pitchFamily="49" charset="-122"/>
                <a:cs typeface="楷体_GB2312"/>
              </a:rPr>
              <a:t>两个过程。蒸发是吸热过程，是系统熵值增大的过程。凝聚是放热过程，系统的熵值减小。液体在一定温度时的蒸发速率是恒定的，随着蒸发进行，蒸气浓度逐渐增大，凝聚的速率也就随之加大。</a:t>
            </a:r>
            <a:r>
              <a:rPr lang="zh-CN" altLang="en-US" u="sng" dirty="0">
                <a:solidFill>
                  <a:srgbClr val="0000FF"/>
                </a:solidFill>
                <a:effectLst/>
                <a:latin typeface="仿宋" pitchFamily="49" charset="-122"/>
                <a:ea typeface="仿宋" pitchFamily="49" charset="-122"/>
                <a:cs typeface="楷体_GB2312"/>
              </a:rPr>
              <a:t>凝聚和蒸发的速率达到相等时，液体和蒸气就处于平衡状态。</a:t>
            </a:r>
          </a:p>
        </p:txBody>
      </p:sp>
      <p:grpSp>
        <p:nvGrpSpPr>
          <p:cNvPr id="4" name="组合 3">
            <a:extLst>
              <a:ext uri="{FF2B5EF4-FFF2-40B4-BE49-F238E27FC236}">
                <a16:creationId xmlns:a16="http://schemas.microsoft.com/office/drawing/2014/main" id="{B1ACD901-6EBD-43BD-BDCE-7637337BAB5B}"/>
              </a:ext>
            </a:extLst>
          </p:cNvPr>
          <p:cNvGrpSpPr/>
          <p:nvPr/>
        </p:nvGrpSpPr>
        <p:grpSpPr>
          <a:xfrm>
            <a:off x="5802021" y="1859876"/>
            <a:ext cx="3306483" cy="3729364"/>
            <a:chOff x="524239" y="2219916"/>
            <a:chExt cx="3306483" cy="3729364"/>
          </a:xfrm>
        </p:grpSpPr>
        <p:sp>
          <p:nvSpPr>
            <p:cNvPr id="5" name="矩形 4">
              <a:extLst>
                <a:ext uri="{FF2B5EF4-FFF2-40B4-BE49-F238E27FC236}">
                  <a16:creationId xmlns:a16="http://schemas.microsoft.com/office/drawing/2014/main" id="{968E72DC-7788-4C7F-AC2F-677E04B7355E}"/>
                </a:ext>
              </a:extLst>
            </p:cNvPr>
            <p:cNvSpPr/>
            <p:nvPr/>
          </p:nvSpPr>
          <p:spPr bwMode="auto">
            <a:xfrm>
              <a:off x="648484" y="2219916"/>
              <a:ext cx="2051308" cy="3729364"/>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sp>
          <p:nvSpPr>
            <p:cNvPr id="6" name="空心弧 5">
              <a:extLst>
                <a:ext uri="{FF2B5EF4-FFF2-40B4-BE49-F238E27FC236}">
                  <a16:creationId xmlns:a16="http://schemas.microsoft.com/office/drawing/2014/main" id="{C6C3BE6F-9D39-465A-9300-3745BB4B54D4}"/>
                </a:ext>
              </a:extLst>
            </p:cNvPr>
            <p:cNvSpPr/>
            <p:nvPr/>
          </p:nvSpPr>
          <p:spPr bwMode="auto">
            <a:xfrm rot="10800000">
              <a:off x="2826000" y="4797152"/>
              <a:ext cx="359270" cy="504056"/>
            </a:xfrm>
            <a:prstGeom prst="blockArc">
              <a:avLst>
                <a:gd name="adj1" fmla="val 10800000"/>
                <a:gd name="adj2" fmla="val 0"/>
                <a:gd name="adj3" fmla="val 2818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7" name="矩形 6">
              <a:extLst>
                <a:ext uri="{FF2B5EF4-FFF2-40B4-BE49-F238E27FC236}">
                  <a16:creationId xmlns:a16="http://schemas.microsoft.com/office/drawing/2014/main" id="{B2047A48-F2EE-4018-A7A8-37EE6DD69017}"/>
                </a:ext>
              </a:extLst>
            </p:cNvPr>
            <p:cNvSpPr/>
            <p:nvPr/>
          </p:nvSpPr>
          <p:spPr bwMode="auto">
            <a:xfrm>
              <a:off x="2825997" y="3933056"/>
              <a:ext cx="100800" cy="1152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8" name="矩形 7">
              <a:extLst>
                <a:ext uri="{FF2B5EF4-FFF2-40B4-BE49-F238E27FC236}">
                  <a16:creationId xmlns:a16="http://schemas.microsoft.com/office/drawing/2014/main" id="{EBDE461C-9D87-45CC-B65A-564EE749B6A2}"/>
                </a:ext>
              </a:extLst>
            </p:cNvPr>
            <p:cNvSpPr/>
            <p:nvPr/>
          </p:nvSpPr>
          <p:spPr bwMode="auto">
            <a:xfrm>
              <a:off x="3084470" y="3068960"/>
              <a:ext cx="100800" cy="201622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9" name="矩形 8">
              <a:extLst>
                <a:ext uri="{FF2B5EF4-FFF2-40B4-BE49-F238E27FC236}">
                  <a16:creationId xmlns:a16="http://schemas.microsoft.com/office/drawing/2014/main" id="{4356B51A-A395-4858-A9B4-CFE22221AE61}"/>
                </a:ext>
              </a:extLst>
            </p:cNvPr>
            <p:cNvSpPr/>
            <p:nvPr/>
          </p:nvSpPr>
          <p:spPr bwMode="auto">
            <a:xfrm>
              <a:off x="2825997" y="2636912"/>
              <a:ext cx="100800" cy="129614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0" name="矩形 9">
              <a:extLst>
                <a:ext uri="{FF2B5EF4-FFF2-40B4-BE49-F238E27FC236}">
                  <a16:creationId xmlns:a16="http://schemas.microsoft.com/office/drawing/2014/main" id="{92ED6E6E-E6DC-49E2-9E8F-1622D31F7C4B}"/>
                </a:ext>
              </a:extLst>
            </p:cNvPr>
            <p:cNvSpPr/>
            <p:nvPr/>
          </p:nvSpPr>
          <p:spPr bwMode="auto">
            <a:xfrm>
              <a:off x="3084470" y="2276872"/>
              <a:ext cx="100800" cy="79208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1" name="矩形 10">
              <a:extLst>
                <a:ext uri="{FF2B5EF4-FFF2-40B4-BE49-F238E27FC236}">
                  <a16:creationId xmlns:a16="http://schemas.microsoft.com/office/drawing/2014/main" id="{4F080356-89D2-4978-AE87-C501C7A7EFF5}"/>
                </a:ext>
              </a:extLst>
            </p:cNvPr>
            <p:cNvSpPr/>
            <p:nvPr/>
          </p:nvSpPr>
          <p:spPr bwMode="auto">
            <a:xfrm>
              <a:off x="708108" y="4207024"/>
              <a:ext cx="1919675" cy="159824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sp>
          <p:nvSpPr>
            <p:cNvPr id="12" name="矩形 11">
              <a:extLst>
                <a:ext uri="{FF2B5EF4-FFF2-40B4-BE49-F238E27FC236}">
                  <a16:creationId xmlns:a16="http://schemas.microsoft.com/office/drawing/2014/main" id="{03D15E5B-7563-4B3B-991E-85441C837BE8}"/>
                </a:ext>
              </a:extLst>
            </p:cNvPr>
            <p:cNvSpPr/>
            <p:nvPr/>
          </p:nvSpPr>
          <p:spPr bwMode="auto">
            <a:xfrm>
              <a:off x="708908" y="2278052"/>
              <a:ext cx="1919675" cy="1928972"/>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3" name="矩形 12">
              <a:extLst>
                <a:ext uri="{FF2B5EF4-FFF2-40B4-BE49-F238E27FC236}">
                  <a16:creationId xmlns:a16="http://schemas.microsoft.com/office/drawing/2014/main" id="{75D55F06-7DB4-409C-879C-803F503B6150}"/>
                </a:ext>
              </a:extLst>
            </p:cNvPr>
            <p:cNvSpPr/>
            <p:nvPr/>
          </p:nvSpPr>
          <p:spPr bwMode="auto">
            <a:xfrm rot="5400000">
              <a:off x="2726890" y="2432793"/>
              <a:ext cx="100800" cy="29901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4" name="矩形 13">
              <a:extLst>
                <a:ext uri="{FF2B5EF4-FFF2-40B4-BE49-F238E27FC236}">
                  <a16:creationId xmlns:a16="http://schemas.microsoft.com/office/drawing/2014/main" id="{D5F1E6F4-A839-4F80-A159-43AB3B9D0F25}"/>
                </a:ext>
              </a:extLst>
            </p:cNvPr>
            <p:cNvSpPr/>
            <p:nvPr/>
          </p:nvSpPr>
          <p:spPr bwMode="auto">
            <a:xfrm rot="5400000">
              <a:off x="2616384" y="2544415"/>
              <a:ext cx="93600" cy="809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5" name="矩形 14">
              <a:extLst>
                <a:ext uri="{FF2B5EF4-FFF2-40B4-BE49-F238E27FC236}">
                  <a16:creationId xmlns:a16="http://schemas.microsoft.com/office/drawing/2014/main" id="{867EF000-FD0E-4B2C-803F-AE5F6E7EABB1}"/>
                </a:ext>
              </a:extLst>
            </p:cNvPr>
            <p:cNvSpPr/>
            <p:nvPr/>
          </p:nvSpPr>
          <p:spPr bwMode="auto">
            <a:xfrm>
              <a:off x="2830659" y="2580415"/>
              <a:ext cx="90000" cy="809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6" name="矩形 15">
              <a:extLst>
                <a:ext uri="{FF2B5EF4-FFF2-40B4-BE49-F238E27FC236}">
                  <a16:creationId xmlns:a16="http://schemas.microsoft.com/office/drawing/2014/main" id="{87B0DA65-92E3-445D-82CE-A92F03221799}"/>
                </a:ext>
              </a:extLst>
            </p:cNvPr>
            <p:cNvSpPr/>
            <p:nvPr/>
          </p:nvSpPr>
          <p:spPr bwMode="auto">
            <a:xfrm>
              <a:off x="2832124" y="5016599"/>
              <a:ext cx="90000" cy="80908"/>
            </a:xfrm>
            <a:prstGeom prst="rect">
              <a:avLst/>
            </a:prstGeom>
            <a:solidFill>
              <a:srgbClr val="0F6FC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7" name="矩形 16">
              <a:extLst>
                <a:ext uri="{FF2B5EF4-FFF2-40B4-BE49-F238E27FC236}">
                  <a16:creationId xmlns:a16="http://schemas.microsoft.com/office/drawing/2014/main" id="{6E1CAE7A-F3A5-4F80-8FA5-936EFF0311A3}"/>
                </a:ext>
              </a:extLst>
            </p:cNvPr>
            <p:cNvSpPr/>
            <p:nvPr/>
          </p:nvSpPr>
          <p:spPr bwMode="auto">
            <a:xfrm>
              <a:off x="3088278" y="5031236"/>
              <a:ext cx="90000" cy="80908"/>
            </a:xfrm>
            <a:prstGeom prst="rect">
              <a:avLst/>
            </a:prstGeom>
            <a:solidFill>
              <a:srgbClr val="0F6FC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8" name="Text Box 3">
              <a:extLst>
                <a:ext uri="{FF2B5EF4-FFF2-40B4-BE49-F238E27FC236}">
                  <a16:creationId xmlns:a16="http://schemas.microsoft.com/office/drawing/2014/main" id="{3572204E-248B-4767-B310-693265B71A8F}"/>
                </a:ext>
              </a:extLst>
            </p:cNvPr>
            <p:cNvSpPr txBox="1">
              <a:spLocks noChangeArrowheads="1"/>
            </p:cNvSpPr>
            <p:nvPr/>
          </p:nvSpPr>
          <p:spPr bwMode="auto">
            <a:xfrm>
              <a:off x="701116" y="4716966"/>
              <a:ext cx="1967207" cy="523220"/>
            </a:xfrm>
            <a:prstGeom prst="rect">
              <a:avLst/>
            </a:prstGeom>
            <a:noFill/>
            <a:ln w="9525">
              <a:noFill/>
              <a:miter lim="800000"/>
              <a:headEnd/>
              <a:tailEnd/>
            </a:ln>
            <a:effectLst/>
          </p:spPr>
          <p:txBody>
            <a:bodyPr wrap="square">
              <a:spAutoFit/>
            </a:bodyPr>
            <a:lstStyle/>
            <a:p>
              <a:pPr algn="ctr" eaLnBrk="0" hangingPunct="0">
                <a:spcBef>
                  <a:spcPct val="50000"/>
                </a:spcBef>
                <a:defRPr/>
              </a:pPr>
              <a:r>
                <a:rPr lang="en-US" altLang="zh-CN" b="1" dirty="0">
                  <a:latin typeface="Times New Roman" panose="02020603050405020304" pitchFamily="18" charset="0"/>
                  <a:ea typeface="仿宋" pitchFamily="49" charset="-122"/>
                  <a:cs typeface="Times New Roman" panose="02020603050405020304" pitchFamily="18" charset="0"/>
                </a:rPr>
                <a:t>Liquid</a:t>
              </a:r>
              <a:endParaRPr lang="zh-CN" altLang="en-US" b="1" dirty="0">
                <a:latin typeface="Times New Roman" panose="02020603050405020304" pitchFamily="18" charset="0"/>
                <a:ea typeface="仿宋" pitchFamily="49" charset="-122"/>
                <a:cs typeface="Times New Roman" panose="02020603050405020304" pitchFamily="18" charset="0"/>
              </a:endParaRPr>
            </a:p>
          </p:txBody>
        </p:sp>
        <p:sp>
          <p:nvSpPr>
            <p:cNvPr id="19" name="Text Box 3">
              <a:extLst>
                <a:ext uri="{FF2B5EF4-FFF2-40B4-BE49-F238E27FC236}">
                  <a16:creationId xmlns:a16="http://schemas.microsoft.com/office/drawing/2014/main" id="{2AF5DBE5-21C5-40A8-A10F-A0216F751C18}"/>
                </a:ext>
              </a:extLst>
            </p:cNvPr>
            <p:cNvSpPr txBox="1">
              <a:spLocks noChangeArrowheads="1"/>
            </p:cNvSpPr>
            <p:nvPr/>
          </p:nvSpPr>
          <p:spPr bwMode="auto">
            <a:xfrm>
              <a:off x="701116" y="2820844"/>
              <a:ext cx="1967207" cy="954107"/>
            </a:xfrm>
            <a:prstGeom prst="rect">
              <a:avLst/>
            </a:prstGeom>
            <a:noFill/>
            <a:ln w="9525">
              <a:noFill/>
              <a:miter lim="800000"/>
              <a:headEnd/>
              <a:tailEnd/>
            </a:ln>
            <a:effectLst/>
          </p:spPr>
          <p:txBody>
            <a:bodyPr wrap="square">
              <a:spAutoFit/>
            </a:bodyPr>
            <a:lstStyle/>
            <a:p>
              <a:pPr algn="ctr" eaLnBrk="0" hangingPunct="0">
                <a:spcBef>
                  <a:spcPct val="50000"/>
                </a:spcBef>
                <a:defRPr/>
              </a:pPr>
              <a:r>
                <a:rPr lang="en-US" altLang="zh-CN" b="1" dirty="0">
                  <a:latin typeface="Times New Roman" panose="02020603050405020304" pitchFamily="18" charset="0"/>
                  <a:ea typeface="仿宋" pitchFamily="49" charset="-122"/>
                  <a:cs typeface="Times New Roman" panose="02020603050405020304" pitchFamily="18" charset="0"/>
                </a:rPr>
                <a:t>Gas (vapor)</a:t>
              </a:r>
              <a:endParaRPr lang="zh-CN" altLang="en-US" b="1" dirty="0">
                <a:latin typeface="Times New Roman" panose="02020603050405020304" pitchFamily="18" charset="0"/>
                <a:ea typeface="仿宋" pitchFamily="49" charset="-122"/>
                <a:cs typeface="Times New Roman" panose="02020603050405020304" pitchFamily="18" charset="0"/>
              </a:endParaRPr>
            </a:p>
          </p:txBody>
        </p:sp>
        <p:sp>
          <p:nvSpPr>
            <p:cNvPr id="20" name="箭头: 下 19">
              <a:extLst>
                <a:ext uri="{FF2B5EF4-FFF2-40B4-BE49-F238E27FC236}">
                  <a16:creationId xmlns:a16="http://schemas.microsoft.com/office/drawing/2014/main" id="{B7880AA9-24F0-4770-84D8-942C3189D8BA}"/>
                </a:ext>
              </a:extLst>
            </p:cNvPr>
            <p:cNvSpPr/>
            <p:nvPr/>
          </p:nvSpPr>
          <p:spPr bwMode="auto">
            <a:xfrm>
              <a:off x="2188907" y="3247884"/>
              <a:ext cx="360040" cy="954107"/>
            </a:xfrm>
            <a:prstGeom prst="downArrow">
              <a:avLst>
                <a:gd name="adj1" fmla="val 50000"/>
                <a:gd name="adj2" fmla="val 11278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1" name="Text Box 3">
              <a:extLst>
                <a:ext uri="{FF2B5EF4-FFF2-40B4-BE49-F238E27FC236}">
                  <a16:creationId xmlns:a16="http://schemas.microsoft.com/office/drawing/2014/main" id="{9A3B7551-F61A-4E3D-AAAA-678B603D2FAF}"/>
                </a:ext>
              </a:extLst>
            </p:cNvPr>
            <p:cNvSpPr txBox="1">
              <a:spLocks noChangeArrowheads="1"/>
            </p:cNvSpPr>
            <p:nvPr/>
          </p:nvSpPr>
          <p:spPr bwMode="auto">
            <a:xfrm>
              <a:off x="1982687" y="2319084"/>
              <a:ext cx="785554" cy="954107"/>
            </a:xfrm>
            <a:prstGeom prst="rect">
              <a:avLst/>
            </a:prstGeom>
            <a:noFill/>
            <a:ln w="9525">
              <a:noFill/>
              <a:miter lim="800000"/>
              <a:headEnd/>
              <a:tailEnd/>
            </a:ln>
            <a:effectLst/>
          </p:spPr>
          <p:txBody>
            <a:bodyPr wrap="square">
              <a:spAutoFit/>
            </a:bodyPr>
            <a:lstStyle/>
            <a:p>
              <a:pPr algn="ctr" eaLnBrk="0" hangingPunct="0">
                <a:spcBef>
                  <a:spcPct val="50000"/>
                </a:spcBef>
                <a:defRPr/>
              </a:pPr>
              <a:r>
                <a:rPr lang="zh-CN" altLang="en-US" b="1" dirty="0">
                  <a:latin typeface="Times New Roman" panose="02020603050405020304" pitchFamily="18" charset="0"/>
                  <a:ea typeface="仿宋" pitchFamily="49" charset="-122"/>
                  <a:cs typeface="Times New Roman" panose="02020603050405020304" pitchFamily="18" charset="0"/>
                </a:rPr>
                <a:t>凝聚</a:t>
              </a:r>
            </a:p>
          </p:txBody>
        </p:sp>
        <p:sp>
          <p:nvSpPr>
            <p:cNvPr id="22" name="箭头: 下 21">
              <a:extLst>
                <a:ext uri="{FF2B5EF4-FFF2-40B4-BE49-F238E27FC236}">
                  <a16:creationId xmlns:a16="http://schemas.microsoft.com/office/drawing/2014/main" id="{40842B75-E6A2-45E6-B5DB-B234F5AC67D4}"/>
                </a:ext>
              </a:extLst>
            </p:cNvPr>
            <p:cNvSpPr/>
            <p:nvPr/>
          </p:nvSpPr>
          <p:spPr bwMode="auto">
            <a:xfrm rot="10800000">
              <a:off x="739250" y="3247296"/>
              <a:ext cx="360040" cy="954107"/>
            </a:xfrm>
            <a:prstGeom prst="downArrow">
              <a:avLst>
                <a:gd name="adj1" fmla="val 50000"/>
                <a:gd name="adj2" fmla="val 11278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3" name="Text Box 3">
              <a:extLst>
                <a:ext uri="{FF2B5EF4-FFF2-40B4-BE49-F238E27FC236}">
                  <a16:creationId xmlns:a16="http://schemas.microsoft.com/office/drawing/2014/main" id="{E4187E22-4764-41B6-9D69-66B519BBFF1E}"/>
                </a:ext>
              </a:extLst>
            </p:cNvPr>
            <p:cNvSpPr txBox="1">
              <a:spLocks noChangeArrowheads="1"/>
            </p:cNvSpPr>
            <p:nvPr/>
          </p:nvSpPr>
          <p:spPr bwMode="auto">
            <a:xfrm>
              <a:off x="524239" y="2319635"/>
              <a:ext cx="785554" cy="954107"/>
            </a:xfrm>
            <a:prstGeom prst="rect">
              <a:avLst/>
            </a:prstGeom>
            <a:noFill/>
            <a:ln w="9525">
              <a:noFill/>
              <a:miter lim="800000"/>
              <a:headEnd/>
              <a:tailEnd/>
            </a:ln>
            <a:effectLst/>
          </p:spPr>
          <p:txBody>
            <a:bodyPr wrap="square">
              <a:spAutoFit/>
            </a:bodyPr>
            <a:lstStyle/>
            <a:p>
              <a:pPr algn="ctr" eaLnBrk="0" hangingPunct="0">
                <a:spcBef>
                  <a:spcPct val="50000"/>
                </a:spcBef>
                <a:defRPr/>
              </a:pPr>
              <a:r>
                <a:rPr lang="zh-CN" altLang="en-US" b="1" dirty="0">
                  <a:latin typeface="Times New Roman" panose="02020603050405020304" pitchFamily="18" charset="0"/>
                  <a:ea typeface="仿宋" pitchFamily="49" charset="-122"/>
                  <a:cs typeface="Times New Roman" panose="02020603050405020304" pitchFamily="18" charset="0"/>
                </a:rPr>
                <a:t>蒸发</a:t>
              </a:r>
            </a:p>
          </p:txBody>
        </p:sp>
        <p:cxnSp>
          <p:nvCxnSpPr>
            <p:cNvPr id="24" name="直接连接符 23">
              <a:extLst>
                <a:ext uri="{FF2B5EF4-FFF2-40B4-BE49-F238E27FC236}">
                  <a16:creationId xmlns:a16="http://schemas.microsoft.com/office/drawing/2014/main" id="{4789CCB8-EC0A-4EF3-927A-FBE8817E9ADF}"/>
                </a:ext>
              </a:extLst>
            </p:cNvPr>
            <p:cNvCxnSpPr>
              <a:cxnSpLocks/>
            </p:cNvCxnSpPr>
            <p:nvPr/>
          </p:nvCxnSpPr>
          <p:spPr bwMode="auto">
            <a:xfrm>
              <a:off x="3085376" y="3069384"/>
              <a:ext cx="500296"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364EC09B-E4A6-477C-A407-34D9632A7BB4}"/>
                </a:ext>
              </a:extLst>
            </p:cNvPr>
            <p:cNvCxnSpPr>
              <a:cxnSpLocks/>
            </p:cNvCxnSpPr>
            <p:nvPr/>
          </p:nvCxnSpPr>
          <p:spPr bwMode="auto">
            <a:xfrm flipV="1">
              <a:off x="2828495" y="3931884"/>
              <a:ext cx="759499" cy="11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6" name="直接箭头连接符 25">
              <a:extLst>
                <a:ext uri="{FF2B5EF4-FFF2-40B4-BE49-F238E27FC236}">
                  <a16:creationId xmlns:a16="http://schemas.microsoft.com/office/drawing/2014/main" id="{383DD88C-EF8B-431F-BA9B-51AA44E22F28}"/>
                </a:ext>
              </a:extLst>
            </p:cNvPr>
            <p:cNvCxnSpPr/>
            <p:nvPr/>
          </p:nvCxnSpPr>
          <p:spPr bwMode="auto">
            <a:xfrm>
              <a:off x="3385748" y="2607084"/>
              <a:ext cx="0" cy="449992"/>
            </a:xfrm>
            <a:prstGeom prst="straightConnector1">
              <a:avLst/>
            </a:prstGeom>
            <a:solidFill>
              <a:schemeClr val="accent1"/>
            </a:solidFill>
            <a:ln w="28575" cap="flat" cmpd="sng" algn="ctr">
              <a:solidFill>
                <a:schemeClr val="tx1"/>
              </a:solidFill>
              <a:prstDash val="solid"/>
              <a:round/>
              <a:headEnd type="none" w="med" len="med"/>
              <a:tailEnd type="triangle" w="lg" len="lg"/>
            </a:ln>
            <a:effectLst/>
          </p:spPr>
        </p:cxnSp>
        <p:cxnSp>
          <p:nvCxnSpPr>
            <p:cNvPr id="27" name="直接箭头连接符 26">
              <a:extLst>
                <a:ext uri="{FF2B5EF4-FFF2-40B4-BE49-F238E27FC236}">
                  <a16:creationId xmlns:a16="http://schemas.microsoft.com/office/drawing/2014/main" id="{BE173F2D-C272-4EB3-BDE7-E4DF6D7439CB}"/>
                </a:ext>
              </a:extLst>
            </p:cNvPr>
            <p:cNvCxnSpPr>
              <a:cxnSpLocks/>
            </p:cNvCxnSpPr>
            <p:nvPr/>
          </p:nvCxnSpPr>
          <p:spPr bwMode="auto">
            <a:xfrm rot="10800000">
              <a:off x="3385748" y="3942000"/>
              <a:ext cx="0" cy="449992"/>
            </a:xfrm>
            <a:prstGeom prst="straightConnector1">
              <a:avLst/>
            </a:prstGeom>
            <a:solidFill>
              <a:schemeClr val="accent1"/>
            </a:solidFill>
            <a:ln w="28575" cap="flat" cmpd="sng" algn="ctr">
              <a:solidFill>
                <a:schemeClr val="tx1"/>
              </a:solidFill>
              <a:prstDash val="solid"/>
              <a:round/>
              <a:headEnd type="none" w="med" len="med"/>
              <a:tailEnd type="triangle" w="lg" len="lg"/>
            </a:ln>
            <a:effectLst/>
          </p:spPr>
        </p:cxnSp>
        <p:sp>
          <p:nvSpPr>
            <p:cNvPr id="28" name="Text Box 3">
              <a:extLst>
                <a:ext uri="{FF2B5EF4-FFF2-40B4-BE49-F238E27FC236}">
                  <a16:creationId xmlns:a16="http://schemas.microsoft.com/office/drawing/2014/main" id="{B4E0FEC0-BF9B-47AD-A980-5EB80F6EE2A1}"/>
                </a:ext>
              </a:extLst>
            </p:cNvPr>
            <p:cNvSpPr txBox="1">
              <a:spLocks noChangeArrowheads="1"/>
            </p:cNvSpPr>
            <p:nvPr/>
          </p:nvSpPr>
          <p:spPr bwMode="auto">
            <a:xfrm>
              <a:off x="3116527" y="3251085"/>
              <a:ext cx="714195" cy="461665"/>
            </a:xfrm>
            <a:prstGeom prst="rect">
              <a:avLst/>
            </a:prstGeom>
            <a:noFill/>
            <a:ln w="9525">
              <a:noFill/>
              <a:miter lim="800000"/>
              <a:headEnd/>
              <a:tailEnd/>
            </a:ln>
            <a:effectLst/>
          </p:spPr>
          <p:txBody>
            <a:bodyPr wrap="square">
              <a:spAutoFit/>
            </a:bodyPr>
            <a:lstStyle/>
            <a:p>
              <a:pPr marL="808038" indent="-808038" eaLnBrk="0" hangingPunct="0">
                <a:spcBef>
                  <a:spcPct val="50000"/>
                </a:spcBef>
                <a:defRPr/>
              </a:pPr>
              <a:r>
                <a:rPr lang="en-US" altLang="zh-CN" sz="2400" b="1" i="1" dirty="0" err="1">
                  <a:latin typeface="Times New Roman" panose="02020603050405020304" pitchFamily="18" charset="0"/>
                  <a:ea typeface="仿宋" pitchFamily="49" charset="-122"/>
                  <a:cs typeface="Times New Roman" panose="02020603050405020304" pitchFamily="18" charset="0"/>
                </a:rPr>
                <a:t>P</a:t>
              </a:r>
              <a:r>
                <a:rPr lang="en-US" altLang="zh-CN" sz="2400" b="1" baseline="-25000" dirty="0" err="1">
                  <a:latin typeface="Times New Roman" panose="02020603050405020304" pitchFamily="18" charset="0"/>
                  <a:ea typeface="仿宋" pitchFamily="49" charset="-122"/>
                  <a:cs typeface="Times New Roman" panose="02020603050405020304" pitchFamily="18" charset="0"/>
                </a:rPr>
                <a:t>gas</a:t>
              </a:r>
              <a:endParaRPr lang="zh-CN" altLang="en-US" sz="2400" b="1" dirty="0">
                <a:latin typeface="Times New Roman" panose="02020603050405020304" pitchFamily="18" charset="0"/>
                <a:ea typeface="仿宋" pitchFamily="49" charset="-122"/>
                <a:cs typeface="Times New Roman" panose="02020603050405020304" pitchFamily="18" charset="0"/>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304800"/>
            <a:ext cx="6552505" cy="747713"/>
          </a:xfrm>
        </p:spPr>
        <p:txBody>
          <a:bodyPr/>
          <a:lstStyle/>
          <a:p>
            <a:pPr>
              <a:defRPr/>
            </a:pPr>
            <a:r>
              <a:rPr lang="en-US" altLang="zh-CN" dirty="0">
                <a:latin typeface="Arial" panose="020B0604020202020204" pitchFamily="34" charset="0"/>
                <a:cs typeface="Arial" panose="020B0604020202020204" pitchFamily="34" charset="0"/>
              </a:rPr>
              <a:t>4.7.6.2  </a:t>
            </a:r>
            <a:r>
              <a:rPr lang="zh-CN" altLang="en-US" dirty="0">
                <a:latin typeface="Arial" panose="020B0604020202020204" pitchFamily="34" charset="0"/>
                <a:cs typeface="Arial" panose="020B0604020202020204" pitchFamily="34" charset="0"/>
              </a:rPr>
              <a:t>胶体（溶胶）的特性</a:t>
            </a:r>
          </a:p>
        </p:txBody>
      </p:sp>
      <p:sp>
        <p:nvSpPr>
          <p:cNvPr id="128003" name="Rectangle 3"/>
          <p:cNvSpPr>
            <a:spLocks noGrp="1" noChangeArrowheads="1"/>
          </p:cNvSpPr>
          <p:nvPr>
            <p:ph type="body" idx="4294967295"/>
          </p:nvPr>
        </p:nvSpPr>
        <p:spPr>
          <a:xfrm>
            <a:off x="251520" y="980728"/>
            <a:ext cx="8712968" cy="5400600"/>
          </a:xfrm>
        </p:spPr>
        <p:txBody>
          <a:bodyPr/>
          <a:lstStyle/>
          <a:p>
            <a:pPr marL="0" indent="0" algn="just" eaLnBrk="1" hangingPunct="1">
              <a:lnSpc>
                <a:spcPct val="125000"/>
              </a:lnSpc>
              <a:spcBef>
                <a:spcPts val="600"/>
              </a:spcBef>
              <a:buFont typeface="Wingdings" pitchFamily="2" charset="2"/>
              <a:buNone/>
              <a:defRPr/>
            </a:pPr>
            <a:r>
              <a:rPr lang="zh-CN" altLang="en-US" dirty="0">
                <a:solidFill>
                  <a:srgbClr val="0000FF"/>
                </a:solidFill>
                <a:effectLst/>
                <a:latin typeface="Times New Roman" pitchFamily="18" charset="0"/>
                <a:ea typeface="仿宋" pitchFamily="49" charset="-122"/>
                <a:cs typeface="Times New Roman" pitchFamily="18" charset="0"/>
              </a:rPr>
              <a:t>（</a:t>
            </a:r>
            <a:r>
              <a:rPr lang="en-US" altLang="zh-CN" dirty="0">
                <a:solidFill>
                  <a:srgbClr val="0000FF"/>
                </a:solidFill>
                <a:effectLst/>
                <a:latin typeface="Times New Roman" pitchFamily="18" charset="0"/>
                <a:ea typeface="仿宋" pitchFamily="49" charset="-122"/>
                <a:cs typeface="Times New Roman" pitchFamily="18" charset="0"/>
              </a:rPr>
              <a:t>1</a:t>
            </a:r>
            <a:r>
              <a:rPr lang="zh-CN" altLang="en-US" dirty="0">
                <a:solidFill>
                  <a:srgbClr val="0000FF"/>
                </a:solidFill>
                <a:effectLst/>
                <a:latin typeface="Times New Roman" pitchFamily="18" charset="0"/>
                <a:ea typeface="仿宋" pitchFamily="49" charset="-122"/>
                <a:cs typeface="Times New Roman" pitchFamily="18" charset="0"/>
              </a:rPr>
              <a:t>）特有的分散程度</a:t>
            </a:r>
          </a:p>
          <a:p>
            <a:pPr marL="0" indent="0" algn="just" eaLnBrk="1" hangingPunct="1">
              <a:lnSpc>
                <a:spcPct val="125000"/>
              </a:lnSpc>
              <a:spcBef>
                <a:spcPts val="600"/>
              </a:spcBef>
              <a:buFont typeface="Wingdings" pitchFamily="2" charset="2"/>
              <a:buNone/>
              <a:defRPr/>
            </a:pPr>
            <a:r>
              <a:rPr lang="zh-CN" altLang="en-US" dirty="0">
                <a:effectLst/>
                <a:latin typeface="Times New Roman" pitchFamily="18" charset="0"/>
                <a:ea typeface="仿宋" pitchFamily="49" charset="-122"/>
                <a:cs typeface="Times New Roman" pitchFamily="18" charset="0"/>
              </a:rPr>
              <a:t>    粒子的大小在</a:t>
            </a:r>
            <a:r>
              <a:rPr lang="en-US" altLang="zh-CN" dirty="0">
                <a:effectLst/>
                <a:latin typeface="Times New Roman" pitchFamily="18" charset="0"/>
                <a:ea typeface="仿宋" pitchFamily="49" charset="-122"/>
                <a:cs typeface="Times New Roman" pitchFamily="18" charset="0"/>
              </a:rPr>
              <a:t>10</a:t>
            </a:r>
            <a:r>
              <a:rPr lang="en-US" altLang="zh-CN" baseline="30000" dirty="0">
                <a:effectLst/>
                <a:latin typeface="Times New Roman" pitchFamily="18" charset="0"/>
                <a:ea typeface="仿宋" pitchFamily="49" charset="-122"/>
                <a:cs typeface="Times New Roman" pitchFamily="18" charset="0"/>
              </a:rPr>
              <a:t>-9</a:t>
            </a:r>
            <a:r>
              <a:rPr lang="en-US" altLang="zh-CN" dirty="0">
                <a:effectLst/>
                <a:latin typeface="Times New Roman" pitchFamily="18" charset="0"/>
                <a:ea typeface="仿宋" pitchFamily="49" charset="-122"/>
                <a:cs typeface="Times New Roman" pitchFamily="18" charset="0"/>
              </a:rPr>
              <a:t>~10</a:t>
            </a:r>
            <a:r>
              <a:rPr lang="en-US" altLang="zh-CN" baseline="30000" dirty="0">
                <a:effectLst/>
                <a:latin typeface="Times New Roman" pitchFamily="18" charset="0"/>
                <a:ea typeface="仿宋" pitchFamily="49" charset="-122"/>
                <a:cs typeface="Times New Roman" pitchFamily="18" charset="0"/>
              </a:rPr>
              <a:t>-7</a:t>
            </a:r>
            <a:r>
              <a:rPr lang="en-US" altLang="zh-CN" dirty="0">
                <a:effectLst/>
                <a:latin typeface="Times New Roman" pitchFamily="18" charset="0"/>
                <a:ea typeface="仿宋" pitchFamily="49" charset="-122"/>
                <a:cs typeface="Times New Roman" pitchFamily="18" charset="0"/>
              </a:rPr>
              <a:t> m</a:t>
            </a:r>
            <a:r>
              <a:rPr lang="zh-CN" altLang="en-US" dirty="0">
                <a:effectLst/>
                <a:latin typeface="Times New Roman" pitchFamily="18" charset="0"/>
                <a:ea typeface="仿宋" pitchFamily="49" charset="-122"/>
                <a:cs typeface="Times New Roman" pitchFamily="18" charset="0"/>
              </a:rPr>
              <a:t>之间，因而扩散较慢，不能透过半透膜，渗透压低，但有较强的动力学稳定性和乳光现象。</a:t>
            </a:r>
          </a:p>
          <a:p>
            <a:pPr marL="0" indent="0" algn="just" eaLnBrk="1" hangingPunct="1">
              <a:lnSpc>
                <a:spcPct val="125000"/>
              </a:lnSpc>
              <a:spcBef>
                <a:spcPts val="600"/>
              </a:spcBef>
              <a:buFont typeface="Wingdings" pitchFamily="2" charset="2"/>
              <a:buNone/>
              <a:defRPr/>
            </a:pPr>
            <a:endParaRPr lang="en-US" altLang="zh-CN" dirty="0">
              <a:solidFill>
                <a:srgbClr val="0000FF"/>
              </a:solidFill>
              <a:effectLst/>
              <a:latin typeface="Times New Roman" pitchFamily="18" charset="0"/>
              <a:ea typeface="仿宋" pitchFamily="49" charset="-122"/>
              <a:cs typeface="Times New Roman" pitchFamily="18" charset="0"/>
            </a:endParaRPr>
          </a:p>
          <a:p>
            <a:pPr marL="0" indent="0" algn="just" eaLnBrk="1" hangingPunct="1">
              <a:lnSpc>
                <a:spcPct val="125000"/>
              </a:lnSpc>
              <a:spcBef>
                <a:spcPts val="600"/>
              </a:spcBef>
              <a:buFont typeface="Wingdings" pitchFamily="2" charset="2"/>
              <a:buNone/>
              <a:defRPr/>
            </a:pPr>
            <a:r>
              <a:rPr lang="zh-CN" altLang="en-US" dirty="0">
                <a:solidFill>
                  <a:srgbClr val="0000FF"/>
                </a:solidFill>
                <a:effectLst/>
                <a:latin typeface="Times New Roman" pitchFamily="18" charset="0"/>
                <a:ea typeface="仿宋" pitchFamily="49" charset="-122"/>
                <a:cs typeface="Times New Roman" pitchFamily="18" charset="0"/>
              </a:rPr>
              <a:t>（</a:t>
            </a:r>
            <a:r>
              <a:rPr lang="en-US" altLang="zh-CN" dirty="0">
                <a:solidFill>
                  <a:srgbClr val="0000FF"/>
                </a:solidFill>
                <a:effectLst/>
                <a:latin typeface="Times New Roman" pitchFamily="18" charset="0"/>
                <a:ea typeface="仿宋" pitchFamily="49" charset="-122"/>
                <a:cs typeface="Times New Roman" pitchFamily="18" charset="0"/>
              </a:rPr>
              <a:t>2</a:t>
            </a:r>
            <a:r>
              <a:rPr lang="zh-CN" altLang="en-US" dirty="0">
                <a:solidFill>
                  <a:srgbClr val="0000FF"/>
                </a:solidFill>
                <a:effectLst/>
                <a:latin typeface="Times New Roman" pitchFamily="18" charset="0"/>
                <a:ea typeface="仿宋" pitchFamily="49" charset="-122"/>
                <a:cs typeface="Times New Roman" pitchFamily="18" charset="0"/>
              </a:rPr>
              <a:t>）多相不均匀性</a:t>
            </a:r>
          </a:p>
          <a:p>
            <a:pPr marL="0" indent="0" algn="just" eaLnBrk="1" hangingPunct="1">
              <a:lnSpc>
                <a:spcPct val="125000"/>
              </a:lnSpc>
              <a:spcBef>
                <a:spcPts val="600"/>
              </a:spcBef>
              <a:buFont typeface="Wingdings" pitchFamily="2" charset="2"/>
              <a:buNone/>
              <a:defRPr/>
            </a:pPr>
            <a:r>
              <a:rPr lang="zh-CN" altLang="en-US" dirty="0">
                <a:effectLst/>
                <a:latin typeface="Times New Roman" pitchFamily="18" charset="0"/>
                <a:ea typeface="仿宋" pitchFamily="49" charset="-122"/>
                <a:cs typeface="Times New Roman" pitchFamily="18" charset="0"/>
              </a:rPr>
              <a:t>    具有纳米级的粒子是由许多离子或分子聚结而成，结构复杂，有的保持了该难溶盐的原有晶体结构，而且粒子大小不一，与介质之间有明显的相界面，比表面很大。</a:t>
            </a:r>
          </a:p>
        </p:txBody>
      </p:sp>
      <p:pic>
        <p:nvPicPr>
          <p:cNvPr id="2" name="图片 1">
            <a:extLst>
              <a:ext uri="{FF2B5EF4-FFF2-40B4-BE49-F238E27FC236}">
                <a16:creationId xmlns:a16="http://schemas.microsoft.com/office/drawing/2014/main" id="{10ABF882-4697-4AB1-A4F7-3A90C0DDAB8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6948152" y="2708920"/>
            <a:ext cx="1728304" cy="1728304"/>
          </a:xfrm>
          <a:prstGeom prst="rect">
            <a:avLst/>
          </a:prstGeom>
        </p:spPr>
      </p:pic>
      <p:pic>
        <p:nvPicPr>
          <p:cNvPr id="3" name="图片 2">
            <a:extLst>
              <a:ext uri="{FF2B5EF4-FFF2-40B4-BE49-F238E27FC236}">
                <a16:creationId xmlns:a16="http://schemas.microsoft.com/office/drawing/2014/main" id="{90CB5B3A-B3B7-4E3A-B3EA-7671D123A78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3946525" y="2708920"/>
            <a:ext cx="2857500" cy="172402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1520" y="304800"/>
            <a:ext cx="6552505" cy="747713"/>
          </a:xfrm>
        </p:spPr>
        <p:txBody>
          <a:bodyPr/>
          <a:lstStyle/>
          <a:p>
            <a:pPr>
              <a:defRPr/>
            </a:pPr>
            <a:r>
              <a:rPr lang="en-US" altLang="zh-CN" dirty="0">
                <a:latin typeface="Arial" panose="020B0604020202020204" pitchFamily="34" charset="0"/>
                <a:cs typeface="Arial" panose="020B0604020202020204" pitchFamily="34" charset="0"/>
              </a:rPr>
              <a:t>4.7.6.2  </a:t>
            </a:r>
            <a:r>
              <a:rPr lang="zh-CN" altLang="en-US" dirty="0">
                <a:latin typeface="+mj-ea"/>
                <a:cs typeface="楷体_GB2312"/>
              </a:rPr>
              <a:t>胶体（溶胶）的特性</a:t>
            </a:r>
            <a:endParaRPr lang="zh-CN" altLang="en-US" dirty="0"/>
          </a:p>
        </p:txBody>
      </p:sp>
      <p:sp>
        <p:nvSpPr>
          <p:cNvPr id="129026" name="Rectangle 3"/>
          <p:cNvSpPr>
            <a:spLocks noGrp="1" noChangeArrowheads="1"/>
          </p:cNvSpPr>
          <p:nvPr>
            <p:ph type="body" idx="4294967295"/>
          </p:nvPr>
        </p:nvSpPr>
        <p:spPr>
          <a:xfrm>
            <a:off x="251520" y="980728"/>
            <a:ext cx="8640959" cy="5572472"/>
          </a:xfrm>
        </p:spPr>
        <p:txBody>
          <a:bodyPr/>
          <a:lstStyle/>
          <a:p>
            <a:pPr marL="0" indent="0" algn="just" eaLnBrk="1" hangingPunct="1">
              <a:lnSpc>
                <a:spcPct val="125000"/>
              </a:lnSpc>
              <a:spcBef>
                <a:spcPts val="600"/>
              </a:spcBef>
              <a:buFont typeface="Wingdings" pitchFamily="2" charset="2"/>
              <a:buNone/>
              <a:defRPr/>
            </a:pPr>
            <a:r>
              <a:rPr lang="zh-CN" altLang="en-US" dirty="0">
                <a:solidFill>
                  <a:srgbClr val="0000FF"/>
                </a:solidFill>
                <a:effectLst/>
                <a:latin typeface="Times New Roman" pitchFamily="18" charset="0"/>
                <a:ea typeface="仿宋" pitchFamily="49" charset="-122"/>
                <a:cs typeface="Times New Roman" pitchFamily="18" charset="0"/>
              </a:rPr>
              <a:t>（</a:t>
            </a:r>
            <a:r>
              <a:rPr lang="en-US" altLang="zh-CN" dirty="0">
                <a:solidFill>
                  <a:srgbClr val="0000FF"/>
                </a:solidFill>
                <a:effectLst/>
                <a:latin typeface="Times New Roman" pitchFamily="18" charset="0"/>
                <a:ea typeface="仿宋" pitchFamily="49" charset="-122"/>
                <a:cs typeface="Times New Roman" pitchFamily="18" charset="0"/>
              </a:rPr>
              <a:t>3</a:t>
            </a:r>
            <a:r>
              <a:rPr lang="zh-CN" altLang="en-US" dirty="0">
                <a:solidFill>
                  <a:srgbClr val="0000FF"/>
                </a:solidFill>
                <a:effectLst/>
                <a:latin typeface="Times New Roman" pitchFamily="18" charset="0"/>
                <a:ea typeface="仿宋" pitchFamily="49" charset="-122"/>
                <a:cs typeface="Times New Roman" pitchFamily="18" charset="0"/>
              </a:rPr>
              <a:t>）热力学不稳定性</a:t>
            </a:r>
          </a:p>
          <a:p>
            <a:pPr marL="0" indent="0" algn="just" eaLnBrk="1" hangingPunct="1">
              <a:lnSpc>
                <a:spcPct val="125000"/>
              </a:lnSpc>
              <a:spcBef>
                <a:spcPts val="600"/>
              </a:spcBef>
              <a:buFont typeface="Wingdings" pitchFamily="2" charset="2"/>
              <a:buNone/>
              <a:defRPr/>
            </a:pPr>
            <a:r>
              <a:rPr lang="zh-CN" altLang="en-US" dirty="0">
                <a:effectLst/>
                <a:latin typeface="Times New Roman" pitchFamily="18" charset="0"/>
                <a:ea typeface="仿宋" pitchFamily="49" charset="-122"/>
                <a:cs typeface="Times New Roman" pitchFamily="18" charset="0"/>
              </a:rPr>
              <a:t>因为粒子小，比表面大，表面自由能高，是热力学不稳定体系，有自发降低表面自由能的趋势，即小粒子会自动聚结成大粒子。</a:t>
            </a:r>
          </a:p>
          <a:p>
            <a:pPr marL="0" indent="0" algn="just" eaLnBrk="1" hangingPunct="1">
              <a:lnSpc>
                <a:spcPct val="125000"/>
              </a:lnSpc>
              <a:spcBef>
                <a:spcPts val="600"/>
              </a:spcBef>
              <a:buFont typeface="Wingdings" pitchFamily="2" charset="2"/>
              <a:buNone/>
              <a:defRPr/>
            </a:pPr>
            <a:endParaRPr lang="en-US" altLang="zh-CN" dirty="0">
              <a:solidFill>
                <a:srgbClr val="FF0000"/>
              </a:solidFill>
              <a:effectLst/>
              <a:latin typeface="Times New Roman" pitchFamily="18" charset="0"/>
              <a:ea typeface="仿宋" pitchFamily="49" charset="-122"/>
              <a:cs typeface="Times New Roman" pitchFamily="18" charset="0"/>
            </a:endParaRPr>
          </a:p>
          <a:p>
            <a:pPr marL="0" indent="0" algn="just" eaLnBrk="1" hangingPunct="1">
              <a:lnSpc>
                <a:spcPct val="125000"/>
              </a:lnSpc>
              <a:spcBef>
                <a:spcPts val="600"/>
              </a:spcBef>
              <a:buFont typeface="Wingdings" pitchFamily="2" charset="2"/>
              <a:buNone/>
              <a:defRPr/>
            </a:pPr>
            <a:r>
              <a:rPr lang="zh-CN" altLang="en-US" dirty="0">
                <a:solidFill>
                  <a:srgbClr val="FF0000"/>
                </a:solidFill>
                <a:effectLst/>
                <a:latin typeface="Times New Roman" pitchFamily="18" charset="0"/>
                <a:ea typeface="仿宋" pitchFamily="49" charset="-122"/>
                <a:cs typeface="Times New Roman" pitchFamily="18" charset="0"/>
              </a:rPr>
              <a:t>胶体的制备方法</a:t>
            </a:r>
            <a:endParaRPr lang="en-US" altLang="zh-CN" dirty="0">
              <a:solidFill>
                <a:srgbClr val="FF0000"/>
              </a:solidFill>
              <a:effectLst/>
              <a:latin typeface="Times New Roman" pitchFamily="18" charset="0"/>
              <a:ea typeface="仿宋" pitchFamily="49" charset="-122"/>
              <a:cs typeface="Times New Roman" pitchFamily="18" charset="0"/>
            </a:endParaRPr>
          </a:p>
          <a:p>
            <a:pPr marL="263525" indent="-263525" algn="just" eaLnBrk="1" hangingPunct="1">
              <a:lnSpc>
                <a:spcPct val="125000"/>
              </a:lnSpc>
              <a:spcBef>
                <a:spcPts val="600"/>
              </a:spcBef>
              <a:buFont typeface="Wingdings" pitchFamily="2" charset="2"/>
              <a:buNone/>
              <a:defRPr/>
            </a:pPr>
            <a:r>
              <a:rPr lang="en-US" altLang="zh-CN" dirty="0">
                <a:solidFill>
                  <a:srgbClr val="0000FF"/>
                </a:solidFill>
                <a:effectLst/>
                <a:latin typeface="Times New Roman" pitchFamily="18" charset="0"/>
                <a:ea typeface="仿宋" pitchFamily="49" charset="-122"/>
                <a:cs typeface="Times New Roman" pitchFamily="18" charset="0"/>
              </a:rPr>
              <a:t>a </a:t>
            </a:r>
            <a:r>
              <a:rPr lang="zh-CN" altLang="en-US" dirty="0">
                <a:solidFill>
                  <a:srgbClr val="0000FF"/>
                </a:solidFill>
                <a:effectLst/>
                <a:latin typeface="Times New Roman" pitchFamily="18" charset="0"/>
                <a:ea typeface="仿宋" pitchFamily="49" charset="-122"/>
                <a:cs typeface="Times New Roman" pitchFamily="18" charset="0"/>
              </a:rPr>
              <a:t>分散法</a:t>
            </a:r>
            <a:r>
              <a:rPr lang="en-US" altLang="zh-CN" dirty="0">
                <a:effectLst/>
                <a:latin typeface="Times New Roman" pitchFamily="18" charset="0"/>
                <a:ea typeface="仿宋" pitchFamily="49" charset="-122"/>
                <a:cs typeface="Times New Roman" pitchFamily="18" charset="0"/>
              </a:rPr>
              <a:t>(dispersion method)</a:t>
            </a:r>
            <a:r>
              <a:rPr lang="zh-CN" altLang="en-US" dirty="0">
                <a:effectLst/>
                <a:latin typeface="Times New Roman" pitchFamily="18" charset="0"/>
                <a:ea typeface="仿宋" pitchFamily="49" charset="-122"/>
                <a:cs typeface="Times New Roman" pitchFamily="18" charset="0"/>
              </a:rPr>
              <a:t>：研磨、超声波、电弧和胶溶。</a:t>
            </a:r>
            <a:endParaRPr lang="en-US" altLang="zh-CN" dirty="0">
              <a:effectLst/>
              <a:latin typeface="Times New Roman" pitchFamily="18" charset="0"/>
              <a:ea typeface="仿宋" pitchFamily="49" charset="-122"/>
              <a:cs typeface="Times New Roman" pitchFamily="18" charset="0"/>
            </a:endParaRPr>
          </a:p>
          <a:p>
            <a:pPr marL="263525" indent="-263525" algn="just" eaLnBrk="1" hangingPunct="1">
              <a:lnSpc>
                <a:spcPct val="125000"/>
              </a:lnSpc>
              <a:spcBef>
                <a:spcPts val="600"/>
              </a:spcBef>
              <a:buFont typeface="Wingdings" pitchFamily="2" charset="2"/>
              <a:buNone/>
              <a:defRPr/>
            </a:pPr>
            <a:r>
              <a:rPr lang="en-US" altLang="zh-CN" dirty="0">
                <a:solidFill>
                  <a:srgbClr val="0000FF"/>
                </a:solidFill>
                <a:effectLst/>
                <a:latin typeface="Times New Roman" pitchFamily="18" charset="0"/>
                <a:ea typeface="仿宋" pitchFamily="49" charset="-122"/>
                <a:cs typeface="Times New Roman" pitchFamily="18" charset="0"/>
              </a:rPr>
              <a:t>b </a:t>
            </a:r>
            <a:r>
              <a:rPr lang="zh-CN" altLang="en-US" dirty="0">
                <a:solidFill>
                  <a:srgbClr val="0000FF"/>
                </a:solidFill>
                <a:effectLst/>
                <a:latin typeface="Times New Roman" pitchFamily="18" charset="0"/>
                <a:ea typeface="仿宋" pitchFamily="49" charset="-122"/>
                <a:cs typeface="Times New Roman" pitchFamily="18" charset="0"/>
              </a:rPr>
              <a:t>凝聚法</a:t>
            </a:r>
            <a:r>
              <a:rPr lang="en-US" altLang="zh-CN" dirty="0">
                <a:effectLst/>
                <a:latin typeface="Times New Roman" pitchFamily="18" charset="0"/>
                <a:ea typeface="仿宋" pitchFamily="49" charset="-122"/>
                <a:cs typeface="Times New Roman" pitchFamily="18" charset="0"/>
              </a:rPr>
              <a:t>(aggregation method)</a:t>
            </a:r>
            <a:r>
              <a:rPr lang="zh-CN" altLang="en-US" dirty="0">
                <a:effectLst/>
                <a:latin typeface="Times New Roman" pitchFamily="18" charset="0"/>
                <a:ea typeface="仿宋" pitchFamily="49" charset="-122"/>
                <a:cs typeface="Times New Roman" pitchFamily="18" charset="0"/>
              </a:rPr>
              <a:t>：物理法和化学法。</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ChangeArrowheads="1"/>
          </p:cNvSpPr>
          <p:nvPr>
            <p:ph type="ctrTitle"/>
          </p:nvPr>
        </p:nvSpPr>
        <p:spPr>
          <a:xfrm>
            <a:off x="251520" y="523528"/>
            <a:ext cx="4865688" cy="457200"/>
          </a:xfrm>
        </p:spPr>
        <p:txBody>
          <a:bodyPr/>
          <a:lstStyle/>
          <a:p>
            <a:pPr eaLnBrk="1" hangingPunct="1"/>
            <a:r>
              <a:rPr lang="en-US" altLang="zh-CN" sz="3200" dirty="0">
                <a:latin typeface="Arial" panose="020B0604020202020204" pitchFamily="34" charset="0"/>
                <a:cs typeface="Arial" panose="020B0604020202020204" pitchFamily="34" charset="0"/>
              </a:rPr>
              <a:t>4.7.6.3  </a:t>
            </a:r>
            <a:r>
              <a:rPr lang="zh-CN" altLang="en-US" sz="3200" dirty="0">
                <a:latin typeface="黑体" pitchFamily="2" charset="-122"/>
              </a:rPr>
              <a:t>胶体的物理性质</a:t>
            </a:r>
          </a:p>
        </p:txBody>
      </p:sp>
      <p:sp>
        <p:nvSpPr>
          <p:cNvPr id="506883" name="Rectangle 3"/>
          <p:cNvSpPr>
            <a:spLocks noChangeArrowheads="1"/>
          </p:cNvSpPr>
          <p:nvPr/>
        </p:nvSpPr>
        <p:spPr bwMode="auto">
          <a:xfrm>
            <a:off x="251520" y="980728"/>
            <a:ext cx="7819028" cy="1657633"/>
          </a:xfrm>
          <a:prstGeom prst="rect">
            <a:avLst/>
          </a:prstGeom>
          <a:noFill/>
          <a:ln w="9525">
            <a:noFill/>
            <a:miter lim="800000"/>
            <a:headEnd/>
            <a:tailEnd/>
          </a:ln>
          <a:effectLst/>
        </p:spPr>
        <p:txBody>
          <a:bodyPr wrap="square">
            <a:spAutoFit/>
          </a:bodyPr>
          <a:lstStyle/>
          <a:p>
            <a:pPr marL="457200" indent="-457200">
              <a:lnSpc>
                <a:spcPct val="125000"/>
              </a:lnSpc>
              <a:spcBef>
                <a:spcPts val="0"/>
              </a:spcBef>
              <a:buFont typeface="Wingdings" panose="05000000000000000000" pitchFamily="2" charset="2"/>
              <a:buChar char="Ø"/>
              <a:defRPr/>
            </a:pPr>
            <a:r>
              <a:rPr lang="en-US" altLang="zh-CN" dirty="0">
                <a:latin typeface="Times New Roman" pitchFamily="18" charset="0"/>
                <a:ea typeface="宋体" pitchFamily="2" charset="-122"/>
              </a:rPr>
              <a:t>Kinetic properties</a:t>
            </a:r>
            <a:r>
              <a:rPr lang="en-GB" altLang="zh-CN" dirty="0">
                <a:latin typeface="Times New Roman" pitchFamily="18" charset="0"/>
                <a:ea typeface="宋体" pitchFamily="2" charset="-122"/>
              </a:rPr>
              <a:t>-</a:t>
            </a:r>
            <a:r>
              <a:rPr lang="en-US" altLang="zh-CN" dirty="0">
                <a:latin typeface="Times New Roman" pitchFamily="18" charset="0"/>
                <a:ea typeface="宋体" pitchFamily="2" charset="-122"/>
              </a:rPr>
              <a:t>Brownian motion </a:t>
            </a:r>
            <a:r>
              <a:rPr lang="zh-CN" altLang="en-US" dirty="0">
                <a:solidFill>
                  <a:srgbClr val="FF0000"/>
                </a:solidFill>
                <a:latin typeface="华文中宋" panose="02010600040101010101" pitchFamily="2" charset="-122"/>
                <a:ea typeface="华文中宋" panose="02010600040101010101" pitchFamily="2" charset="-122"/>
              </a:rPr>
              <a:t>布朗运动</a:t>
            </a:r>
            <a:endParaRPr lang="en-US" altLang="zh-CN" dirty="0">
              <a:solidFill>
                <a:srgbClr val="FF0000"/>
              </a:solidFill>
              <a:latin typeface="华文中宋" panose="02010600040101010101" pitchFamily="2" charset="-122"/>
              <a:ea typeface="华文中宋" panose="02010600040101010101" pitchFamily="2" charset="-122"/>
            </a:endParaRPr>
          </a:p>
          <a:p>
            <a:pPr marL="457200" indent="-457200">
              <a:lnSpc>
                <a:spcPct val="125000"/>
              </a:lnSpc>
              <a:spcBef>
                <a:spcPts val="0"/>
              </a:spcBef>
              <a:buFont typeface="Wingdings" panose="05000000000000000000" pitchFamily="2" charset="2"/>
              <a:buChar char="Ø"/>
              <a:defRPr/>
            </a:pPr>
            <a:r>
              <a:rPr lang="en-US" altLang="zh-CN" dirty="0">
                <a:latin typeface="Times New Roman" pitchFamily="18" charset="0"/>
                <a:ea typeface="宋体" pitchFamily="2" charset="-122"/>
              </a:rPr>
              <a:t>Optical properties</a:t>
            </a:r>
            <a:r>
              <a:rPr lang="en-GB" altLang="zh-CN" dirty="0">
                <a:latin typeface="Times New Roman" pitchFamily="18" charset="0"/>
                <a:ea typeface="宋体" pitchFamily="2" charset="-122"/>
              </a:rPr>
              <a:t>-</a:t>
            </a:r>
            <a:r>
              <a:rPr lang="en-US" altLang="zh-CN" dirty="0">
                <a:latin typeface="Times New Roman" pitchFamily="18" charset="0"/>
                <a:ea typeface="宋体" pitchFamily="2" charset="-122"/>
              </a:rPr>
              <a:t>Tyndall effect </a:t>
            </a:r>
            <a:r>
              <a:rPr lang="zh-CN" altLang="en-US" dirty="0">
                <a:solidFill>
                  <a:srgbClr val="FF0000"/>
                </a:solidFill>
                <a:latin typeface="华文中宋" panose="02010600040101010101" pitchFamily="2" charset="-122"/>
                <a:ea typeface="华文中宋" panose="02010600040101010101" pitchFamily="2" charset="-122"/>
              </a:rPr>
              <a:t>丁达尔现象</a:t>
            </a:r>
            <a:endParaRPr lang="en-US" altLang="zh-CN" dirty="0">
              <a:solidFill>
                <a:srgbClr val="FF0000"/>
              </a:solidFill>
              <a:latin typeface="华文中宋" panose="02010600040101010101" pitchFamily="2" charset="-122"/>
              <a:ea typeface="华文中宋" panose="02010600040101010101" pitchFamily="2" charset="-122"/>
            </a:endParaRPr>
          </a:p>
          <a:p>
            <a:pPr marL="457200" indent="-457200">
              <a:lnSpc>
                <a:spcPct val="125000"/>
              </a:lnSpc>
              <a:spcBef>
                <a:spcPts val="0"/>
              </a:spcBef>
              <a:buFont typeface="Wingdings" panose="05000000000000000000" pitchFamily="2" charset="2"/>
              <a:buChar char="Ø"/>
              <a:defRPr/>
            </a:pPr>
            <a:r>
              <a:rPr lang="en-US" altLang="zh-CN" dirty="0">
                <a:latin typeface="Times New Roman" pitchFamily="18" charset="0"/>
                <a:ea typeface="宋体" pitchFamily="2" charset="-122"/>
              </a:rPr>
              <a:t>Electric properties</a:t>
            </a:r>
            <a:r>
              <a:rPr lang="en-GB" altLang="zh-CN" dirty="0">
                <a:latin typeface="Times New Roman" pitchFamily="18" charset="0"/>
                <a:ea typeface="宋体" pitchFamily="2" charset="-122"/>
              </a:rPr>
              <a:t>-</a:t>
            </a:r>
            <a:r>
              <a:rPr lang="en-US" altLang="zh-CN" dirty="0">
                <a:latin typeface="Times New Roman" pitchFamily="18" charset="0"/>
                <a:ea typeface="宋体" pitchFamily="2" charset="-122"/>
              </a:rPr>
              <a:t>electrophoresis </a:t>
            </a:r>
            <a:r>
              <a:rPr lang="zh-CN" altLang="en-US" dirty="0">
                <a:solidFill>
                  <a:srgbClr val="FF0000"/>
                </a:solidFill>
                <a:latin typeface="华文中宋" panose="02010600040101010101" pitchFamily="2" charset="-122"/>
                <a:ea typeface="华文中宋" panose="02010600040101010101" pitchFamily="2" charset="-122"/>
              </a:rPr>
              <a:t>电泳</a:t>
            </a:r>
          </a:p>
        </p:txBody>
      </p:sp>
      <p:grpSp>
        <p:nvGrpSpPr>
          <p:cNvPr id="223235" name="Group 4"/>
          <p:cNvGrpSpPr>
            <a:grpSpLocks/>
          </p:cNvGrpSpPr>
          <p:nvPr/>
        </p:nvGrpSpPr>
        <p:grpSpPr bwMode="auto">
          <a:xfrm>
            <a:off x="395536" y="3081635"/>
            <a:ext cx="1676400" cy="1600200"/>
            <a:chOff x="432" y="1488"/>
            <a:chExt cx="1488" cy="1296"/>
          </a:xfrm>
        </p:grpSpPr>
        <p:sp>
          <p:nvSpPr>
            <p:cNvPr id="223281" name="Line 5"/>
            <p:cNvSpPr>
              <a:spLocks noChangeShapeType="1"/>
            </p:cNvSpPr>
            <p:nvPr/>
          </p:nvSpPr>
          <p:spPr bwMode="auto">
            <a:xfrm>
              <a:off x="432" y="2352"/>
              <a:ext cx="192" cy="240"/>
            </a:xfrm>
            <a:prstGeom prst="line">
              <a:avLst/>
            </a:prstGeom>
            <a:noFill/>
            <a:ln w="25400">
              <a:solidFill>
                <a:srgbClr val="000000"/>
              </a:solidFill>
              <a:miter lim="800000"/>
              <a:headEnd/>
              <a:tailEnd/>
            </a:ln>
          </p:spPr>
          <p:txBody>
            <a:bodyPr wrap="none"/>
            <a:lstStyle/>
            <a:p>
              <a:endParaRPr lang="zh-CN" altLang="en-US"/>
            </a:p>
          </p:txBody>
        </p:sp>
        <p:sp>
          <p:nvSpPr>
            <p:cNvPr id="223282" name="Line 6"/>
            <p:cNvSpPr>
              <a:spLocks noChangeShapeType="1"/>
            </p:cNvSpPr>
            <p:nvPr/>
          </p:nvSpPr>
          <p:spPr bwMode="auto">
            <a:xfrm>
              <a:off x="624" y="2592"/>
              <a:ext cx="0" cy="192"/>
            </a:xfrm>
            <a:prstGeom prst="line">
              <a:avLst/>
            </a:prstGeom>
            <a:noFill/>
            <a:ln w="25400">
              <a:solidFill>
                <a:srgbClr val="000000"/>
              </a:solidFill>
              <a:miter lim="800000"/>
              <a:headEnd/>
              <a:tailEnd/>
            </a:ln>
          </p:spPr>
          <p:txBody>
            <a:bodyPr wrap="none"/>
            <a:lstStyle/>
            <a:p>
              <a:endParaRPr lang="zh-CN" altLang="en-US"/>
            </a:p>
          </p:txBody>
        </p:sp>
        <p:sp>
          <p:nvSpPr>
            <p:cNvPr id="223283" name="Line 7"/>
            <p:cNvSpPr>
              <a:spLocks noChangeShapeType="1"/>
            </p:cNvSpPr>
            <p:nvPr/>
          </p:nvSpPr>
          <p:spPr bwMode="auto">
            <a:xfrm flipV="1">
              <a:off x="624" y="2544"/>
              <a:ext cx="240" cy="240"/>
            </a:xfrm>
            <a:prstGeom prst="line">
              <a:avLst/>
            </a:prstGeom>
            <a:noFill/>
            <a:ln w="25400">
              <a:solidFill>
                <a:srgbClr val="000000"/>
              </a:solidFill>
              <a:miter lim="800000"/>
              <a:headEnd/>
              <a:tailEnd/>
            </a:ln>
          </p:spPr>
          <p:txBody>
            <a:bodyPr wrap="none"/>
            <a:lstStyle/>
            <a:p>
              <a:endParaRPr lang="zh-CN" altLang="en-US"/>
            </a:p>
          </p:txBody>
        </p:sp>
        <p:sp>
          <p:nvSpPr>
            <p:cNvPr id="223284" name="Line 8"/>
            <p:cNvSpPr>
              <a:spLocks noChangeShapeType="1"/>
            </p:cNvSpPr>
            <p:nvPr/>
          </p:nvSpPr>
          <p:spPr bwMode="auto">
            <a:xfrm flipV="1">
              <a:off x="864" y="2496"/>
              <a:ext cx="336" cy="48"/>
            </a:xfrm>
            <a:prstGeom prst="line">
              <a:avLst/>
            </a:prstGeom>
            <a:noFill/>
            <a:ln w="25400">
              <a:solidFill>
                <a:srgbClr val="000000"/>
              </a:solidFill>
              <a:miter lim="800000"/>
              <a:headEnd/>
              <a:tailEnd/>
            </a:ln>
          </p:spPr>
          <p:txBody>
            <a:bodyPr wrap="none"/>
            <a:lstStyle/>
            <a:p>
              <a:endParaRPr lang="zh-CN" altLang="en-US"/>
            </a:p>
          </p:txBody>
        </p:sp>
        <p:sp>
          <p:nvSpPr>
            <p:cNvPr id="223285" name="Line 9"/>
            <p:cNvSpPr>
              <a:spLocks noChangeShapeType="1"/>
            </p:cNvSpPr>
            <p:nvPr/>
          </p:nvSpPr>
          <p:spPr bwMode="auto">
            <a:xfrm>
              <a:off x="1200" y="2496"/>
              <a:ext cx="240" cy="96"/>
            </a:xfrm>
            <a:prstGeom prst="line">
              <a:avLst/>
            </a:prstGeom>
            <a:noFill/>
            <a:ln w="25400">
              <a:solidFill>
                <a:srgbClr val="000000"/>
              </a:solidFill>
              <a:miter lim="800000"/>
              <a:headEnd/>
              <a:tailEnd/>
            </a:ln>
          </p:spPr>
          <p:txBody>
            <a:bodyPr wrap="none"/>
            <a:lstStyle/>
            <a:p>
              <a:endParaRPr lang="zh-CN" altLang="en-US"/>
            </a:p>
          </p:txBody>
        </p:sp>
        <p:sp>
          <p:nvSpPr>
            <p:cNvPr id="223286" name="Line 10"/>
            <p:cNvSpPr>
              <a:spLocks noChangeShapeType="1"/>
            </p:cNvSpPr>
            <p:nvPr/>
          </p:nvSpPr>
          <p:spPr bwMode="auto">
            <a:xfrm flipH="1">
              <a:off x="1440" y="2256"/>
              <a:ext cx="48" cy="336"/>
            </a:xfrm>
            <a:prstGeom prst="line">
              <a:avLst/>
            </a:prstGeom>
            <a:noFill/>
            <a:ln w="25400">
              <a:solidFill>
                <a:srgbClr val="000000"/>
              </a:solidFill>
              <a:miter lim="800000"/>
              <a:headEnd/>
              <a:tailEnd/>
            </a:ln>
          </p:spPr>
          <p:txBody>
            <a:bodyPr wrap="none"/>
            <a:lstStyle/>
            <a:p>
              <a:endParaRPr lang="zh-CN" altLang="en-US"/>
            </a:p>
          </p:txBody>
        </p:sp>
        <p:sp>
          <p:nvSpPr>
            <p:cNvPr id="223287" name="Line 11"/>
            <p:cNvSpPr>
              <a:spLocks noChangeShapeType="1"/>
            </p:cNvSpPr>
            <p:nvPr/>
          </p:nvSpPr>
          <p:spPr bwMode="auto">
            <a:xfrm flipV="1">
              <a:off x="1488" y="2160"/>
              <a:ext cx="240" cy="96"/>
            </a:xfrm>
            <a:prstGeom prst="line">
              <a:avLst/>
            </a:prstGeom>
            <a:noFill/>
            <a:ln w="25400">
              <a:solidFill>
                <a:srgbClr val="000000"/>
              </a:solidFill>
              <a:miter lim="800000"/>
              <a:headEnd/>
              <a:tailEnd/>
            </a:ln>
          </p:spPr>
          <p:txBody>
            <a:bodyPr wrap="none"/>
            <a:lstStyle/>
            <a:p>
              <a:endParaRPr lang="zh-CN" altLang="en-US"/>
            </a:p>
          </p:txBody>
        </p:sp>
        <p:sp>
          <p:nvSpPr>
            <p:cNvPr id="223288" name="Line 12"/>
            <p:cNvSpPr>
              <a:spLocks noChangeShapeType="1"/>
            </p:cNvSpPr>
            <p:nvPr/>
          </p:nvSpPr>
          <p:spPr bwMode="auto">
            <a:xfrm>
              <a:off x="1728" y="2160"/>
              <a:ext cx="0" cy="240"/>
            </a:xfrm>
            <a:prstGeom prst="line">
              <a:avLst/>
            </a:prstGeom>
            <a:noFill/>
            <a:ln w="25400">
              <a:solidFill>
                <a:srgbClr val="000000"/>
              </a:solidFill>
              <a:miter lim="800000"/>
              <a:headEnd/>
              <a:tailEnd/>
            </a:ln>
          </p:spPr>
          <p:txBody>
            <a:bodyPr wrap="none"/>
            <a:lstStyle/>
            <a:p>
              <a:endParaRPr lang="zh-CN" altLang="en-US"/>
            </a:p>
          </p:txBody>
        </p:sp>
        <p:sp>
          <p:nvSpPr>
            <p:cNvPr id="223289" name="Line 13"/>
            <p:cNvSpPr>
              <a:spLocks noChangeShapeType="1"/>
            </p:cNvSpPr>
            <p:nvPr/>
          </p:nvSpPr>
          <p:spPr bwMode="auto">
            <a:xfrm>
              <a:off x="1728" y="2400"/>
              <a:ext cx="192" cy="144"/>
            </a:xfrm>
            <a:prstGeom prst="line">
              <a:avLst/>
            </a:prstGeom>
            <a:noFill/>
            <a:ln w="25400">
              <a:solidFill>
                <a:srgbClr val="000000"/>
              </a:solidFill>
              <a:miter lim="800000"/>
              <a:headEnd/>
              <a:tailEnd/>
            </a:ln>
          </p:spPr>
          <p:txBody>
            <a:bodyPr wrap="none"/>
            <a:lstStyle/>
            <a:p>
              <a:endParaRPr lang="zh-CN" altLang="en-US"/>
            </a:p>
          </p:txBody>
        </p:sp>
        <p:sp>
          <p:nvSpPr>
            <p:cNvPr id="223290" name="Line 14"/>
            <p:cNvSpPr>
              <a:spLocks noChangeShapeType="1"/>
            </p:cNvSpPr>
            <p:nvPr/>
          </p:nvSpPr>
          <p:spPr bwMode="auto">
            <a:xfrm flipH="1">
              <a:off x="1632" y="2544"/>
              <a:ext cx="288" cy="0"/>
            </a:xfrm>
            <a:prstGeom prst="line">
              <a:avLst/>
            </a:prstGeom>
            <a:noFill/>
            <a:ln w="25400">
              <a:solidFill>
                <a:srgbClr val="000000"/>
              </a:solidFill>
              <a:miter lim="800000"/>
              <a:headEnd/>
              <a:tailEnd/>
            </a:ln>
          </p:spPr>
          <p:txBody>
            <a:bodyPr wrap="none"/>
            <a:lstStyle/>
            <a:p>
              <a:endParaRPr lang="zh-CN" altLang="en-US"/>
            </a:p>
          </p:txBody>
        </p:sp>
        <p:sp>
          <p:nvSpPr>
            <p:cNvPr id="223291" name="Line 15"/>
            <p:cNvSpPr>
              <a:spLocks noChangeShapeType="1"/>
            </p:cNvSpPr>
            <p:nvPr/>
          </p:nvSpPr>
          <p:spPr bwMode="auto">
            <a:xfrm flipH="1" flipV="1">
              <a:off x="1536" y="2400"/>
              <a:ext cx="96" cy="144"/>
            </a:xfrm>
            <a:prstGeom prst="line">
              <a:avLst/>
            </a:prstGeom>
            <a:noFill/>
            <a:ln w="25400">
              <a:solidFill>
                <a:srgbClr val="000000"/>
              </a:solidFill>
              <a:miter lim="800000"/>
              <a:headEnd/>
              <a:tailEnd/>
            </a:ln>
          </p:spPr>
          <p:txBody>
            <a:bodyPr wrap="none"/>
            <a:lstStyle/>
            <a:p>
              <a:endParaRPr lang="zh-CN" altLang="en-US"/>
            </a:p>
          </p:txBody>
        </p:sp>
        <p:sp>
          <p:nvSpPr>
            <p:cNvPr id="223292" name="Line 16"/>
            <p:cNvSpPr>
              <a:spLocks noChangeShapeType="1"/>
            </p:cNvSpPr>
            <p:nvPr/>
          </p:nvSpPr>
          <p:spPr bwMode="auto">
            <a:xfrm>
              <a:off x="1248" y="2256"/>
              <a:ext cx="288" cy="144"/>
            </a:xfrm>
            <a:prstGeom prst="line">
              <a:avLst/>
            </a:prstGeom>
            <a:noFill/>
            <a:ln w="25400">
              <a:solidFill>
                <a:srgbClr val="000000"/>
              </a:solidFill>
              <a:miter lim="800000"/>
              <a:headEnd/>
              <a:tailEnd/>
            </a:ln>
          </p:spPr>
          <p:txBody>
            <a:bodyPr wrap="none"/>
            <a:lstStyle/>
            <a:p>
              <a:endParaRPr lang="zh-CN" altLang="en-US"/>
            </a:p>
          </p:txBody>
        </p:sp>
        <p:sp>
          <p:nvSpPr>
            <p:cNvPr id="223293" name="Line 17"/>
            <p:cNvSpPr>
              <a:spLocks noChangeShapeType="1"/>
            </p:cNvSpPr>
            <p:nvPr/>
          </p:nvSpPr>
          <p:spPr bwMode="auto">
            <a:xfrm flipV="1">
              <a:off x="1248" y="1968"/>
              <a:ext cx="144" cy="288"/>
            </a:xfrm>
            <a:prstGeom prst="line">
              <a:avLst/>
            </a:prstGeom>
            <a:noFill/>
            <a:ln w="25400">
              <a:solidFill>
                <a:srgbClr val="000000"/>
              </a:solidFill>
              <a:miter lim="800000"/>
              <a:headEnd/>
              <a:tailEnd/>
            </a:ln>
          </p:spPr>
          <p:txBody>
            <a:bodyPr wrap="none"/>
            <a:lstStyle/>
            <a:p>
              <a:endParaRPr lang="zh-CN" altLang="en-US"/>
            </a:p>
          </p:txBody>
        </p:sp>
        <p:sp>
          <p:nvSpPr>
            <p:cNvPr id="223294" name="Line 18"/>
            <p:cNvSpPr>
              <a:spLocks noChangeShapeType="1"/>
            </p:cNvSpPr>
            <p:nvPr/>
          </p:nvSpPr>
          <p:spPr bwMode="auto">
            <a:xfrm>
              <a:off x="1392" y="1968"/>
              <a:ext cx="96" cy="144"/>
            </a:xfrm>
            <a:prstGeom prst="line">
              <a:avLst/>
            </a:prstGeom>
            <a:noFill/>
            <a:ln w="25400">
              <a:solidFill>
                <a:srgbClr val="000000"/>
              </a:solidFill>
              <a:miter lim="800000"/>
              <a:headEnd/>
              <a:tailEnd/>
            </a:ln>
          </p:spPr>
          <p:txBody>
            <a:bodyPr wrap="none"/>
            <a:lstStyle/>
            <a:p>
              <a:endParaRPr lang="zh-CN" altLang="en-US"/>
            </a:p>
          </p:txBody>
        </p:sp>
        <p:sp>
          <p:nvSpPr>
            <p:cNvPr id="223295" name="Line 19"/>
            <p:cNvSpPr>
              <a:spLocks noChangeShapeType="1"/>
            </p:cNvSpPr>
            <p:nvPr/>
          </p:nvSpPr>
          <p:spPr bwMode="auto">
            <a:xfrm flipH="1" flipV="1">
              <a:off x="864" y="2016"/>
              <a:ext cx="624" cy="96"/>
            </a:xfrm>
            <a:prstGeom prst="line">
              <a:avLst/>
            </a:prstGeom>
            <a:noFill/>
            <a:ln w="25400">
              <a:solidFill>
                <a:srgbClr val="000000"/>
              </a:solidFill>
              <a:miter lim="800000"/>
              <a:headEnd/>
              <a:tailEnd/>
            </a:ln>
          </p:spPr>
          <p:txBody>
            <a:bodyPr wrap="none"/>
            <a:lstStyle/>
            <a:p>
              <a:endParaRPr lang="zh-CN" altLang="en-US"/>
            </a:p>
          </p:txBody>
        </p:sp>
        <p:sp>
          <p:nvSpPr>
            <p:cNvPr id="223296" name="Line 20"/>
            <p:cNvSpPr>
              <a:spLocks noChangeShapeType="1"/>
            </p:cNvSpPr>
            <p:nvPr/>
          </p:nvSpPr>
          <p:spPr bwMode="auto">
            <a:xfrm flipH="1" flipV="1">
              <a:off x="864" y="2016"/>
              <a:ext cx="192" cy="384"/>
            </a:xfrm>
            <a:prstGeom prst="line">
              <a:avLst/>
            </a:prstGeom>
            <a:noFill/>
            <a:ln w="25400">
              <a:solidFill>
                <a:srgbClr val="000000"/>
              </a:solidFill>
              <a:miter lim="800000"/>
              <a:headEnd/>
              <a:tailEnd/>
            </a:ln>
          </p:spPr>
          <p:txBody>
            <a:bodyPr wrap="none"/>
            <a:lstStyle/>
            <a:p>
              <a:endParaRPr lang="zh-CN" altLang="en-US"/>
            </a:p>
          </p:txBody>
        </p:sp>
        <p:sp>
          <p:nvSpPr>
            <p:cNvPr id="223297" name="Line 21"/>
            <p:cNvSpPr>
              <a:spLocks noChangeShapeType="1"/>
            </p:cNvSpPr>
            <p:nvPr/>
          </p:nvSpPr>
          <p:spPr bwMode="auto">
            <a:xfrm>
              <a:off x="912" y="2208"/>
              <a:ext cx="144" cy="192"/>
            </a:xfrm>
            <a:prstGeom prst="line">
              <a:avLst/>
            </a:prstGeom>
            <a:noFill/>
            <a:ln w="25400">
              <a:solidFill>
                <a:srgbClr val="000000"/>
              </a:solidFill>
              <a:miter lim="800000"/>
              <a:headEnd/>
              <a:tailEnd/>
            </a:ln>
          </p:spPr>
          <p:txBody>
            <a:bodyPr wrap="none"/>
            <a:lstStyle/>
            <a:p>
              <a:endParaRPr lang="zh-CN" altLang="en-US"/>
            </a:p>
          </p:txBody>
        </p:sp>
        <p:sp>
          <p:nvSpPr>
            <p:cNvPr id="223298" name="Line 22"/>
            <p:cNvSpPr>
              <a:spLocks noChangeShapeType="1"/>
            </p:cNvSpPr>
            <p:nvPr/>
          </p:nvSpPr>
          <p:spPr bwMode="auto">
            <a:xfrm flipV="1">
              <a:off x="768" y="2208"/>
              <a:ext cx="144" cy="192"/>
            </a:xfrm>
            <a:prstGeom prst="line">
              <a:avLst/>
            </a:prstGeom>
            <a:noFill/>
            <a:ln w="25400">
              <a:solidFill>
                <a:srgbClr val="000000"/>
              </a:solidFill>
              <a:miter lim="800000"/>
              <a:headEnd/>
              <a:tailEnd/>
            </a:ln>
          </p:spPr>
          <p:txBody>
            <a:bodyPr wrap="none"/>
            <a:lstStyle/>
            <a:p>
              <a:endParaRPr lang="zh-CN" altLang="en-US"/>
            </a:p>
          </p:txBody>
        </p:sp>
        <p:sp>
          <p:nvSpPr>
            <p:cNvPr id="223299" name="Line 23"/>
            <p:cNvSpPr>
              <a:spLocks noChangeShapeType="1"/>
            </p:cNvSpPr>
            <p:nvPr/>
          </p:nvSpPr>
          <p:spPr bwMode="auto">
            <a:xfrm>
              <a:off x="624" y="2208"/>
              <a:ext cx="144" cy="192"/>
            </a:xfrm>
            <a:prstGeom prst="line">
              <a:avLst/>
            </a:prstGeom>
            <a:noFill/>
            <a:ln w="25400">
              <a:solidFill>
                <a:srgbClr val="000000"/>
              </a:solidFill>
              <a:miter lim="800000"/>
              <a:headEnd/>
              <a:tailEnd/>
            </a:ln>
          </p:spPr>
          <p:txBody>
            <a:bodyPr wrap="none"/>
            <a:lstStyle/>
            <a:p>
              <a:endParaRPr lang="zh-CN" altLang="en-US"/>
            </a:p>
          </p:txBody>
        </p:sp>
        <p:sp>
          <p:nvSpPr>
            <p:cNvPr id="223300" name="Line 24"/>
            <p:cNvSpPr>
              <a:spLocks noChangeShapeType="1"/>
            </p:cNvSpPr>
            <p:nvPr/>
          </p:nvSpPr>
          <p:spPr bwMode="auto">
            <a:xfrm>
              <a:off x="624" y="2208"/>
              <a:ext cx="528" cy="144"/>
            </a:xfrm>
            <a:prstGeom prst="line">
              <a:avLst/>
            </a:prstGeom>
            <a:noFill/>
            <a:ln w="25400">
              <a:solidFill>
                <a:srgbClr val="000000"/>
              </a:solidFill>
              <a:miter lim="800000"/>
              <a:headEnd/>
              <a:tailEnd/>
            </a:ln>
          </p:spPr>
          <p:txBody>
            <a:bodyPr wrap="none"/>
            <a:lstStyle/>
            <a:p>
              <a:endParaRPr lang="zh-CN" altLang="en-US"/>
            </a:p>
          </p:txBody>
        </p:sp>
        <p:sp>
          <p:nvSpPr>
            <p:cNvPr id="223301" name="Line 25"/>
            <p:cNvSpPr>
              <a:spLocks noChangeShapeType="1"/>
            </p:cNvSpPr>
            <p:nvPr/>
          </p:nvSpPr>
          <p:spPr bwMode="auto">
            <a:xfrm flipH="1">
              <a:off x="1152" y="2064"/>
              <a:ext cx="48" cy="288"/>
            </a:xfrm>
            <a:prstGeom prst="line">
              <a:avLst/>
            </a:prstGeom>
            <a:noFill/>
            <a:ln w="25400">
              <a:solidFill>
                <a:srgbClr val="000000"/>
              </a:solidFill>
              <a:miter lim="800000"/>
              <a:headEnd/>
              <a:tailEnd/>
            </a:ln>
          </p:spPr>
          <p:txBody>
            <a:bodyPr wrap="none"/>
            <a:lstStyle/>
            <a:p>
              <a:endParaRPr lang="zh-CN" altLang="en-US"/>
            </a:p>
          </p:txBody>
        </p:sp>
        <p:sp>
          <p:nvSpPr>
            <p:cNvPr id="223302" name="Line 26"/>
            <p:cNvSpPr>
              <a:spLocks noChangeShapeType="1"/>
            </p:cNvSpPr>
            <p:nvPr/>
          </p:nvSpPr>
          <p:spPr bwMode="auto">
            <a:xfrm>
              <a:off x="912" y="1872"/>
              <a:ext cx="288" cy="192"/>
            </a:xfrm>
            <a:prstGeom prst="line">
              <a:avLst/>
            </a:prstGeom>
            <a:noFill/>
            <a:ln w="25400">
              <a:solidFill>
                <a:srgbClr val="000000"/>
              </a:solidFill>
              <a:miter lim="800000"/>
              <a:headEnd/>
              <a:tailEnd/>
            </a:ln>
          </p:spPr>
          <p:txBody>
            <a:bodyPr wrap="none"/>
            <a:lstStyle/>
            <a:p>
              <a:endParaRPr lang="zh-CN" altLang="en-US"/>
            </a:p>
          </p:txBody>
        </p:sp>
        <p:sp>
          <p:nvSpPr>
            <p:cNvPr id="223303" name="Line 27"/>
            <p:cNvSpPr>
              <a:spLocks noChangeShapeType="1"/>
            </p:cNvSpPr>
            <p:nvPr/>
          </p:nvSpPr>
          <p:spPr bwMode="auto">
            <a:xfrm>
              <a:off x="912" y="1872"/>
              <a:ext cx="144" cy="192"/>
            </a:xfrm>
            <a:prstGeom prst="line">
              <a:avLst/>
            </a:prstGeom>
            <a:noFill/>
            <a:ln w="25400">
              <a:solidFill>
                <a:srgbClr val="000000"/>
              </a:solidFill>
              <a:miter lim="800000"/>
              <a:headEnd/>
              <a:tailEnd/>
            </a:ln>
          </p:spPr>
          <p:txBody>
            <a:bodyPr wrap="none"/>
            <a:lstStyle/>
            <a:p>
              <a:endParaRPr lang="zh-CN" altLang="en-US"/>
            </a:p>
          </p:txBody>
        </p:sp>
        <p:sp>
          <p:nvSpPr>
            <p:cNvPr id="223304" name="Line 28"/>
            <p:cNvSpPr>
              <a:spLocks noChangeShapeType="1"/>
            </p:cNvSpPr>
            <p:nvPr/>
          </p:nvSpPr>
          <p:spPr bwMode="auto">
            <a:xfrm flipV="1">
              <a:off x="1056" y="1872"/>
              <a:ext cx="288" cy="192"/>
            </a:xfrm>
            <a:prstGeom prst="line">
              <a:avLst/>
            </a:prstGeom>
            <a:noFill/>
            <a:ln w="25400">
              <a:solidFill>
                <a:srgbClr val="000000"/>
              </a:solidFill>
              <a:miter lim="800000"/>
              <a:headEnd/>
              <a:tailEnd/>
            </a:ln>
          </p:spPr>
          <p:txBody>
            <a:bodyPr wrap="none"/>
            <a:lstStyle/>
            <a:p>
              <a:endParaRPr lang="zh-CN" altLang="en-US"/>
            </a:p>
          </p:txBody>
        </p:sp>
        <p:sp>
          <p:nvSpPr>
            <p:cNvPr id="223305" name="Line 29"/>
            <p:cNvSpPr>
              <a:spLocks noChangeShapeType="1"/>
            </p:cNvSpPr>
            <p:nvPr/>
          </p:nvSpPr>
          <p:spPr bwMode="auto">
            <a:xfrm>
              <a:off x="1200" y="1728"/>
              <a:ext cx="144" cy="144"/>
            </a:xfrm>
            <a:prstGeom prst="line">
              <a:avLst/>
            </a:prstGeom>
            <a:noFill/>
            <a:ln w="25400">
              <a:solidFill>
                <a:srgbClr val="000000"/>
              </a:solidFill>
              <a:miter lim="800000"/>
              <a:headEnd/>
              <a:tailEnd/>
            </a:ln>
          </p:spPr>
          <p:txBody>
            <a:bodyPr wrap="none"/>
            <a:lstStyle/>
            <a:p>
              <a:endParaRPr lang="zh-CN" altLang="en-US"/>
            </a:p>
          </p:txBody>
        </p:sp>
        <p:sp>
          <p:nvSpPr>
            <p:cNvPr id="223306" name="Line 30"/>
            <p:cNvSpPr>
              <a:spLocks noChangeShapeType="1"/>
            </p:cNvSpPr>
            <p:nvPr/>
          </p:nvSpPr>
          <p:spPr bwMode="auto">
            <a:xfrm flipH="1">
              <a:off x="1200" y="1728"/>
              <a:ext cx="336" cy="0"/>
            </a:xfrm>
            <a:prstGeom prst="line">
              <a:avLst/>
            </a:prstGeom>
            <a:noFill/>
            <a:ln w="25400">
              <a:solidFill>
                <a:srgbClr val="000000"/>
              </a:solidFill>
              <a:miter lim="800000"/>
              <a:headEnd/>
              <a:tailEnd/>
            </a:ln>
          </p:spPr>
          <p:txBody>
            <a:bodyPr wrap="none"/>
            <a:lstStyle/>
            <a:p>
              <a:endParaRPr lang="zh-CN" altLang="en-US"/>
            </a:p>
          </p:txBody>
        </p:sp>
        <p:sp>
          <p:nvSpPr>
            <p:cNvPr id="223307" name="Line 31"/>
            <p:cNvSpPr>
              <a:spLocks noChangeShapeType="1"/>
            </p:cNvSpPr>
            <p:nvPr/>
          </p:nvSpPr>
          <p:spPr bwMode="auto">
            <a:xfrm>
              <a:off x="1536" y="1728"/>
              <a:ext cx="144" cy="192"/>
            </a:xfrm>
            <a:prstGeom prst="line">
              <a:avLst/>
            </a:prstGeom>
            <a:noFill/>
            <a:ln w="25400">
              <a:solidFill>
                <a:srgbClr val="000000"/>
              </a:solidFill>
              <a:miter lim="800000"/>
              <a:headEnd/>
              <a:tailEnd/>
            </a:ln>
          </p:spPr>
          <p:txBody>
            <a:bodyPr wrap="none"/>
            <a:lstStyle/>
            <a:p>
              <a:endParaRPr lang="zh-CN" altLang="en-US"/>
            </a:p>
          </p:txBody>
        </p:sp>
        <p:sp>
          <p:nvSpPr>
            <p:cNvPr id="223308" name="Line 32"/>
            <p:cNvSpPr>
              <a:spLocks noChangeShapeType="1"/>
            </p:cNvSpPr>
            <p:nvPr/>
          </p:nvSpPr>
          <p:spPr bwMode="auto">
            <a:xfrm flipH="1">
              <a:off x="1440" y="1920"/>
              <a:ext cx="240" cy="288"/>
            </a:xfrm>
            <a:prstGeom prst="line">
              <a:avLst/>
            </a:prstGeom>
            <a:noFill/>
            <a:ln w="25400">
              <a:solidFill>
                <a:srgbClr val="000000"/>
              </a:solidFill>
              <a:miter lim="800000"/>
              <a:headEnd/>
              <a:tailEnd/>
            </a:ln>
          </p:spPr>
          <p:txBody>
            <a:bodyPr wrap="none"/>
            <a:lstStyle/>
            <a:p>
              <a:endParaRPr lang="zh-CN" altLang="en-US"/>
            </a:p>
          </p:txBody>
        </p:sp>
        <p:sp>
          <p:nvSpPr>
            <p:cNvPr id="223309" name="Line 33"/>
            <p:cNvSpPr>
              <a:spLocks noChangeShapeType="1"/>
            </p:cNvSpPr>
            <p:nvPr/>
          </p:nvSpPr>
          <p:spPr bwMode="auto">
            <a:xfrm>
              <a:off x="1056" y="1728"/>
              <a:ext cx="384" cy="480"/>
            </a:xfrm>
            <a:prstGeom prst="line">
              <a:avLst/>
            </a:prstGeom>
            <a:noFill/>
            <a:ln w="25400">
              <a:solidFill>
                <a:srgbClr val="000000"/>
              </a:solidFill>
              <a:miter lim="800000"/>
              <a:headEnd/>
              <a:tailEnd/>
            </a:ln>
          </p:spPr>
          <p:txBody>
            <a:bodyPr wrap="none"/>
            <a:lstStyle/>
            <a:p>
              <a:endParaRPr lang="zh-CN" altLang="en-US"/>
            </a:p>
          </p:txBody>
        </p:sp>
        <p:sp>
          <p:nvSpPr>
            <p:cNvPr id="223310" name="Line 34"/>
            <p:cNvSpPr>
              <a:spLocks noChangeShapeType="1"/>
            </p:cNvSpPr>
            <p:nvPr/>
          </p:nvSpPr>
          <p:spPr bwMode="auto">
            <a:xfrm flipH="1">
              <a:off x="1056" y="1536"/>
              <a:ext cx="192" cy="192"/>
            </a:xfrm>
            <a:prstGeom prst="line">
              <a:avLst/>
            </a:prstGeom>
            <a:noFill/>
            <a:ln w="25400">
              <a:solidFill>
                <a:srgbClr val="000000"/>
              </a:solidFill>
              <a:miter lim="800000"/>
              <a:headEnd/>
              <a:tailEnd/>
            </a:ln>
          </p:spPr>
          <p:txBody>
            <a:bodyPr wrap="none"/>
            <a:lstStyle/>
            <a:p>
              <a:endParaRPr lang="zh-CN" altLang="en-US"/>
            </a:p>
          </p:txBody>
        </p:sp>
        <p:sp>
          <p:nvSpPr>
            <p:cNvPr id="223311" name="Line 35"/>
            <p:cNvSpPr>
              <a:spLocks noChangeShapeType="1"/>
            </p:cNvSpPr>
            <p:nvPr/>
          </p:nvSpPr>
          <p:spPr bwMode="auto">
            <a:xfrm flipV="1">
              <a:off x="672" y="1536"/>
              <a:ext cx="576" cy="96"/>
            </a:xfrm>
            <a:prstGeom prst="line">
              <a:avLst/>
            </a:prstGeom>
            <a:noFill/>
            <a:ln w="25400">
              <a:solidFill>
                <a:srgbClr val="000000"/>
              </a:solidFill>
              <a:miter lim="800000"/>
              <a:headEnd/>
              <a:tailEnd/>
            </a:ln>
          </p:spPr>
          <p:txBody>
            <a:bodyPr wrap="none"/>
            <a:lstStyle/>
            <a:p>
              <a:endParaRPr lang="zh-CN" altLang="en-US"/>
            </a:p>
          </p:txBody>
        </p:sp>
        <p:sp>
          <p:nvSpPr>
            <p:cNvPr id="223312" name="Line 36"/>
            <p:cNvSpPr>
              <a:spLocks noChangeShapeType="1"/>
            </p:cNvSpPr>
            <p:nvPr/>
          </p:nvSpPr>
          <p:spPr bwMode="auto">
            <a:xfrm>
              <a:off x="672" y="1632"/>
              <a:ext cx="144" cy="192"/>
            </a:xfrm>
            <a:prstGeom prst="line">
              <a:avLst/>
            </a:prstGeom>
            <a:noFill/>
            <a:ln w="25400">
              <a:solidFill>
                <a:srgbClr val="000000"/>
              </a:solidFill>
              <a:miter lim="800000"/>
              <a:headEnd/>
              <a:tailEnd/>
            </a:ln>
          </p:spPr>
          <p:txBody>
            <a:bodyPr wrap="none"/>
            <a:lstStyle/>
            <a:p>
              <a:endParaRPr lang="zh-CN" altLang="en-US"/>
            </a:p>
          </p:txBody>
        </p:sp>
        <p:sp>
          <p:nvSpPr>
            <p:cNvPr id="223313" name="Line 37"/>
            <p:cNvSpPr>
              <a:spLocks noChangeShapeType="1"/>
            </p:cNvSpPr>
            <p:nvPr/>
          </p:nvSpPr>
          <p:spPr bwMode="auto">
            <a:xfrm flipV="1">
              <a:off x="816" y="1488"/>
              <a:ext cx="96" cy="336"/>
            </a:xfrm>
            <a:prstGeom prst="line">
              <a:avLst/>
            </a:prstGeom>
            <a:noFill/>
            <a:ln w="25400">
              <a:solidFill>
                <a:srgbClr val="000000"/>
              </a:solidFill>
              <a:miter lim="800000"/>
              <a:headEnd/>
              <a:tailEnd/>
            </a:ln>
          </p:spPr>
          <p:txBody>
            <a:bodyPr wrap="none"/>
            <a:lstStyle/>
            <a:p>
              <a:endParaRPr lang="zh-CN" altLang="en-US"/>
            </a:p>
          </p:txBody>
        </p:sp>
        <p:sp>
          <p:nvSpPr>
            <p:cNvPr id="223314" name="Line 38"/>
            <p:cNvSpPr>
              <a:spLocks noChangeShapeType="1"/>
            </p:cNvSpPr>
            <p:nvPr/>
          </p:nvSpPr>
          <p:spPr bwMode="auto">
            <a:xfrm flipV="1">
              <a:off x="480" y="1488"/>
              <a:ext cx="432" cy="528"/>
            </a:xfrm>
            <a:prstGeom prst="line">
              <a:avLst/>
            </a:prstGeom>
            <a:noFill/>
            <a:ln w="25400">
              <a:solidFill>
                <a:srgbClr val="000000"/>
              </a:solidFill>
              <a:miter lim="800000"/>
              <a:headEnd/>
              <a:tailEnd/>
            </a:ln>
          </p:spPr>
          <p:txBody>
            <a:bodyPr wrap="none"/>
            <a:lstStyle/>
            <a:p>
              <a:endParaRPr lang="zh-CN" altLang="en-US"/>
            </a:p>
          </p:txBody>
        </p:sp>
        <p:sp>
          <p:nvSpPr>
            <p:cNvPr id="223315" name="Line 39"/>
            <p:cNvSpPr>
              <a:spLocks noChangeShapeType="1"/>
            </p:cNvSpPr>
            <p:nvPr/>
          </p:nvSpPr>
          <p:spPr bwMode="auto">
            <a:xfrm>
              <a:off x="480" y="2016"/>
              <a:ext cx="240" cy="0"/>
            </a:xfrm>
            <a:prstGeom prst="line">
              <a:avLst/>
            </a:prstGeom>
            <a:noFill/>
            <a:ln w="25400">
              <a:solidFill>
                <a:srgbClr val="000000"/>
              </a:solidFill>
              <a:miter lim="800000"/>
              <a:headEnd/>
              <a:tailEnd/>
            </a:ln>
          </p:spPr>
          <p:txBody>
            <a:bodyPr wrap="none"/>
            <a:lstStyle/>
            <a:p>
              <a:endParaRPr lang="zh-CN" altLang="en-US"/>
            </a:p>
          </p:txBody>
        </p:sp>
        <p:sp>
          <p:nvSpPr>
            <p:cNvPr id="223316" name="Line 40"/>
            <p:cNvSpPr>
              <a:spLocks noChangeShapeType="1"/>
            </p:cNvSpPr>
            <p:nvPr/>
          </p:nvSpPr>
          <p:spPr bwMode="auto">
            <a:xfrm>
              <a:off x="480" y="1584"/>
              <a:ext cx="240" cy="432"/>
            </a:xfrm>
            <a:prstGeom prst="line">
              <a:avLst/>
            </a:prstGeom>
            <a:noFill/>
            <a:ln w="25400">
              <a:solidFill>
                <a:srgbClr val="000000"/>
              </a:solidFill>
              <a:miter lim="800000"/>
              <a:headEnd/>
              <a:tailEnd/>
            </a:ln>
          </p:spPr>
          <p:txBody>
            <a:bodyPr wrap="none"/>
            <a:lstStyle/>
            <a:p>
              <a:endParaRPr lang="zh-CN" altLang="en-US"/>
            </a:p>
          </p:txBody>
        </p:sp>
        <p:sp>
          <p:nvSpPr>
            <p:cNvPr id="223317" name="Oval 41"/>
            <p:cNvSpPr>
              <a:spLocks noChangeArrowheads="1"/>
            </p:cNvSpPr>
            <p:nvPr/>
          </p:nvSpPr>
          <p:spPr bwMode="auto">
            <a:xfrm>
              <a:off x="624" y="273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18" name="Oval 42"/>
            <p:cNvSpPr>
              <a:spLocks noChangeArrowheads="1"/>
            </p:cNvSpPr>
            <p:nvPr/>
          </p:nvSpPr>
          <p:spPr bwMode="auto">
            <a:xfrm>
              <a:off x="432" y="2352"/>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19" name="Oval 43"/>
            <p:cNvSpPr>
              <a:spLocks noChangeArrowheads="1"/>
            </p:cNvSpPr>
            <p:nvPr/>
          </p:nvSpPr>
          <p:spPr bwMode="auto">
            <a:xfrm>
              <a:off x="576" y="2544"/>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0" name="Oval 44"/>
            <p:cNvSpPr>
              <a:spLocks noChangeArrowheads="1"/>
            </p:cNvSpPr>
            <p:nvPr/>
          </p:nvSpPr>
          <p:spPr bwMode="auto">
            <a:xfrm>
              <a:off x="864" y="249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1" name="Oval 45"/>
            <p:cNvSpPr>
              <a:spLocks noChangeArrowheads="1"/>
            </p:cNvSpPr>
            <p:nvPr/>
          </p:nvSpPr>
          <p:spPr bwMode="auto">
            <a:xfrm>
              <a:off x="1200" y="249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2" name="Oval 46"/>
            <p:cNvSpPr>
              <a:spLocks noChangeArrowheads="1"/>
            </p:cNvSpPr>
            <p:nvPr/>
          </p:nvSpPr>
          <p:spPr bwMode="auto">
            <a:xfrm>
              <a:off x="1392" y="2544"/>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3" name="Oval 47"/>
            <p:cNvSpPr>
              <a:spLocks noChangeArrowheads="1"/>
            </p:cNvSpPr>
            <p:nvPr/>
          </p:nvSpPr>
          <p:spPr bwMode="auto">
            <a:xfrm>
              <a:off x="1488" y="225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4" name="Oval 48"/>
            <p:cNvSpPr>
              <a:spLocks noChangeArrowheads="1"/>
            </p:cNvSpPr>
            <p:nvPr/>
          </p:nvSpPr>
          <p:spPr bwMode="auto">
            <a:xfrm>
              <a:off x="1680" y="2160"/>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5" name="Oval 49"/>
            <p:cNvSpPr>
              <a:spLocks noChangeArrowheads="1"/>
            </p:cNvSpPr>
            <p:nvPr/>
          </p:nvSpPr>
          <p:spPr bwMode="auto">
            <a:xfrm>
              <a:off x="1632" y="249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6" name="Oval 50"/>
            <p:cNvSpPr>
              <a:spLocks noChangeArrowheads="1"/>
            </p:cNvSpPr>
            <p:nvPr/>
          </p:nvSpPr>
          <p:spPr bwMode="auto">
            <a:xfrm>
              <a:off x="1872" y="249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7" name="Oval 51"/>
            <p:cNvSpPr>
              <a:spLocks noChangeArrowheads="1"/>
            </p:cNvSpPr>
            <p:nvPr/>
          </p:nvSpPr>
          <p:spPr bwMode="auto">
            <a:xfrm>
              <a:off x="1728" y="2352"/>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8" name="Oval 52"/>
            <p:cNvSpPr>
              <a:spLocks noChangeArrowheads="1"/>
            </p:cNvSpPr>
            <p:nvPr/>
          </p:nvSpPr>
          <p:spPr bwMode="auto">
            <a:xfrm>
              <a:off x="1488" y="2400"/>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29" name="Oval 53"/>
            <p:cNvSpPr>
              <a:spLocks noChangeArrowheads="1"/>
            </p:cNvSpPr>
            <p:nvPr/>
          </p:nvSpPr>
          <p:spPr bwMode="auto">
            <a:xfrm>
              <a:off x="1248" y="225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0" name="Oval 54"/>
            <p:cNvSpPr>
              <a:spLocks noChangeArrowheads="1"/>
            </p:cNvSpPr>
            <p:nvPr/>
          </p:nvSpPr>
          <p:spPr bwMode="auto">
            <a:xfrm>
              <a:off x="1392" y="2160"/>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1" name="Oval 55"/>
            <p:cNvSpPr>
              <a:spLocks noChangeArrowheads="1"/>
            </p:cNvSpPr>
            <p:nvPr/>
          </p:nvSpPr>
          <p:spPr bwMode="auto">
            <a:xfrm>
              <a:off x="768" y="2352"/>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2" name="Oval 56"/>
            <p:cNvSpPr>
              <a:spLocks noChangeArrowheads="1"/>
            </p:cNvSpPr>
            <p:nvPr/>
          </p:nvSpPr>
          <p:spPr bwMode="auto">
            <a:xfrm>
              <a:off x="624" y="2160"/>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3" name="Oval 57"/>
            <p:cNvSpPr>
              <a:spLocks noChangeArrowheads="1"/>
            </p:cNvSpPr>
            <p:nvPr/>
          </p:nvSpPr>
          <p:spPr bwMode="auto">
            <a:xfrm>
              <a:off x="912" y="2208"/>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4" name="Oval 58"/>
            <p:cNvSpPr>
              <a:spLocks noChangeArrowheads="1"/>
            </p:cNvSpPr>
            <p:nvPr/>
          </p:nvSpPr>
          <p:spPr bwMode="auto">
            <a:xfrm>
              <a:off x="1008" y="2352"/>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5" name="Oval 59"/>
            <p:cNvSpPr>
              <a:spLocks noChangeArrowheads="1"/>
            </p:cNvSpPr>
            <p:nvPr/>
          </p:nvSpPr>
          <p:spPr bwMode="auto">
            <a:xfrm>
              <a:off x="864" y="201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6" name="Oval 60"/>
            <p:cNvSpPr>
              <a:spLocks noChangeArrowheads="1"/>
            </p:cNvSpPr>
            <p:nvPr/>
          </p:nvSpPr>
          <p:spPr bwMode="auto">
            <a:xfrm>
              <a:off x="432" y="1968"/>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7" name="Oval 61"/>
            <p:cNvSpPr>
              <a:spLocks noChangeArrowheads="1"/>
            </p:cNvSpPr>
            <p:nvPr/>
          </p:nvSpPr>
          <p:spPr bwMode="auto">
            <a:xfrm>
              <a:off x="672" y="1968"/>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8" name="Oval 62"/>
            <p:cNvSpPr>
              <a:spLocks noChangeArrowheads="1"/>
            </p:cNvSpPr>
            <p:nvPr/>
          </p:nvSpPr>
          <p:spPr bwMode="auto">
            <a:xfrm>
              <a:off x="432" y="1584"/>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39" name="Oval 63"/>
            <p:cNvSpPr>
              <a:spLocks noChangeArrowheads="1"/>
            </p:cNvSpPr>
            <p:nvPr/>
          </p:nvSpPr>
          <p:spPr bwMode="auto">
            <a:xfrm>
              <a:off x="672" y="1584"/>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0" name="Oval 64"/>
            <p:cNvSpPr>
              <a:spLocks noChangeArrowheads="1"/>
            </p:cNvSpPr>
            <p:nvPr/>
          </p:nvSpPr>
          <p:spPr bwMode="auto">
            <a:xfrm>
              <a:off x="912" y="1488"/>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1" name="Oval 65"/>
            <p:cNvSpPr>
              <a:spLocks noChangeArrowheads="1"/>
            </p:cNvSpPr>
            <p:nvPr/>
          </p:nvSpPr>
          <p:spPr bwMode="auto">
            <a:xfrm>
              <a:off x="768" y="177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2" name="Oval 66"/>
            <p:cNvSpPr>
              <a:spLocks noChangeArrowheads="1"/>
            </p:cNvSpPr>
            <p:nvPr/>
          </p:nvSpPr>
          <p:spPr bwMode="auto">
            <a:xfrm>
              <a:off x="1200" y="153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3" name="Oval 67"/>
            <p:cNvSpPr>
              <a:spLocks noChangeArrowheads="1"/>
            </p:cNvSpPr>
            <p:nvPr/>
          </p:nvSpPr>
          <p:spPr bwMode="auto">
            <a:xfrm>
              <a:off x="912" y="1872"/>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4" name="Oval 68"/>
            <p:cNvSpPr>
              <a:spLocks noChangeArrowheads="1"/>
            </p:cNvSpPr>
            <p:nvPr/>
          </p:nvSpPr>
          <p:spPr bwMode="auto">
            <a:xfrm>
              <a:off x="1104" y="2304"/>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5" name="Oval 69"/>
            <p:cNvSpPr>
              <a:spLocks noChangeArrowheads="1"/>
            </p:cNvSpPr>
            <p:nvPr/>
          </p:nvSpPr>
          <p:spPr bwMode="auto">
            <a:xfrm>
              <a:off x="1008" y="201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6" name="Oval 70"/>
            <p:cNvSpPr>
              <a:spLocks noChangeArrowheads="1"/>
            </p:cNvSpPr>
            <p:nvPr/>
          </p:nvSpPr>
          <p:spPr bwMode="auto">
            <a:xfrm>
              <a:off x="1296" y="1872"/>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7" name="Oval 71"/>
            <p:cNvSpPr>
              <a:spLocks noChangeArrowheads="1"/>
            </p:cNvSpPr>
            <p:nvPr/>
          </p:nvSpPr>
          <p:spPr bwMode="auto">
            <a:xfrm>
              <a:off x="1200" y="1728"/>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8" name="Oval 72"/>
            <p:cNvSpPr>
              <a:spLocks noChangeArrowheads="1"/>
            </p:cNvSpPr>
            <p:nvPr/>
          </p:nvSpPr>
          <p:spPr bwMode="auto">
            <a:xfrm>
              <a:off x="1056" y="1680"/>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49" name="Oval 73"/>
            <p:cNvSpPr>
              <a:spLocks noChangeArrowheads="1"/>
            </p:cNvSpPr>
            <p:nvPr/>
          </p:nvSpPr>
          <p:spPr bwMode="auto">
            <a:xfrm>
              <a:off x="1488" y="1680"/>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50" name="Oval 74"/>
            <p:cNvSpPr>
              <a:spLocks noChangeArrowheads="1"/>
            </p:cNvSpPr>
            <p:nvPr/>
          </p:nvSpPr>
          <p:spPr bwMode="auto">
            <a:xfrm>
              <a:off x="1632" y="1920"/>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51" name="Oval 75"/>
            <p:cNvSpPr>
              <a:spLocks noChangeArrowheads="1"/>
            </p:cNvSpPr>
            <p:nvPr/>
          </p:nvSpPr>
          <p:spPr bwMode="auto">
            <a:xfrm>
              <a:off x="1152" y="201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52" name="Oval 76"/>
            <p:cNvSpPr>
              <a:spLocks noChangeArrowheads="1"/>
            </p:cNvSpPr>
            <p:nvPr/>
          </p:nvSpPr>
          <p:spPr bwMode="auto">
            <a:xfrm>
              <a:off x="1344" y="1968"/>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53" name="Oval 77"/>
            <p:cNvSpPr>
              <a:spLocks noChangeArrowheads="1"/>
            </p:cNvSpPr>
            <p:nvPr/>
          </p:nvSpPr>
          <p:spPr bwMode="auto">
            <a:xfrm>
              <a:off x="576" y="2736"/>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354" name="Oval 78"/>
            <p:cNvSpPr>
              <a:spLocks noChangeArrowheads="1"/>
            </p:cNvSpPr>
            <p:nvPr/>
          </p:nvSpPr>
          <p:spPr bwMode="auto">
            <a:xfrm>
              <a:off x="1440" y="2064"/>
              <a:ext cx="48" cy="48"/>
            </a:xfrm>
            <a:prstGeom prst="ellipse">
              <a:avLst/>
            </a:prstGeom>
            <a:solidFill>
              <a:srgbClr val="66FF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grpSp>
      <p:grpSp>
        <p:nvGrpSpPr>
          <p:cNvPr id="223236" name="Group 79"/>
          <p:cNvGrpSpPr>
            <a:grpSpLocks/>
          </p:cNvGrpSpPr>
          <p:nvPr/>
        </p:nvGrpSpPr>
        <p:grpSpPr bwMode="auto">
          <a:xfrm>
            <a:off x="2156222" y="2792710"/>
            <a:ext cx="1263650" cy="2076450"/>
            <a:chOff x="4032" y="192"/>
            <a:chExt cx="796" cy="1308"/>
          </a:xfrm>
        </p:grpSpPr>
        <p:pic>
          <p:nvPicPr>
            <p:cNvPr id="223279" name="Picture 80" descr="布朗">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a:stretch>
              <a:fillRect/>
            </a:stretch>
          </p:blipFill>
          <p:spPr bwMode="auto">
            <a:xfrm>
              <a:off x="4032" y="192"/>
              <a:ext cx="792" cy="1057"/>
            </a:xfrm>
            <a:prstGeom prst="rect">
              <a:avLst/>
            </a:prstGeom>
            <a:noFill/>
            <a:ln w="9525">
              <a:noFill/>
              <a:miter lim="800000"/>
              <a:headEnd/>
              <a:tailEnd/>
            </a:ln>
          </p:spPr>
        </p:pic>
        <p:sp>
          <p:nvSpPr>
            <p:cNvPr id="506961" name="Rectangle 81"/>
            <p:cNvSpPr>
              <a:spLocks noChangeArrowheads="1"/>
            </p:cNvSpPr>
            <p:nvPr/>
          </p:nvSpPr>
          <p:spPr bwMode="auto">
            <a:xfrm>
              <a:off x="4032" y="1248"/>
              <a:ext cx="796" cy="252"/>
            </a:xfrm>
            <a:prstGeom prst="rect">
              <a:avLst/>
            </a:prstGeom>
            <a:noFill/>
            <a:ln w="9525">
              <a:noFill/>
              <a:miter lim="800000"/>
              <a:headEnd/>
              <a:tailEnd/>
            </a:ln>
            <a:effectLst/>
          </p:spPr>
          <p:txBody>
            <a:bodyPr wrap="none">
              <a:spAutoFit/>
            </a:bodyPr>
            <a:lstStyle/>
            <a:p>
              <a:pPr>
                <a:defRPr/>
              </a:pPr>
              <a:r>
                <a:rPr lang="en-US" altLang="zh-CN" sz="2000" b="1" dirty="0">
                  <a:solidFill>
                    <a:srgbClr val="FF0000"/>
                  </a:solidFill>
                  <a:latin typeface="Times New Roman" pitchFamily="18" charset="0"/>
                  <a:ea typeface="宋体" pitchFamily="2" charset="-122"/>
                </a:rPr>
                <a:t>Brownian</a:t>
              </a:r>
            </a:p>
          </p:txBody>
        </p:sp>
      </p:grpSp>
      <p:grpSp>
        <p:nvGrpSpPr>
          <p:cNvPr id="223239" name="Group 84"/>
          <p:cNvGrpSpPr>
            <a:grpSpLocks/>
          </p:cNvGrpSpPr>
          <p:nvPr/>
        </p:nvGrpSpPr>
        <p:grpSpPr bwMode="auto">
          <a:xfrm>
            <a:off x="3851275" y="2865735"/>
            <a:ext cx="2514600" cy="1828800"/>
            <a:chOff x="2256" y="1824"/>
            <a:chExt cx="1584" cy="1152"/>
          </a:xfrm>
        </p:grpSpPr>
        <p:sp>
          <p:nvSpPr>
            <p:cNvPr id="223259" name="Rectangle 85" descr="30%"/>
            <p:cNvSpPr>
              <a:spLocks noChangeArrowheads="1"/>
            </p:cNvSpPr>
            <p:nvPr/>
          </p:nvSpPr>
          <p:spPr bwMode="auto">
            <a:xfrm>
              <a:off x="3120" y="2784"/>
              <a:ext cx="528" cy="192"/>
            </a:xfrm>
            <a:prstGeom prst="rect">
              <a:avLst/>
            </a:prstGeom>
            <a:pattFill prst="pct30">
              <a:fgClr>
                <a:schemeClr val="folHlink"/>
              </a:fgClr>
              <a:bgClr>
                <a:srgbClr val="CCECFF"/>
              </a:bgClr>
            </a:pattFill>
            <a:ln w="2857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260" name="Rectangle 86" descr="窄竖线"/>
            <p:cNvSpPr>
              <a:spLocks noChangeArrowheads="1"/>
            </p:cNvSpPr>
            <p:nvPr/>
          </p:nvSpPr>
          <p:spPr bwMode="auto">
            <a:xfrm>
              <a:off x="3168" y="1968"/>
              <a:ext cx="432" cy="768"/>
            </a:xfrm>
            <a:prstGeom prst="rect">
              <a:avLst/>
            </a:prstGeom>
            <a:pattFill prst="narVert">
              <a:fgClr>
                <a:srgbClr val="00CC00"/>
              </a:fgClr>
              <a:bgClr>
                <a:srgbClr val="FFFFFF"/>
              </a:bgClr>
            </a:pattFill>
            <a:ln w="38100">
              <a:solidFill>
                <a:srgbClr val="000000"/>
              </a:solidFill>
              <a:miter lim="800000"/>
              <a:headEnd/>
              <a:tailEnd/>
            </a:ln>
          </p:spPr>
          <p:txBody>
            <a:bodyPr wrap="none" anchor="ctr"/>
            <a:lstStyle/>
            <a:p>
              <a:pPr eaLnBrk="0" hangingPunct="0"/>
              <a:endParaRPr lang="en-GB" altLang="zh-CN">
                <a:ea typeface="黑体" pitchFamily="2" charset="-122"/>
              </a:endParaRPr>
            </a:p>
          </p:txBody>
        </p:sp>
        <p:grpSp>
          <p:nvGrpSpPr>
            <p:cNvPr id="223261" name="Group 87"/>
            <p:cNvGrpSpPr>
              <a:grpSpLocks/>
            </p:cNvGrpSpPr>
            <p:nvPr/>
          </p:nvGrpSpPr>
          <p:grpSpPr bwMode="auto">
            <a:xfrm rot="239417" flipH="1">
              <a:off x="2640" y="2112"/>
              <a:ext cx="192" cy="432"/>
              <a:chOff x="2832" y="2112"/>
              <a:chExt cx="192" cy="432"/>
            </a:xfrm>
          </p:grpSpPr>
          <p:sp>
            <p:nvSpPr>
              <p:cNvPr id="223277" name="Line 88" descr="浅色上对角线"/>
              <p:cNvSpPr>
                <a:spLocks noChangeShapeType="1"/>
              </p:cNvSpPr>
              <p:nvPr/>
            </p:nvSpPr>
            <p:spPr bwMode="auto">
              <a:xfrm>
                <a:off x="2976" y="2112"/>
                <a:ext cx="0" cy="432"/>
              </a:xfrm>
              <a:prstGeom prst="line">
                <a:avLst/>
              </a:prstGeom>
              <a:noFill/>
              <a:ln w="9525">
                <a:solidFill>
                  <a:srgbClr val="000000"/>
                </a:solidFill>
                <a:miter lim="800000"/>
                <a:headEnd/>
                <a:tailEnd/>
              </a:ln>
            </p:spPr>
            <p:txBody>
              <a:bodyPr wrap="none"/>
              <a:lstStyle/>
              <a:p>
                <a:endParaRPr lang="zh-CN" altLang="en-US"/>
              </a:p>
            </p:txBody>
          </p:sp>
          <p:sp>
            <p:nvSpPr>
              <p:cNvPr id="223278" name="Freeform 89" descr="浅色上对角线"/>
              <p:cNvSpPr>
                <a:spLocks/>
              </p:cNvSpPr>
              <p:nvPr/>
            </p:nvSpPr>
            <p:spPr bwMode="auto">
              <a:xfrm rot="-419851">
                <a:off x="2832" y="2112"/>
                <a:ext cx="192" cy="432"/>
              </a:xfrm>
              <a:custGeom>
                <a:avLst/>
                <a:gdLst>
                  <a:gd name="T0" fmla="*/ 11902294 w 104"/>
                  <a:gd name="T1" fmla="*/ 0 h 384"/>
                  <a:gd name="T2" fmla="*/ 6389191 w 104"/>
                  <a:gd name="T3" fmla="*/ 458 h 384"/>
                  <a:gd name="T4" fmla="*/ 946481 w 104"/>
                  <a:gd name="T5" fmla="*/ 1356 h 384"/>
                  <a:gd name="T6" fmla="*/ 946481 w 104"/>
                  <a:gd name="T7" fmla="*/ 2705 h 384"/>
                  <a:gd name="T8" fmla="*/ 6389191 w 104"/>
                  <a:gd name="T9" fmla="*/ 3600 h 384"/>
                  <a:gd name="T10" fmla="*/ 0 60000 65536"/>
                  <a:gd name="T11" fmla="*/ 0 60000 65536"/>
                  <a:gd name="T12" fmla="*/ 0 60000 65536"/>
                  <a:gd name="T13" fmla="*/ 0 60000 65536"/>
                  <a:gd name="T14" fmla="*/ 0 60000 65536"/>
                  <a:gd name="T15" fmla="*/ 0 w 104"/>
                  <a:gd name="T16" fmla="*/ 0 h 384"/>
                  <a:gd name="T17" fmla="*/ 104 w 104"/>
                  <a:gd name="T18" fmla="*/ 384 h 384"/>
                </a:gdLst>
                <a:ahLst/>
                <a:cxnLst>
                  <a:cxn ang="T10">
                    <a:pos x="T0" y="T1"/>
                  </a:cxn>
                  <a:cxn ang="T11">
                    <a:pos x="T2" y="T3"/>
                  </a:cxn>
                  <a:cxn ang="T12">
                    <a:pos x="T4" y="T5"/>
                  </a:cxn>
                  <a:cxn ang="T13">
                    <a:pos x="T6" y="T7"/>
                  </a:cxn>
                  <a:cxn ang="T14">
                    <a:pos x="T8" y="T9"/>
                  </a:cxn>
                </a:cxnLst>
                <a:rect l="T15" t="T16" r="T17" b="T18"/>
                <a:pathLst>
                  <a:path w="104" h="384">
                    <a:moveTo>
                      <a:pt x="104" y="0"/>
                    </a:moveTo>
                    <a:cubicBezTo>
                      <a:pt x="88" y="12"/>
                      <a:pt x="72" y="24"/>
                      <a:pt x="56" y="48"/>
                    </a:cubicBezTo>
                    <a:cubicBezTo>
                      <a:pt x="40" y="72"/>
                      <a:pt x="16" y="104"/>
                      <a:pt x="8" y="144"/>
                    </a:cubicBezTo>
                    <a:cubicBezTo>
                      <a:pt x="0" y="184"/>
                      <a:pt x="0" y="248"/>
                      <a:pt x="8" y="288"/>
                    </a:cubicBezTo>
                    <a:cubicBezTo>
                      <a:pt x="16" y="328"/>
                      <a:pt x="48" y="368"/>
                      <a:pt x="56" y="384"/>
                    </a:cubicBezTo>
                  </a:path>
                </a:pathLst>
              </a:custGeom>
              <a:pattFill prst="ltUpDiag">
                <a:fgClr>
                  <a:schemeClr val="bg2"/>
                </a:fgClr>
                <a:bgClr>
                  <a:srgbClr val="FFFFFF"/>
                </a:bgClr>
              </a:pattFill>
              <a:ln w="9525">
                <a:solidFill>
                  <a:srgbClr val="000000"/>
                </a:solidFill>
                <a:miter lim="800000"/>
                <a:headEnd/>
                <a:tailEnd/>
              </a:ln>
            </p:spPr>
            <p:txBody>
              <a:bodyPr wrap="none"/>
              <a:lstStyle/>
              <a:p>
                <a:endParaRPr lang="zh-CN" altLang="en-US"/>
              </a:p>
            </p:txBody>
          </p:sp>
        </p:grpSp>
        <p:sp>
          <p:nvSpPr>
            <p:cNvPr id="223262" name="AutoShape 90" descr="5%"/>
            <p:cNvSpPr>
              <a:spLocks noChangeArrowheads="1"/>
            </p:cNvSpPr>
            <p:nvPr/>
          </p:nvSpPr>
          <p:spPr bwMode="auto">
            <a:xfrm rot="5400000">
              <a:off x="3336" y="1992"/>
              <a:ext cx="336" cy="672"/>
            </a:xfrm>
            <a:prstGeom prst="triangle">
              <a:avLst>
                <a:gd name="adj" fmla="val 50000"/>
              </a:avLst>
            </a:prstGeom>
            <a:pattFill prst="pct5">
              <a:fgClr>
                <a:schemeClr val="bg2"/>
              </a:fgClr>
              <a:bgClr>
                <a:srgbClr val="FFFFFF"/>
              </a:bgClr>
            </a:pattFill>
            <a:ln w="38100">
              <a:solidFill>
                <a:srgbClr val="000000"/>
              </a:solidFill>
              <a:prstDash val="sysDot"/>
              <a:miter lim="800000"/>
              <a:headEnd/>
              <a:tailEnd/>
            </a:ln>
          </p:spPr>
          <p:txBody>
            <a:bodyPr wrap="none" anchor="ctr"/>
            <a:lstStyle/>
            <a:p>
              <a:pPr eaLnBrk="0" hangingPunct="0"/>
              <a:endParaRPr lang="en-GB" altLang="zh-CN">
                <a:ea typeface="黑体" pitchFamily="2" charset="-122"/>
              </a:endParaRPr>
            </a:p>
          </p:txBody>
        </p:sp>
        <p:sp>
          <p:nvSpPr>
            <p:cNvPr id="223263" name="Line 91"/>
            <p:cNvSpPr>
              <a:spLocks noChangeShapeType="1"/>
            </p:cNvSpPr>
            <p:nvPr/>
          </p:nvSpPr>
          <p:spPr bwMode="auto">
            <a:xfrm>
              <a:off x="3168" y="1824"/>
              <a:ext cx="0" cy="912"/>
            </a:xfrm>
            <a:prstGeom prst="line">
              <a:avLst/>
            </a:prstGeom>
            <a:noFill/>
            <a:ln w="57150">
              <a:solidFill>
                <a:srgbClr val="000000"/>
              </a:solidFill>
              <a:miter lim="800000"/>
              <a:headEnd/>
              <a:tailEnd/>
            </a:ln>
          </p:spPr>
          <p:txBody>
            <a:bodyPr wrap="none"/>
            <a:lstStyle/>
            <a:p>
              <a:endParaRPr lang="zh-CN" altLang="en-US"/>
            </a:p>
          </p:txBody>
        </p:sp>
        <p:sp>
          <p:nvSpPr>
            <p:cNvPr id="223264" name="Line 92"/>
            <p:cNvSpPr>
              <a:spLocks noChangeShapeType="1"/>
            </p:cNvSpPr>
            <p:nvPr/>
          </p:nvSpPr>
          <p:spPr bwMode="auto">
            <a:xfrm>
              <a:off x="3600" y="1824"/>
              <a:ext cx="0" cy="960"/>
            </a:xfrm>
            <a:prstGeom prst="line">
              <a:avLst/>
            </a:prstGeom>
            <a:noFill/>
            <a:ln w="57150">
              <a:solidFill>
                <a:srgbClr val="000000"/>
              </a:solidFill>
              <a:miter lim="800000"/>
              <a:headEnd/>
              <a:tailEnd/>
            </a:ln>
          </p:spPr>
          <p:txBody>
            <a:bodyPr wrap="none"/>
            <a:lstStyle/>
            <a:p>
              <a:endParaRPr lang="zh-CN" altLang="en-US"/>
            </a:p>
          </p:txBody>
        </p:sp>
        <p:sp>
          <p:nvSpPr>
            <p:cNvPr id="223265" name="Line 93"/>
            <p:cNvSpPr>
              <a:spLocks noChangeShapeType="1"/>
            </p:cNvSpPr>
            <p:nvPr/>
          </p:nvSpPr>
          <p:spPr bwMode="auto">
            <a:xfrm>
              <a:off x="3168" y="2736"/>
              <a:ext cx="432" cy="0"/>
            </a:xfrm>
            <a:prstGeom prst="line">
              <a:avLst/>
            </a:prstGeom>
            <a:noFill/>
            <a:ln w="57150">
              <a:solidFill>
                <a:srgbClr val="000000"/>
              </a:solidFill>
              <a:miter lim="800000"/>
              <a:headEnd/>
              <a:tailEnd/>
            </a:ln>
          </p:spPr>
          <p:txBody>
            <a:bodyPr wrap="none"/>
            <a:lstStyle/>
            <a:p>
              <a:endParaRPr lang="zh-CN" altLang="en-US"/>
            </a:p>
          </p:txBody>
        </p:sp>
        <p:sp>
          <p:nvSpPr>
            <p:cNvPr id="223266" name="Line 94"/>
            <p:cNvSpPr>
              <a:spLocks noChangeShapeType="1"/>
            </p:cNvSpPr>
            <p:nvPr/>
          </p:nvSpPr>
          <p:spPr bwMode="auto">
            <a:xfrm>
              <a:off x="2400" y="2304"/>
              <a:ext cx="288" cy="0"/>
            </a:xfrm>
            <a:prstGeom prst="line">
              <a:avLst/>
            </a:prstGeom>
            <a:noFill/>
            <a:ln w="28575">
              <a:solidFill>
                <a:srgbClr val="000000"/>
              </a:solidFill>
              <a:prstDash val="sysDot"/>
              <a:miter lim="800000"/>
              <a:headEnd/>
              <a:tailEnd/>
            </a:ln>
          </p:spPr>
          <p:txBody>
            <a:bodyPr wrap="none"/>
            <a:lstStyle/>
            <a:p>
              <a:endParaRPr lang="zh-CN" altLang="en-US"/>
            </a:p>
          </p:txBody>
        </p:sp>
        <p:sp>
          <p:nvSpPr>
            <p:cNvPr id="223267" name="Line 95"/>
            <p:cNvSpPr>
              <a:spLocks noChangeShapeType="1"/>
            </p:cNvSpPr>
            <p:nvPr/>
          </p:nvSpPr>
          <p:spPr bwMode="auto">
            <a:xfrm flipV="1">
              <a:off x="2400" y="2112"/>
              <a:ext cx="288" cy="192"/>
            </a:xfrm>
            <a:prstGeom prst="line">
              <a:avLst/>
            </a:prstGeom>
            <a:noFill/>
            <a:ln w="28575">
              <a:solidFill>
                <a:srgbClr val="000000"/>
              </a:solidFill>
              <a:prstDash val="sysDot"/>
              <a:miter lim="800000"/>
              <a:headEnd/>
              <a:tailEnd/>
            </a:ln>
          </p:spPr>
          <p:txBody>
            <a:bodyPr wrap="none"/>
            <a:lstStyle/>
            <a:p>
              <a:endParaRPr lang="zh-CN" altLang="en-US"/>
            </a:p>
          </p:txBody>
        </p:sp>
        <p:sp>
          <p:nvSpPr>
            <p:cNvPr id="223268" name="Line 96"/>
            <p:cNvSpPr>
              <a:spLocks noChangeShapeType="1"/>
            </p:cNvSpPr>
            <p:nvPr/>
          </p:nvSpPr>
          <p:spPr bwMode="auto">
            <a:xfrm>
              <a:off x="2400" y="2304"/>
              <a:ext cx="288" cy="240"/>
            </a:xfrm>
            <a:prstGeom prst="line">
              <a:avLst/>
            </a:prstGeom>
            <a:noFill/>
            <a:ln w="28575">
              <a:solidFill>
                <a:srgbClr val="000000"/>
              </a:solidFill>
              <a:prstDash val="sysDot"/>
              <a:miter lim="800000"/>
              <a:headEnd/>
              <a:tailEnd/>
            </a:ln>
          </p:spPr>
          <p:txBody>
            <a:bodyPr wrap="none"/>
            <a:lstStyle/>
            <a:p>
              <a:endParaRPr lang="zh-CN" altLang="en-US"/>
            </a:p>
          </p:txBody>
        </p:sp>
        <p:sp>
          <p:nvSpPr>
            <p:cNvPr id="223269" name="Line 97"/>
            <p:cNvSpPr>
              <a:spLocks noChangeShapeType="1"/>
            </p:cNvSpPr>
            <p:nvPr/>
          </p:nvSpPr>
          <p:spPr bwMode="auto">
            <a:xfrm>
              <a:off x="2400" y="2304"/>
              <a:ext cx="288" cy="96"/>
            </a:xfrm>
            <a:prstGeom prst="line">
              <a:avLst/>
            </a:prstGeom>
            <a:noFill/>
            <a:ln w="28575">
              <a:solidFill>
                <a:srgbClr val="000000"/>
              </a:solidFill>
              <a:prstDash val="sysDot"/>
              <a:miter lim="800000"/>
              <a:headEnd/>
              <a:tailEnd/>
            </a:ln>
          </p:spPr>
          <p:txBody>
            <a:bodyPr wrap="none"/>
            <a:lstStyle/>
            <a:p>
              <a:endParaRPr lang="zh-CN" altLang="en-US"/>
            </a:p>
          </p:txBody>
        </p:sp>
        <p:sp>
          <p:nvSpPr>
            <p:cNvPr id="223270" name="Line 98"/>
            <p:cNvSpPr>
              <a:spLocks noChangeShapeType="1"/>
            </p:cNvSpPr>
            <p:nvPr/>
          </p:nvSpPr>
          <p:spPr bwMode="auto">
            <a:xfrm flipV="1">
              <a:off x="2400" y="2208"/>
              <a:ext cx="288" cy="96"/>
            </a:xfrm>
            <a:prstGeom prst="line">
              <a:avLst/>
            </a:prstGeom>
            <a:noFill/>
            <a:ln w="28575">
              <a:solidFill>
                <a:srgbClr val="000000"/>
              </a:solidFill>
              <a:prstDash val="sysDot"/>
              <a:miter lim="800000"/>
              <a:headEnd/>
              <a:tailEnd/>
            </a:ln>
          </p:spPr>
          <p:txBody>
            <a:bodyPr wrap="none"/>
            <a:lstStyle/>
            <a:p>
              <a:endParaRPr lang="zh-CN" altLang="en-US"/>
            </a:p>
          </p:txBody>
        </p:sp>
        <p:grpSp>
          <p:nvGrpSpPr>
            <p:cNvPr id="223271" name="Group 99"/>
            <p:cNvGrpSpPr>
              <a:grpSpLocks/>
            </p:cNvGrpSpPr>
            <p:nvPr/>
          </p:nvGrpSpPr>
          <p:grpSpPr bwMode="auto">
            <a:xfrm>
              <a:off x="2832" y="2112"/>
              <a:ext cx="192" cy="432"/>
              <a:chOff x="2832" y="2112"/>
              <a:chExt cx="192" cy="432"/>
            </a:xfrm>
          </p:grpSpPr>
          <p:sp>
            <p:nvSpPr>
              <p:cNvPr id="223275" name="Line 100" descr="浅色上对角线"/>
              <p:cNvSpPr>
                <a:spLocks noChangeShapeType="1"/>
              </p:cNvSpPr>
              <p:nvPr/>
            </p:nvSpPr>
            <p:spPr bwMode="auto">
              <a:xfrm>
                <a:off x="2976" y="2112"/>
                <a:ext cx="0" cy="432"/>
              </a:xfrm>
              <a:prstGeom prst="line">
                <a:avLst/>
              </a:prstGeom>
              <a:noFill/>
              <a:ln w="9525">
                <a:solidFill>
                  <a:srgbClr val="000000"/>
                </a:solidFill>
                <a:miter lim="800000"/>
                <a:headEnd/>
                <a:tailEnd/>
              </a:ln>
            </p:spPr>
            <p:txBody>
              <a:bodyPr wrap="none"/>
              <a:lstStyle/>
              <a:p>
                <a:endParaRPr lang="zh-CN" altLang="en-US"/>
              </a:p>
            </p:txBody>
          </p:sp>
          <p:sp>
            <p:nvSpPr>
              <p:cNvPr id="223276" name="Freeform 101" descr="浅色上对角线"/>
              <p:cNvSpPr>
                <a:spLocks/>
              </p:cNvSpPr>
              <p:nvPr/>
            </p:nvSpPr>
            <p:spPr bwMode="auto">
              <a:xfrm rot="-419851">
                <a:off x="2832" y="2112"/>
                <a:ext cx="192" cy="432"/>
              </a:xfrm>
              <a:custGeom>
                <a:avLst/>
                <a:gdLst>
                  <a:gd name="T0" fmla="*/ 11902294 w 104"/>
                  <a:gd name="T1" fmla="*/ 0 h 384"/>
                  <a:gd name="T2" fmla="*/ 6389191 w 104"/>
                  <a:gd name="T3" fmla="*/ 458 h 384"/>
                  <a:gd name="T4" fmla="*/ 946481 w 104"/>
                  <a:gd name="T5" fmla="*/ 1356 h 384"/>
                  <a:gd name="T6" fmla="*/ 946481 w 104"/>
                  <a:gd name="T7" fmla="*/ 2705 h 384"/>
                  <a:gd name="T8" fmla="*/ 6389191 w 104"/>
                  <a:gd name="T9" fmla="*/ 3600 h 384"/>
                  <a:gd name="T10" fmla="*/ 0 60000 65536"/>
                  <a:gd name="T11" fmla="*/ 0 60000 65536"/>
                  <a:gd name="T12" fmla="*/ 0 60000 65536"/>
                  <a:gd name="T13" fmla="*/ 0 60000 65536"/>
                  <a:gd name="T14" fmla="*/ 0 60000 65536"/>
                  <a:gd name="T15" fmla="*/ 0 w 104"/>
                  <a:gd name="T16" fmla="*/ 0 h 384"/>
                  <a:gd name="T17" fmla="*/ 104 w 104"/>
                  <a:gd name="T18" fmla="*/ 384 h 384"/>
                </a:gdLst>
                <a:ahLst/>
                <a:cxnLst>
                  <a:cxn ang="T10">
                    <a:pos x="T0" y="T1"/>
                  </a:cxn>
                  <a:cxn ang="T11">
                    <a:pos x="T2" y="T3"/>
                  </a:cxn>
                  <a:cxn ang="T12">
                    <a:pos x="T4" y="T5"/>
                  </a:cxn>
                  <a:cxn ang="T13">
                    <a:pos x="T6" y="T7"/>
                  </a:cxn>
                  <a:cxn ang="T14">
                    <a:pos x="T8" y="T9"/>
                  </a:cxn>
                </a:cxnLst>
                <a:rect l="T15" t="T16" r="T17" b="T18"/>
                <a:pathLst>
                  <a:path w="104" h="384">
                    <a:moveTo>
                      <a:pt x="104" y="0"/>
                    </a:moveTo>
                    <a:cubicBezTo>
                      <a:pt x="88" y="12"/>
                      <a:pt x="72" y="24"/>
                      <a:pt x="56" y="48"/>
                    </a:cubicBezTo>
                    <a:cubicBezTo>
                      <a:pt x="40" y="72"/>
                      <a:pt x="16" y="104"/>
                      <a:pt x="8" y="144"/>
                    </a:cubicBezTo>
                    <a:cubicBezTo>
                      <a:pt x="0" y="184"/>
                      <a:pt x="0" y="248"/>
                      <a:pt x="8" y="288"/>
                    </a:cubicBezTo>
                    <a:cubicBezTo>
                      <a:pt x="16" y="328"/>
                      <a:pt x="48" y="368"/>
                      <a:pt x="56" y="384"/>
                    </a:cubicBezTo>
                  </a:path>
                </a:pathLst>
              </a:custGeom>
              <a:pattFill prst="ltUpDiag">
                <a:fgClr>
                  <a:schemeClr val="bg2"/>
                </a:fgClr>
                <a:bgClr>
                  <a:srgbClr val="FFFFFF"/>
                </a:bgClr>
              </a:pattFill>
              <a:ln w="9525">
                <a:solidFill>
                  <a:srgbClr val="000000"/>
                </a:solidFill>
                <a:miter lim="800000"/>
                <a:headEnd/>
                <a:tailEnd/>
              </a:ln>
            </p:spPr>
            <p:txBody>
              <a:bodyPr wrap="none"/>
              <a:lstStyle/>
              <a:p>
                <a:endParaRPr lang="zh-CN" altLang="en-US"/>
              </a:p>
            </p:txBody>
          </p:sp>
        </p:grpSp>
        <p:sp>
          <p:nvSpPr>
            <p:cNvPr id="506982" name="AutoShape 102"/>
            <p:cNvSpPr>
              <a:spLocks noChangeArrowheads="1"/>
            </p:cNvSpPr>
            <p:nvPr/>
          </p:nvSpPr>
          <p:spPr bwMode="auto">
            <a:xfrm>
              <a:off x="2256" y="2208"/>
              <a:ext cx="144" cy="144"/>
            </a:xfrm>
            <a:prstGeom prst="star5">
              <a:avLst/>
            </a:prstGeom>
            <a:solidFill>
              <a:srgbClr val="FF0000"/>
            </a:solidFill>
            <a:ln w="9525">
              <a:solidFill>
                <a:srgbClr val="000000"/>
              </a:solidFill>
              <a:miter lim="800000"/>
              <a:headEnd/>
              <a:tailEnd/>
            </a:ln>
            <a:effectLst/>
          </p:spPr>
          <p:txBody>
            <a:bodyPr wrap="none" anchor="ctr"/>
            <a:lstStyle/>
            <a:p>
              <a:pPr eaLnBrk="0" hangingPunct="0">
                <a:defRPr/>
              </a:pPr>
              <a:endParaRPr lang="en-GB">
                <a:ea typeface="黑体" pitchFamily="2" charset="-122"/>
              </a:endParaRPr>
            </a:p>
          </p:txBody>
        </p:sp>
        <p:sp>
          <p:nvSpPr>
            <p:cNvPr id="223273" name="Line 103"/>
            <p:cNvSpPr>
              <a:spLocks noChangeShapeType="1"/>
            </p:cNvSpPr>
            <p:nvPr/>
          </p:nvSpPr>
          <p:spPr bwMode="auto">
            <a:xfrm>
              <a:off x="2976" y="2112"/>
              <a:ext cx="192" cy="48"/>
            </a:xfrm>
            <a:prstGeom prst="line">
              <a:avLst/>
            </a:prstGeom>
            <a:noFill/>
            <a:ln w="28575">
              <a:solidFill>
                <a:srgbClr val="000000"/>
              </a:solidFill>
              <a:prstDash val="sysDot"/>
              <a:miter lim="800000"/>
              <a:headEnd/>
              <a:tailEnd/>
            </a:ln>
          </p:spPr>
          <p:txBody>
            <a:bodyPr wrap="none"/>
            <a:lstStyle/>
            <a:p>
              <a:endParaRPr lang="zh-CN" altLang="en-US"/>
            </a:p>
          </p:txBody>
        </p:sp>
        <p:sp>
          <p:nvSpPr>
            <p:cNvPr id="223274" name="Line 104"/>
            <p:cNvSpPr>
              <a:spLocks noChangeShapeType="1"/>
            </p:cNvSpPr>
            <p:nvPr/>
          </p:nvSpPr>
          <p:spPr bwMode="auto">
            <a:xfrm flipV="1">
              <a:off x="2976" y="2496"/>
              <a:ext cx="192" cy="48"/>
            </a:xfrm>
            <a:prstGeom prst="line">
              <a:avLst/>
            </a:prstGeom>
            <a:noFill/>
            <a:ln w="28575">
              <a:solidFill>
                <a:srgbClr val="000000"/>
              </a:solidFill>
              <a:prstDash val="sysDot"/>
              <a:miter lim="800000"/>
              <a:headEnd/>
              <a:tailEnd/>
            </a:ln>
          </p:spPr>
          <p:txBody>
            <a:bodyPr wrap="none"/>
            <a:lstStyle/>
            <a:p>
              <a:endParaRPr lang="zh-CN" altLang="en-US"/>
            </a:p>
          </p:txBody>
        </p:sp>
      </p:grpSp>
      <p:grpSp>
        <p:nvGrpSpPr>
          <p:cNvPr id="223240" name="Group 105"/>
          <p:cNvGrpSpPr>
            <a:grpSpLocks/>
          </p:cNvGrpSpPr>
          <p:nvPr/>
        </p:nvGrpSpPr>
        <p:grpSpPr bwMode="auto">
          <a:xfrm>
            <a:off x="7084641" y="2649835"/>
            <a:ext cx="1456849" cy="2133600"/>
            <a:chOff x="4272" y="1248"/>
            <a:chExt cx="966" cy="1584"/>
          </a:xfrm>
        </p:grpSpPr>
        <p:sp>
          <p:nvSpPr>
            <p:cNvPr id="223242" name="AutoShape 106" descr="大纸屑"/>
            <p:cNvSpPr>
              <a:spLocks noChangeArrowheads="1"/>
            </p:cNvSpPr>
            <p:nvPr/>
          </p:nvSpPr>
          <p:spPr bwMode="auto">
            <a:xfrm flipV="1">
              <a:off x="4332" y="2128"/>
              <a:ext cx="900" cy="7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01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pattFill prst="lgConfetti">
              <a:fgClr>
                <a:srgbClr val="CC99FF"/>
              </a:fgClr>
              <a:bgClr>
                <a:srgbClr val="FFFFFF"/>
              </a:bgClr>
            </a:pattFill>
            <a:ln w="38100">
              <a:solidFill>
                <a:srgbClr val="000000"/>
              </a:solidFill>
              <a:miter lim="800000"/>
              <a:headEnd/>
              <a:tailEnd/>
            </a:ln>
          </p:spPr>
          <p:txBody>
            <a:bodyPr wrap="none" anchor="ctr"/>
            <a:lstStyle/>
            <a:p>
              <a:endParaRPr lang="zh-CN" altLang="en-US"/>
            </a:p>
          </p:txBody>
        </p:sp>
        <p:sp>
          <p:nvSpPr>
            <p:cNvPr id="223243" name="Rectangle 107"/>
            <p:cNvSpPr>
              <a:spLocks noChangeArrowheads="1"/>
            </p:cNvSpPr>
            <p:nvPr/>
          </p:nvSpPr>
          <p:spPr bwMode="auto">
            <a:xfrm>
              <a:off x="4332" y="1996"/>
              <a:ext cx="240" cy="528"/>
            </a:xfrm>
            <a:prstGeom prst="rect">
              <a:avLst/>
            </a:prstGeom>
            <a:gradFill rotWithShape="0">
              <a:gsLst>
                <a:gs pos="0">
                  <a:srgbClr val="CC99FF"/>
                </a:gs>
                <a:gs pos="100000">
                  <a:srgbClr val="FFFFFF"/>
                </a:gs>
              </a:gsLst>
              <a:lin ang="5400000" scaled="1"/>
            </a:gradFill>
            <a:ln w="38100">
              <a:noFill/>
              <a:miter lim="800000"/>
              <a:headEnd/>
              <a:tailEnd/>
            </a:ln>
          </p:spPr>
          <p:txBody>
            <a:bodyPr wrap="none" anchor="ctr"/>
            <a:lstStyle/>
            <a:p>
              <a:pPr eaLnBrk="0" hangingPunct="0"/>
              <a:endParaRPr lang="en-GB" altLang="zh-CN">
                <a:ea typeface="黑体" pitchFamily="2" charset="-122"/>
              </a:endParaRPr>
            </a:p>
          </p:txBody>
        </p:sp>
        <p:sp>
          <p:nvSpPr>
            <p:cNvPr id="223244" name="Rectangle 108"/>
            <p:cNvSpPr>
              <a:spLocks noChangeArrowheads="1"/>
            </p:cNvSpPr>
            <p:nvPr/>
          </p:nvSpPr>
          <p:spPr bwMode="auto">
            <a:xfrm>
              <a:off x="4992" y="1996"/>
              <a:ext cx="240" cy="264"/>
            </a:xfrm>
            <a:prstGeom prst="rect">
              <a:avLst/>
            </a:prstGeom>
            <a:gradFill rotWithShape="0">
              <a:gsLst>
                <a:gs pos="0">
                  <a:srgbClr val="FFFFFF"/>
                </a:gs>
                <a:gs pos="100000">
                  <a:srgbClr val="CC99FF"/>
                </a:gs>
              </a:gsLst>
              <a:lin ang="5400000" scaled="1"/>
            </a:gradFill>
            <a:ln w="38100">
              <a:noFill/>
              <a:miter lim="800000"/>
              <a:headEnd/>
              <a:tailEnd/>
            </a:ln>
          </p:spPr>
          <p:txBody>
            <a:bodyPr wrap="none" anchor="ctr"/>
            <a:lstStyle/>
            <a:p>
              <a:pPr eaLnBrk="0" hangingPunct="0"/>
              <a:endParaRPr lang="en-GB" altLang="zh-CN">
                <a:ea typeface="黑体" pitchFamily="2" charset="-122"/>
              </a:endParaRPr>
            </a:p>
          </p:txBody>
        </p:sp>
        <p:sp>
          <p:nvSpPr>
            <p:cNvPr id="223245" name="Rectangle 109"/>
            <p:cNvSpPr>
              <a:spLocks noChangeArrowheads="1"/>
            </p:cNvSpPr>
            <p:nvPr/>
          </p:nvSpPr>
          <p:spPr bwMode="auto">
            <a:xfrm>
              <a:off x="4392" y="2040"/>
              <a:ext cx="120" cy="132"/>
            </a:xfrm>
            <a:prstGeom prst="rect">
              <a:avLst/>
            </a:prstGeom>
            <a:solidFill>
              <a:schemeClr val="bg2"/>
            </a:solidFill>
            <a:ln w="9525">
              <a:solidFill>
                <a:schemeClr val="bg2"/>
              </a:solidFill>
              <a:miter lim="800000"/>
              <a:headEnd/>
              <a:tailEnd/>
            </a:ln>
          </p:spPr>
          <p:txBody>
            <a:bodyPr wrap="none" anchor="ctr"/>
            <a:lstStyle/>
            <a:p>
              <a:pPr eaLnBrk="0" hangingPunct="0"/>
              <a:endParaRPr lang="en-GB" altLang="zh-CN">
                <a:ea typeface="黑体" pitchFamily="2" charset="-122"/>
              </a:endParaRPr>
            </a:p>
          </p:txBody>
        </p:sp>
        <p:sp>
          <p:nvSpPr>
            <p:cNvPr id="223246" name="Rectangle 110"/>
            <p:cNvSpPr>
              <a:spLocks noChangeArrowheads="1"/>
            </p:cNvSpPr>
            <p:nvPr/>
          </p:nvSpPr>
          <p:spPr bwMode="auto">
            <a:xfrm>
              <a:off x="5052" y="2040"/>
              <a:ext cx="120" cy="132"/>
            </a:xfrm>
            <a:prstGeom prst="rect">
              <a:avLst/>
            </a:prstGeom>
            <a:solidFill>
              <a:schemeClr val="bg2"/>
            </a:solidFill>
            <a:ln w="9525">
              <a:solidFill>
                <a:schemeClr val="bg2"/>
              </a:solidFill>
              <a:miter lim="800000"/>
              <a:headEnd/>
              <a:tailEnd/>
            </a:ln>
          </p:spPr>
          <p:txBody>
            <a:bodyPr wrap="none" anchor="ctr"/>
            <a:lstStyle/>
            <a:p>
              <a:pPr eaLnBrk="0" hangingPunct="0"/>
              <a:endParaRPr lang="en-GB" altLang="zh-CN">
                <a:ea typeface="黑体" pitchFamily="2" charset="-122"/>
              </a:endParaRPr>
            </a:p>
          </p:txBody>
        </p:sp>
        <p:sp>
          <p:nvSpPr>
            <p:cNvPr id="223247" name="Line 111"/>
            <p:cNvSpPr>
              <a:spLocks noChangeShapeType="1"/>
            </p:cNvSpPr>
            <p:nvPr/>
          </p:nvSpPr>
          <p:spPr bwMode="auto">
            <a:xfrm>
              <a:off x="4452" y="1512"/>
              <a:ext cx="0" cy="528"/>
            </a:xfrm>
            <a:prstGeom prst="line">
              <a:avLst/>
            </a:prstGeom>
            <a:noFill/>
            <a:ln w="28575">
              <a:solidFill>
                <a:srgbClr val="000000"/>
              </a:solidFill>
              <a:miter lim="800000"/>
              <a:headEnd/>
              <a:tailEnd/>
            </a:ln>
          </p:spPr>
          <p:txBody>
            <a:bodyPr wrap="none"/>
            <a:lstStyle/>
            <a:p>
              <a:endParaRPr lang="zh-CN" altLang="en-US"/>
            </a:p>
          </p:txBody>
        </p:sp>
        <p:sp>
          <p:nvSpPr>
            <p:cNvPr id="223248" name="Line 112"/>
            <p:cNvSpPr>
              <a:spLocks noChangeShapeType="1"/>
            </p:cNvSpPr>
            <p:nvPr/>
          </p:nvSpPr>
          <p:spPr bwMode="auto">
            <a:xfrm>
              <a:off x="5112" y="1512"/>
              <a:ext cx="0" cy="528"/>
            </a:xfrm>
            <a:prstGeom prst="line">
              <a:avLst/>
            </a:prstGeom>
            <a:noFill/>
            <a:ln w="28575">
              <a:solidFill>
                <a:srgbClr val="000000"/>
              </a:solidFill>
              <a:miter lim="800000"/>
              <a:headEnd/>
              <a:tailEnd/>
            </a:ln>
          </p:spPr>
          <p:txBody>
            <a:bodyPr wrap="none"/>
            <a:lstStyle/>
            <a:p>
              <a:endParaRPr lang="zh-CN" altLang="en-US"/>
            </a:p>
          </p:txBody>
        </p:sp>
        <p:sp>
          <p:nvSpPr>
            <p:cNvPr id="506993" name="Rectangle 113"/>
            <p:cNvSpPr>
              <a:spLocks noChangeArrowheads="1"/>
            </p:cNvSpPr>
            <p:nvPr/>
          </p:nvSpPr>
          <p:spPr bwMode="auto">
            <a:xfrm>
              <a:off x="4272" y="1302"/>
              <a:ext cx="208" cy="272"/>
            </a:xfrm>
            <a:prstGeom prst="rect">
              <a:avLst/>
            </a:prstGeom>
            <a:noFill/>
            <a:ln w="9525">
              <a:noFill/>
              <a:miter lim="800000"/>
              <a:headEnd/>
              <a:tailEnd/>
            </a:ln>
            <a:effectLst/>
          </p:spPr>
          <p:txBody>
            <a:bodyPr wrap="none">
              <a:spAutoFit/>
            </a:bodyPr>
            <a:lstStyle/>
            <a:p>
              <a:pPr>
                <a:defRPr/>
              </a:pPr>
              <a:r>
                <a:rPr lang="zh-CN" altLang="en-US" sz="18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506994" name="Rectangle 114"/>
            <p:cNvSpPr>
              <a:spLocks noChangeArrowheads="1"/>
            </p:cNvSpPr>
            <p:nvPr/>
          </p:nvSpPr>
          <p:spPr bwMode="auto">
            <a:xfrm>
              <a:off x="4992" y="1248"/>
              <a:ext cx="190" cy="343"/>
            </a:xfrm>
            <a:prstGeom prst="rect">
              <a:avLst/>
            </a:prstGeom>
            <a:noFill/>
            <a:ln w="9525">
              <a:noFill/>
              <a:miter lim="800000"/>
              <a:headEnd/>
              <a:tailEnd/>
            </a:ln>
            <a:effectLst/>
          </p:spPr>
          <p:txBody>
            <a:bodyPr wrap="none">
              <a:spAutoFit/>
            </a:bodyPr>
            <a:lstStyle/>
            <a:p>
              <a:pPr>
                <a:defRPr/>
              </a:pPr>
              <a:r>
                <a:rPr lang="zh-CN" altLang="en-US" sz="2400" b="1">
                  <a:solidFill>
                    <a:srgbClr val="000000"/>
                  </a:solidFill>
                  <a:effectLst>
                    <a:outerShdw blurRad="38100" dist="38100" dir="2700000" algn="tl">
                      <a:srgbClr val="C0C0C0"/>
                    </a:outerShdw>
                  </a:effectLst>
                  <a:latin typeface="Times New Roman" pitchFamily="18" charset="0"/>
                  <a:ea typeface="楷体_GB2312" pitchFamily="49" charset="-122"/>
                </a:rPr>
                <a:t>-</a:t>
              </a:r>
            </a:p>
          </p:txBody>
        </p:sp>
        <p:sp>
          <p:nvSpPr>
            <p:cNvPr id="223251" name="Rectangle 115"/>
            <p:cNvSpPr>
              <a:spLocks noChangeArrowheads="1"/>
            </p:cNvSpPr>
            <p:nvPr/>
          </p:nvSpPr>
          <p:spPr bwMode="auto">
            <a:xfrm>
              <a:off x="4332" y="1732"/>
              <a:ext cx="228" cy="132"/>
            </a:xfrm>
            <a:prstGeom prst="rect">
              <a:avLst/>
            </a:prstGeom>
            <a:solidFill>
              <a:srgbClr val="33CCCC"/>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252" name="Rectangle 116"/>
            <p:cNvSpPr>
              <a:spLocks noChangeArrowheads="1"/>
            </p:cNvSpPr>
            <p:nvPr/>
          </p:nvSpPr>
          <p:spPr bwMode="auto">
            <a:xfrm>
              <a:off x="4992" y="1732"/>
              <a:ext cx="240" cy="132"/>
            </a:xfrm>
            <a:prstGeom prst="rect">
              <a:avLst/>
            </a:prstGeom>
            <a:solidFill>
              <a:srgbClr val="00CCFF"/>
            </a:solidFill>
            <a:ln w="9525">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253" name="Rectangle 117"/>
            <p:cNvSpPr>
              <a:spLocks noChangeArrowheads="1"/>
            </p:cNvSpPr>
            <p:nvPr/>
          </p:nvSpPr>
          <p:spPr bwMode="auto">
            <a:xfrm>
              <a:off x="4332" y="1820"/>
              <a:ext cx="228" cy="704"/>
            </a:xfrm>
            <a:prstGeom prst="rect">
              <a:avLst/>
            </a:prstGeom>
            <a:noFill/>
            <a:ln w="38100">
              <a:solidFill>
                <a:srgbClr val="000000"/>
              </a:solidFill>
              <a:miter lim="800000"/>
              <a:headEnd/>
              <a:tailEnd/>
            </a:ln>
          </p:spPr>
          <p:txBody>
            <a:bodyPr wrap="none" anchor="ctr"/>
            <a:lstStyle/>
            <a:p>
              <a:pPr eaLnBrk="0" hangingPunct="0"/>
              <a:endParaRPr lang="en-GB" altLang="zh-CN">
                <a:ea typeface="黑体" pitchFamily="2" charset="-122"/>
              </a:endParaRPr>
            </a:p>
          </p:txBody>
        </p:sp>
        <p:sp>
          <p:nvSpPr>
            <p:cNvPr id="223254" name="Rectangle 118" descr="大纸屑"/>
            <p:cNvSpPr>
              <a:spLocks noChangeArrowheads="1"/>
            </p:cNvSpPr>
            <p:nvPr/>
          </p:nvSpPr>
          <p:spPr bwMode="auto">
            <a:xfrm>
              <a:off x="4348" y="2422"/>
              <a:ext cx="192" cy="132"/>
            </a:xfrm>
            <a:prstGeom prst="rect">
              <a:avLst/>
            </a:prstGeom>
            <a:pattFill prst="lgConfetti">
              <a:fgClr>
                <a:srgbClr val="CC99FF"/>
              </a:fgClr>
              <a:bgClr>
                <a:srgbClr val="FFFFFF"/>
              </a:bgClr>
            </a:pattFill>
            <a:ln w="38100">
              <a:noFill/>
              <a:miter lim="800000"/>
              <a:headEnd/>
              <a:tailEnd/>
            </a:ln>
          </p:spPr>
          <p:txBody>
            <a:bodyPr wrap="none" anchor="ctr"/>
            <a:lstStyle/>
            <a:p>
              <a:pPr eaLnBrk="0" hangingPunct="0"/>
              <a:endParaRPr lang="en-GB" altLang="zh-CN">
                <a:ea typeface="黑体" pitchFamily="2" charset="-122"/>
              </a:endParaRPr>
            </a:p>
          </p:txBody>
        </p:sp>
        <p:sp>
          <p:nvSpPr>
            <p:cNvPr id="223255" name="Rectangle 119" descr="大纸屑"/>
            <p:cNvSpPr>
              <a:spLocks noChangeArrowheads="1"/>
            </p:cNvSpPr>
            <p:nvPr/>
          </p:nvSpPr>
          <p:spPr bwMode="auto">
            <a:xfrm rot="16200000">
              <a:off x="4998" y="2260"/>
              <a:ext cx="240" cy="240"/>
            </a:xfrm>
            <a:prstGeom prst="rect">
              <a:avLst/>
            </a:prstGeom>
            <a:pattFill prst="lgConfetti">
              <a:fgClr>
                <a:srgbClr val="CC99FF"/>
              </a:fgClr>
              <a:bgClr>
                <a:srgbClr val="FFFFFF"/>
              </a:bgClr>
            </a:pattFill>
            <a:ln w="38100">
              <a:noFill/>
              <a:miter lim="800000"/>
              <a:headEnd/>
              <a:tailEnd/>
            </a:ln>
          </p:spPr>
          <p:txBody>
            <a:bodyPr wrap="none" anchor="ctr"/>
            <a:lstStyle/>
            <a:p>
              <a:pPr eaLnBrk="0" hangingPunct="0"/>
              <a:endParaRPr lang="en-GB" altLang="zh-CN">
                <a:ea typeface="黑体" pitchFamily="2" charset="-122"/>
              </a:endParaRPr>
            </a:p>
          </p:txBody>
        </p:sp>
        <p:sp>
          <p:nvSpPr>
            <p:cNvPr id="223256" name="Line 120"/>
            <p:cNvSpPr>
              <a:spLocks noChangeShapeType="1"/>
            </p:cNvSpPr>
            <p:nvPr/>
          </p:nvSpPr>
          <p:spPr bwMode="auto">
            <a:xfrm>
              <a:off x="4992" y="1824"/>
              <a:ext cx="0" cy="704"/>
            </a:xfrm>
            <a:prstGeom prst="line">
              <a:avLst/>
            </a:prstGeom>
            <a:noFill/>
            <a:ln w="28575">
              <a:solidFill>
                <a:srgbClr val="000000"/>
              </a:solidFill>
              <a:miter lim="800000"/>
              <a:headEnd/>
              <a:tailEnd/>
            </a:ln>
          </p:spPr>
          <p:txBody>
            <a:bodyPr wrap="none"/>
            <a:lstStyle/>
            <a:p>
              <a:endParaRPr lang="zh-CN" altLang="en-US"/>
            </a:p>
          </p:txBody>
        </p:sp>
        <p:sp>
          <p:nvSpPr>
            <p:cNvPr id="223257" name="Line 121"/>
            <p:cNvSpPr>
              <a:spLocks noChangeShapeType="1"/>
            </p:cNvSpPr>
            <p:nvPr/>
          </p:nvSpPr>
          <p:spPr bwMode="auto">
            <a:xfrm>
              <a:off x="5232" y="1824"/>
              <a:ext cx="0" cy="704"/>
            </a:xfrm>
            <a:prstGeom prst="line">
              <a:avLst/>
            </a:prstGeom>
            <a:noFill/>
            <a:ln w="28575">
              <a:solidFill>
                <a:srgbClr val="000000"/>
              </a:solidFill>
              <a:miter lim="800000"/>
              <a:headEnd/>
              <a:tailEnd/>
            </a:ln>
          </p:spPr>
          <p:txBody>
            <a:bodyPr wrap="none"/>
            <a:lstStyle/>
            <a:p>
              <a:endParaRPr lang="zh-CN" altLang="en-US"/>
            </a:p>
          </p:txBody>
        </p:sp>
        <p:sp>
          <p:nvSpPr>
            <p:cNvPr id="223258" name="Line 122"/>
            <p:cNvSpPr>
              <a:spLocks noChangeShapeType="1"/>
            </p:cNvSpPr>
            <p:nvPr/>
          </p:nvSpPr>
          <p:spPr bwMode="auto">
            <a:xfrm>
              <a:off x="4992" y="1824"/>
              <a:ext cx="240" cy="0"/>
            </a:xfrm>
            <a:prstGeom prst="line">
              <a:avLst/>
            </a:prstGeom>
            <a:noFill/>
            <a:ln w="28575">
              <a:solidFill>
                <a:srgbClr val="000000"/>
              </a:solidFill>
              <a:miter lim="800000"/>
              <a:headEnd/>
              <a:tailEnd/>
            </a:ln>
          </p:spPr>
          <p:txBody>
            <a:bodyPr wrap="none"/>
            <a:lstStyle/>
            <a:p>
              <a:endParaRPr lang="zh-CN" altLang="en-US"/>
            </a:p>
          </p:txBody>
        </p:sp>
      </p:grpSp>
      <p:sp>
        <p:nvSpPr>
          <p:cNvPr id="507003" name="Rectangle 123"/>
          <p:cNvSpPr>
            <a:spLocks noChangeArrowheads="1"/>
          </p:cNvSpPr>
          <p:nvPr/>
        </p:nvSpPr>
        <p:spPr bwMode="auto">
          <a:xfrm>
            <a:off x="251520" y="4971133"/>
            <a:ext cx="8640635" cy="1643062"/>
          </a:xfrm>
          <a:prstGeom prst="rect">
            <a:avLst/>
          </a:prstGeom>
          <a:noFill/>
          <a:ln w="9525">
            <a:noFill/>
            <a:miter lim="800000"/>
            <a:headEnd/>
            <a:tailEnd/>
          </a:ln>
          <a:effectLst/>
        </p:spPr>
        <p:txBody>
          <a:bodyPr wrap="square">
            <a:spAutoFit/>
          </a:bodyPr>
          <a:lstStyle/>
          <a:p>
            <a:pPr indent="-1008000" algn="just">
              <a:lnSpc>
                <a:spcPct val="120000"/>
              </a:lnSpc>
              <a:defRPr/>
            </a:pPr>
            <a:r>
              <a:rPr lang="en-US" altLang="zh-CN"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Surface properties：</a:t>
            </a:r>
            <a:r>
              <a:rPr lang="zh-CN" altLang="en-US" b="1" dirty="0">
                <a:solidFill>
                  <a:srgbClr val="010000"/>
                </a:solidFill>
                <a:latin typeface="Times New Roman" panose="02020603050405020304" pitchFamily="18" charset="0"/>
                <a:ea typeface="华文仿宋" panose="02010600040101010101" pitchFamily="2" charset="-122"/>
                <a:cs typeface="Times New Roman" panose="02020603050405020304" pitchFamily="18" charset="0"/>
              </a:rPr>
              <a:t>胶体颗粒微小，故其比表面积大，具有极大的表面自由能，从而使胶体颗粒具有强烈的吸附能力和水化作用。 </a:t>
            </a:r>
          </a:p>
        </p:txBody>
      </p:sp>
    </p:spTree>
  </p:cSld>
  <p:clrMapOvr>
    <a:masterClrMapping/>
  </p:clrMapOvr>
  <p:transition advClick="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Grp="1" noChangeArrowheads="1"/>
          </p:cNvSpPr>
          <p:nvPr>
            <p:ph type="ctrTitle"/>
          </p:nvPr>
        </p:nvSpPr>
        <p:spPr>
          <a:xfrm>
            <a:off x="231775" y="523528"/>
            <a:ext cx="3403600" cy="457200"/>
          </a:xfrm>
        </p:spPr>
        <p:txBody>
          <a:bodyPr/>
          <a:lstStyle/>
          <a:p>
            <a:pPr eaLnBrk="1" hangingPunct="1"/>
            <a:r>
              <a:rPr lang="en-US" altLang="zh-CN" sz="3200" dirty="0">
                <a:latin typeface="Arial" panose="020B0604020202020204" pitchFamily="34" charset="0"/>
                <a:cs typeface="Arial" panose="020B0604020202020204" pitchFamily="34" charset="0"/>
              </a:rPr>
              <a:t>4.7.6.4  </a:t>
            </a:r>
            <a:r>
              <a:rPr lang="zh-CN" altLang="en-US" sz="3200" dirty="0"/>
              <a:t>胶体结构</a:t>
            </a:r>
          </a:p>
        </p:txBody>
      </p:sp>
      <p:sp>
        <p:nvSpPr>
          <p:cNvPr id="507949" name="Rectangle 45"/>
          <p:cNvSpPr>
            <a:spLocks noGrp="1" noChangeArrowheads="1"/>
          </p:cNvSpPr>
          <p:nvPr>
            <p:ph type="subTitle" idx="1"/>
          </p:nvPr>
        </p:nvSpPr>
        <p:spPr>
          <a:xfrm>
            <a:off x="251520" y="4407474"/>
            <a:ext cx="8656513" cy="2189878"/>
          </a:xfrm>
        </p:spPr>
        <p:txBody>
          <a:bodyPr/>
          <a:lstStyle/>
          <a:p>
            <a:pPr eaLnBrk="1" hangingPunct="1">
              <a:lnSpc>
                <a:spcPct val="140000"/>
              </a:lnSpc>
              <a:spcBef>
                <a:spcPct val="0"/>
              </a:spcBef>
              <a:defRPr/>
            </a:pPr>
            <a:r>
              <a:rPr lang="zh-CN" altLang="en-US" u="sng" dirty="0">
                <a:solidFill>
                  <a:srgbClr val="FF0000"/>
                </a:solidFill>
                <a:effectLst/>
                <a:cs typeface="Times New Roman" panose="02020603050405020304" pitchFamily="18" charset="0"/>
              </a:rPr>
              <a:t>胶核</a:t>
            </a:r>
            <a:r>
              <a:rPr lang="zh-CN" altLang="en-US" dirty="0">
                <a:solidFill>
                  <a:srgbClr val="FF0000"/>
                </a:solidFill>
                <a:effectLst/>
                <a:cs typeface="Times New Roman" panose="02020603050405020304" pitchFamily="18" charset="0"/>
              </a:rPr>
              <a:t>：由数百乃至数干个分散相固体物质分子组成</a:t>
            </a:r>
          </a:p>
          <a:p>
            <a:pPr eaLnBrk="1" hangingPunct="1">
              <a:lnSpc>
                <a:spcPct val="140000"/>
              </a:lnSpc>
              <a:spcBef>
                <a:spcPct val="0"/>
              </a:spcBef>
              <a:defRPr/>
            </a:pPr>
            <a:r>
              <a:rPr lang="zh-CN" altLang="en-US" u="sng" dirty="0">
                <a:solidFill>
                  <a:srgbClr val="0000FF"/>
                </a:solidFill>
                <a:effectLst/>
                <a:cs typeface="Times New Roman" panose="02020603050405020304" pitchFamily="18" charset="0"/>
              </a:rPr>
              <a:t>电位离子层</a:t>
            </a:r>
            <a:r>
              <a:rPr lang="zh-CN" altLang="en-US" dirty="0">
                <a:solidFill>
                  <a:srgbClr val="0000FF"/>
                </a:solidFill>
                <a:effectLst/>
                <a:cs typeface="Times New Roman" panose="02020603050405020304" pitchFamily="18" charset="0"/>
              </a:rPr>
              <a:t>：</a:t>
            </a:r>
            <a:r>
              <a:rPr lang="zh-CN" altLang="en-US" dirty="0">
                <a:solidFill>
                  <a:srgbClr val="000000"/>
                </a:solidFill>
                <a:effectLst/>
                <a:cs typeface="Times New Roman" panose="02020603050405020304" pitchFamily="18" charset="0"/>
              </a:rPr>
              <a:t>胶核表面吸附的一层带同号电荷的离子</a:t>
            </a:r>
          </a:p>
          <a:p>
            <a:pPr eaLnBrk="1" hangingPunct="1">
              <a:lnSpc>
                <a:spcPct val="140000"/>
              </a:lnSpc>
              <a:spcBef>
                <a:spcPct val="0"/>
              </a:spcBef>
              <a:defRPr/>
            </a:pPr>
            <a:r>
              <a:rPr lang="zh-CN" altLang="en-US" u="sng" dirty="0">
                <a:solidFill>
                  <a:srgbClr val="0000FF"/>
                </a:solidFill>
                <a:effectLst/>
                <a:cs typeface="Times New Roman" panose="02020603050405020304" pitchFamily="18" charset="0"/>
              </a:rPr>
              <a:t>反离子层</a:t>
            </a:r>
            <a:r>
              <a:rPr lang="zh-CN" altLang="en-US" dirty="0">
                <a:solidFill>
                  <a:srgbClr val="0000FF"/>
                </a:solidFill>
                <a:effectLst/>
                <a:cs typeface="Times New Roman" panose="02020603050405020304" pitchFamily="18" charset="0"/>
              </a:rPr>
              <a:t>：</a:t>
            </a:r>
            <a:r>
              <a:rPr lang="zh-CN" altLang="en-US" dirty="0">
                <a:solidFill>
                  <a:srgbClr val="000000"/>
                </a:solidFill>
                <a:effectLst/>
                <a:cs typeface="Times New Roman" panose="02020603050405020304" pitchFamily="18" charset="0"/>
              </a:rPr>
              <a:t>电位离子层外吸附的电性相反的离子</a:t>
            </a:r>
          </a:p>
          <a:p>
            <a:pPr eaLnBrk="1" hangingPunct="1">
              <a:lnSpc>
                <a:spcPct val="140000"/>
              </a:lnSpc>
              <a:spcBef>
                <a:spcPct val="0"/>
              </a:spcBef>
              <a:defRPr/>
            </a:pPr>
            <a:r>
              <a:rPr lang="zh-CN" altLang="en-US" u="sng" dirty="0">
                <a:solidFill>
                  <a:srgbClr val="0000FF"/>
                </a:solidFill>
                <a:effectLst/>
                <a:cs typeface="Times New Roman" panose="02020603050405020304" pitchFamily="18" charset="0"/>
              </a:rPr>
              <a:t>双电层</a:t>
            </a:r>
            <a:r>
              <a:rPr lang="zh-CN" altLang="en-US" dirty="0">
                <a:solidFill>
                  <a:srgbClr val="0000FF"/>
                </a:solidFill>
                <a:effectLst/>
                <a:cs typeface="Times New Roman" panose="02020603050405020304" pitchFamily="18" charset="0"/>
              </a:rPr>
              <a:t>：</a:t>
            </a:r>
            <a:r>
              <a:rPr lang="zh-CN" altLang="en-US" dirty="0">
                <a:solidFill>
                  <a:srgbClr val="000000"/>
                </a:solidFill>
                <a:effectLst/>
                <a:cs typeface="Times New Roman" panose="02020603050405020304" pitchFamily="18" charset="0"/>
              </a:rPr>
              <a:t>电位离子层与反离子层构成胶体粒子的双电层</a:t>
            </a:r>
          </a:p>
        </p:txBody>
      </p:sp>
      <p:grpSp>
        <p:nvGrpSpPr>
          <p:cNvPr id="224259" name="Group 3"/>
          <p:cNvGrpSpPr>
            <a:grpSpLocks/>
          </p:cNvGrpSpPr>
          <p:nvPr/>
        </p:nvGrpSpPr>
        <p:grpSpPr bwMode="auto">
          <a:xfrm>
            <a:off x="323528" y="1125539"/>
            <a:ext cx="7778751" cy="461963"/>
            <a:chOff x="336" y="672"/>
            <a:chExt cx="4900" cy="291"/>
          </a:xfrm>
        </p:grpSpPr>
        <p:sp>
          <p:nvSpPr>
            <p:cNvPr id="507908" name="Rectangle 4"/>
            <p:cNvSpPr>
              <a:spLocks noChangeArrowheads="1"/>
            </p:cNvSpPr>
            <p:nvPr/>
          </p:nvSpPr>
          <p:spPr bwMode="auto">
            <a:xfrm>
              <a:off x="2448" y="672"/>
              <a:ext cx="2788" cy="291"/>
            </a:xfrm>
            <a:prstGeom prst="rect">
              <a:avLst/>
            </a:prstGeom>
            <a:noFill/>
            <a:ln w="9525">
              <a:noFill/>
              <a:miter lim="800000"/>
              <a:headEnd/>
              <a:tailEnd/>
            </a:ln>
            <a:effectLst/>
          </p:spPr>
          <p:txBody>
            <a:bodyPr wrap="none">
              <a:spAutoFit/>
            </a:bodyPr>
            <a:lstStyle/>
            <a:p>
              <a:pPr>
                <a:defRPr/>
              </a:pP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KI</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过量，优先吸附</a:t>
              </a: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2400" b="1" baseline="30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带负电。</a:t>
              </a:r>
            </a:p>
          </p:txBody>
        </p:sp>
        <p:sp>
          <p:nvSpPr>
            <p:cNvPr id="507909" name="Rectangle 5"/>
            <p:cNvSpPr>
              <a:spLocks noChangeArrowheads="1"/>
            </p:cNvSpPr>
            <p:nvPr/>
          </p:nvSpPr>
          <p:spPr bwMode="auto">
            <a:xfrm>
              <a:off x="336" y="672"/>
              <a:ext cx="2144" cy="288"/>
            </a:xfrm>
            <a:prstGeom prst="rect">
              <a:avLst/>
            </a:prstGeom>
            <a:noFill/>
            <a:ln w="9525">
              <a:noFill/>
              <a:miter lim="800000"/>
              <a:headEnd/>
              <a:tailEnd/>
            </a:ln>
            <a:effectLst/>
          </p:spPr>
          <p:txBody>
            <a:bodyPr>
              <a:spAutoFit/>
            </a:bodyPr>
            <a:lstStyle/>
            <a:p>
              <a:pPr>
                <a:defRPr/>
              </a:pP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AgNO</a:t>
              </a:r>
              <a:r>
                <a:rPr lang="en-US" altLang="zh-CN" sz="2400" b="1" baseline="-25000"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3 </a:t>
              </a: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 KI </a:t>
              </a: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a:t>
              </a:r>
              <a:r>
                <a:rPr lang="en-US" altLang="zh-CN" sz="2400" b="1" dirty="0" err="1">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AgI</a:t>
              </a:r>
              <a:r>
                <a:rPr lang="en-US" altLang="zh-CN" sz="24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a:t>
              </a:r>
            </a:p>
          </p:txBody>
        </p:sp>
      </p:grpSp>
      <p:grpSp>
        <p:nvGrpSpPr>
          <p:cNvPr id="224260" name="Group 6"/>
          <p:cNvGrpSpPr>
            <a:grpSpLocks/>
          </p:cNvGrpSpPr>
          <p:nvPr/>
        </p:nvGrpSpPr>
        <p:grpSpPr bwMode="auto">
          <a:xfrm>
            <a:off x="844550" y="1935088"/>
            <a:ext cx="7747002" cy="2286000"/>
            <a:chOff x="528" y="960"/>
            <a:chExt cx="4880" cy="1440"/>
          </a:xfrm>
        </p:grpSpPr>
        <p:sp>
          <p:nvSpPr>
            <p:cNvPr id="507911" name="Rectangle 7"/>
            <p:cNvSpPr>
              <a:spLocks noChangeArrowheads="1"/>
            </p:cNvSpPr>
            <p:nvPr/>
          </p:nvSpPr>
          <p:spPr bwMode="auto">
            <a:xfrm>
              <a:off x="2208" y="1452"/>
              <a:ext cx="960" cy="252"/>
            </a:xfrm>
            <a:prstGeom prst="rect">
              <a:avLst/>
            </a:prstGeom>
            <a:noFill/>
            <a:ln w="19050">
              <a:noFill/>
              <a:miter lim="800000"/>
              <a:headEnd/>
              <a:tailEnd/>
            </a:ln>
            <a:effectLst/>
          </p:spPr>
          <p:txBody>
            <a:bodyPr>
              <a:spAutoFit/>
            </a:bodyPr>
            <a:lstStyle/>
            <a:p>
              <a:pPr>
                <a:defRPr/>
              </a:pPr>
              <a:r>
                <a:rPr lang="en-US" altLang="zh-CN" sz="2000" b="1" dirty="0">
                  <a:solidFill>
                    <a:srgbClr val="FF0000"/>
                  </a:solidFill>
                  <a:latin typeface="Times New Roman" panose="02020603050405020304" pitchFamily="18" charset="0"/>
                  <a:ea typeface="宋体" pitchFamily="2" charset="-122"/>
                  <a:cs typeface="Times New Roman" panose="02020603050405020304" pitchFamily="18" charset="0"/>
                </a:rPr>
                <a:t>Sol nucleus</a:t>
              </a:r>
            </a:p>
          </p:txBody>
        </p:sp>
        <p:sp>
          <p:nvSpPr>
            <p:cNvPr id="507912" name="Rectangle 8"/>
            <p:cNvSpPr>
              <a:spLocks noChangeArrowheads="1"/>
            </p:cNvSpPr>
            <p:nvPr/>
          </p:nvSpPr>
          <p:spPr bwMode="auto">
            <a:xfrm>
              <a:off x="2208" y="1840"/>
              <a:ext cx="1180" cy="252"/>
            </a:xfrm>
            <a:prstGeom prst="rect">
              <a:avLst/>
            </a:prstGeom>
            <a:noFill/>
            <a:ln w="19050">
              <a:noFill/>
              <a:miter lim="800000"/>
              <a:headEnd/>
              <a:tailEnd/>
            </a:ln>
            <a:effectLst/>
          </p:spPr>
          <p:txBody>
            <a:bodyPr wrap="none">
              <a:spAutoFit/>
            </a:bodyPr>
            <a:lstStyle/>
            <a:p>
              <a:pPr>
                <a:defRPr/>
              </a:pPr>
              <a:r>
                <a:rPr lang="en-US" altLang="zh-CN" sz="2000" b="1" dirty="0">
                  <a:solidFill>
                    <a:srgbClr val="0000FF"/>
                  </a:solidFill>
                  <a:latin typeface="Times New Roman" panose="02020603050405020304" pitchFamily="18" charset="0"/>
                  <a:ea typeface="宋体" pitchFamily="2" charset="-122"/>
                  <a:cs typeface="Times New Roman" panose="02020603050405020304" pitchFamily="18" charset="0"/>
                </a:rPr>
                <a:t>Absorbed layer</a:t>
              </a:r>
            </a:p>
          </p:txBody>
        </p:sp>
        <p:sp>
          <p:nvSpPr>
            <p:cNvPr id="507913" name="Rectangle 9"/>
            <p:cNvSpPr>
              <a:spLocks noChangeArrowheads="1"/>
            </p:cNvSpPr>
            <p:nvPr/>
          </p:nvSpPr>
          <p:spPr bwMode="auto">
            <a:xfrm>
              <a:off x="2208" y="2087"/>
              <a:ext cx="1124" cy="252"/>
            </a:xfrm>
            <a:prstGeom prst="rect">
              <a:avLst/>
            </a:prstGeom>
            <a:noFill/>
            <a:ln w="19050">
              <a:noFill/>
              <a:miter lim="800000"/>
              <a:headEnd/>
              <a:tailEnd/>
            </a:ln>
            <a:effectLst/>
          </p:spPr>
          <p:txBody>
            <a:bodyPr wrap="none">
              <a:spAutoFit/>
            </a:bodyPr>
            <a:lstStyle/>
            <a:p>
              <a:pPr>
                <a:defRPr/>
              </a:pPr>
              <a:r>
                <a:rPr lang="en-US" altLang="zh-CN" sz="2000" b="1" dirty="0">
                  <a:solidFill>
                    <a:srgbClr val="000000"/>
                  </a:solidFill>
                  <a:latin typeface="Times New Roman" panose="02020603050405020304" pitchFamily="18" charset="0"/>
                  <a:ea typeface="宋体" pitchFamily="2" charset="-122"/>
                  <a:cs typeface="Times New Roman" panose="02020603050405020304" pitchFamily="18" charset="0"/>
                </a:rPr>
                <a:t>Diffusive layer</a:t>
              </a:r>
            </a:p>
          </p:txBody>
        </p:sp>
        <p:sp>
          <p:nvSpPr>
            <p:cNvPr id="507914" name="Rectangle 10"/>
            <p:cNvSpPr>
              <a:spLocks noChangeArrowheads="1"/>
            </p:cNvSpPr>
            <p:nvPr/>
          </p:nvSpPr>
          <p:spPr bwMode="auto">
            <a:xfrm>
              <a:off x="2208" y="1632"/>
              <a:ext cx="1045" cy="252"/>
            </a:xfrm>
            <a:prstGeom prst="rect">
              <a:avLst/>
            </a:prstGeom>
            <a:noFill/>
            <a:ln w="19050">
              <a:noFill/>
              <a:miter lim="800000"/>
              <a:headEnd/>
              <a:tailEnd/>
            </a:ln>
            <a:effectLst/>
          </p:spPr>
          <p:txBody>
            <a:bodyPr wrap="none">
              <a:spAutoFit/>
            </a:bodyPr>
            <a:lstStyle/>
            <a:p>
              <a:pPr>
                <a:defRPr/>
              </a:pPr>
              <a:r>
                <a:rPr lang="en-US" altLang="zh-CN" sz="2000" b="1" dirty="0">
                  <a:solidFill>
                    <a:srgbClr val="0000FF"/>
                  </a:solidFill>
                  <a:latin typeface="Times New Roman" panose="02020603050405020304" pitchFamily="18" charset="0"/>
                  <a:ea typeface="宋体" pitchFamily="2" charset="-122"/>
                  <a:cs typeface="Times New Roman" panose="02020603050405020304" pitchFamily="18" charset="0"/>
                </a:rPr>
                <a:t>Absorbed ion</a:t>
              </a:r>
            </a:p>
          </p:txBody>
        </p:sp>
        <p:sp>
          <p:nvSpPr>
            <p:cNvPr id="507915" name="AutoShape 11"/>
            <p:cNvSpPr>
              <a:spLocks/>
            </p:cNvSpPr>
            <p:nvPr/>
          </p:nvSpPr>
          <p:spPr bwMode="auto">
            <a:xfrm>
              <a:off x="3331" y="1579"/>
              <a:ext cx="48" cy="421"/>
            </a:xfrm>
            <a:prstGeom prst="rightBrace">
              <a:avLst>
                <a:gd name="adj1" fmla="val 73090"/>
                <a:gd name="adj2" fmla="val 50000"/>
              </a:avLst>
            </a:prstGeom>
            <a:noFill/>
            <a:ln w="22225">
              <a:solidFill>
                <a:srgbClr val="000000"/>
              </a:solidFill>
              <a:miter lim="800000"/>
              <a:headEnd/>
              <a:tailEnd/>
            </a:ln>
            <a:effectLst/>
          </p:spPr>
          <p:txBody>
            <a:bodyPr wrap="none" anchor="ctr"/>
            <a:lstStyle/>
            <a:p>
              <a:pPr algn="ctr">
                <a:defRPr/>
              </a:pPr>
              <a:endParaRPr lang="zh-CN" altLang="en-US" sz="2000">
                <a:solidFill>
                  <a:srgbClr val="CCFF33"/>
                </a:solidFill>
                <a:latin typeface="Times New Roman" panose="02020603050405020304" pitchFamily="18" charset="0"/>
                <a:ea typeface="宋体" pitchFamily="2" charset="-122"/>
                <a:cs typeface="Times New Roman" panose="02020603050405020304" pitchFamily="18" charset="0"/>
              </a:endParaRPr>
            </a:p>
          </p:txBody>
        </p:sp>
        <p:sp>
          <p:nvSpPr>
            <p:cNvPr id="507916" name="Rectangle 12"/>
            <p:cNvSpPr>
              <a:spLocks noChangeArrowheads="1"/>
            </p:cNvSpPr>
            <p:nvPr/>
          </p:nvSpPr>
          <p:spPr bwMode="auto">
            <a:xfrm>
              <a:off x="3396" y="1659"/>
              <a:ext cx="931" cy="252"/>
            </a:xfrm>
            <a:prstGeom prst="rect">
              <a:avLst/>
            </a:prstGeom>
            <a:noFill/>
            <a:ln w="19050">
              <a:noFill/>
              <a:miter lim="800000"/>
              <a:headEnd/>
              <a:tailEnd/>
            </a:ln>
            <a:effectLst/>
          </p:spPr>
          <p:txBody>
            <a:bodyPr wrap="square">
              <a:spAutoFit/>
            </a:bodyPr>
            <a:lstStyle/>
            <a:p>
              <a:pPr>
                <a:defRPr/>
              </a:pPr>
              <a:r>
                <a:rPr lang="en-US" altLang="zh-CN" sz="2000" b="1" dirty="0">
                  <a:solidFill>
                    <a:srgbClr val="000000"/>
                  </a:solidFill>
                  <a:latin typeface="Times New Roman" panose="02020603050405020304" pitchFamily="18" charset="0"/>
                  <a:ea typeface="宋体" pitchFamily="2" charset="-122"/>
                  <a:cs typeface="Times New Roman" panose="02020603050405020304" pitchFamily="18" charset="0"/>
                </a:rPr>
                <a:t>Sol particle</a:t>
              </a:r>
            </a:p>
          </p:txBody>
        </p:sp>
        <p:sp>
          <p:nvSpPr>
            <p:cNvPr id="224268" name="AutoShape 13"/>
            <p:cNvSpPr>
              <a:spLocks/>
            </p:cNvSpPr>
            <p:nvPr/>
          </p:nvSpPr>
          <p:spPr bwMode="auto">
            <a:xfrm>
              <a:off x="4230" y="1729"/>
              <a:ext cx="73" cy="446"/>
            </a:xfrm>
            <a:prstGeom prst="rightBrace">
              <a:avLst>
                <a:gd name="adj1" fmla="val 91319"/>
                <a:gd name="adj2" fmla="val 50000"/>
              </a:avLst>
            </a:prstGeom>
            <a:noFill/>
            <a:ln w="22225">
              <a:solidFill>
                <a:srgbClr val="000000"/>
              </a:solidFill>
              <a:miter lim="800000"/>
              <a:headEnd/>
              <a:tailEnd/>
            </a:ln>
          </p:spPr>
          <p:txBody>
            <a:bodyPr wrap="none" anchor="ctr"/>
            <a:lstStyle/>
            <a:p>
              <a:pPr eaLnBrk="0" hangingPunct="0"/>
              <a:endParaRPr lang="en-GB" altLang="zh-CN" sz="2000">
                <a:latin typeface="Times New Roman" panose="02020603050405020304" pitchFamily="18" charset="0"/>
                <a:ea typeface="黑体" pitchFamily="2" charset="-122"/>
                <a:cs typeface="Times New Roman" panose="02020603050405020304" pitchFamily="18" charset="0"/>
              </a:endParaRPr>
            </a:p>
          </p:txBody>
        </p:sp>
        <p:sp>
          <p:nvSpPr>
            <p:cNvPr id="507918" name="Rectangle 14"/>
            <p:cNvSpPr>
              <a:spLocks noChangeArrowheads="1"/>
            </p:cNvSpPr>
            <p:nvPr/>
          </p:nvSpPr>
          <p:spPr bwMode="auto">
            <a:xfrm>
              <a:off x="1488" y="1603"/>
              <a:ext cx="215" cy="252"/>
            </a:xfrm>
            <a:prstGeom prst="rect">
              <a:avLst/>
            </a:prstGeom>
            <a:noFill/>
            <a:ln w="19050">
              <a:noFill/>
              <a:miter lim="800000"/>
              <a:headEnd/>
              <a:tailEnd/>
            </a:ln>
            <a:effectLst/>
          </p:spPr>
          <p:txBody>
            <a:bodyPr wrap="none">
              <a:spAutoFit/>
            </a:bodyPr>
            <a:lstStyle/>
            <a:p>
              <a:pPr>
                <a:defRPr/>
              </a:pPr>
              <a:r>
                <a:rPr lang="en-US" altLang="zh-CN" sz="2000" b="1">
                  <a:solidFill>
                    <a:schemeClr val="bg2"/>
                  </a:solidFill>
                  <a:latin typeface="Times New Roman" panose="02020603050405020304" pitchFamily="18" charset="0"/>
                  <a:ea typeface="宋体" pitchFamily="2" charset="-122"/>
                  <a:cs typeface="Times New Roman" panose="02020603050405020304" pitchFamily="18" charset="0"/>
                </a:rPr>
                <a:t>I</a:t>
              </a:r>
              <a:r>
                <a:rPr lang="en-US" altLang="zh-CN" sz="2000" b="1" baseline="30000">
                  <a:solidFill>
                    <a:schemeClr val="bg2"/>
                  </a:solidFill>
                  <a:latin typeface="Times New Roman" panose="02020603050405020304" pitchFamily="18" charset="0"/>
                  <a:ea typeface="宋体" pitchFamily="2" charset="-122"/>
                  <a:cs typeface="Times New Roman" panose="02020603050405020304" pitchFamily="18" charset="0"/>
                </a:rPr>
                <a:t>-</a:t>
              </a:r>
            </a:p>
          </p:txBody>
        </p:sp>
        <p:sp>
          <p:nvSpPr>
            <p:cNvPr id="224270" name="Oval 15"/>
            <p:cNvSpPr>
              <a:spLocks noChangeArrowheads="1"/>
            </p:cNvSpPr>
            <p:nvPr/>
          </p:nvSpPr>
          <p:spPr bwMode="auto">
            <a:xfrm>
              <a:off x="528" y="960"/>
              <a:ext cx="1488" cy="1440"/>
            </a:xfrm>
            <a:prstGeom prst="ellipse">
              <a:avLst/>
            </a:prstGeom>
            <a:solidFill>
              <a:srgbClr val="CCFFFF"/>
            </a:solidFill>
            <a:ln w="9525">
              <a:solidFill>
                <a:srgbClr val="000000"/>
              </a:solidFill>
              <a:miter lim="800000"/>
              <a:headEnd/>
              <a:tailEnd/>
            </a:ln>
          </p:spPr>
          <p:txBody>
            <a:bodyPr wrap="none" anchor="ctr"/>
            <a:lstStyle/>
            <a:p>
              <a:pPr eaLnBrk="0" hangingPunct="0"/>
              <a:endParaRPr lang="en-GB" altLang="zh-CN" sz="2000">
                <a:latin typeface="Times New Roman" panose="02020603050405020304" pitchFamily="18" charset="0"/>
                <a:ea typeface="黑体" pitchFamily="2" charset="-122"/>
                <a:cs typeface="Times New Roman" panose="02020603050405020304" pitchFamily="18" charset="0"/>
              </a:endParaRPr>
            </a:p>
          </p:txBody>
        </p:sp>
        <p:sp>
          <p:nvSpPr>
            <p:cNvPr id="224271" name="Oval 16"/>
            <p:cNvSpPr>
              <a:spLocks noChangeArrowheads="1"/>
            </p:cNvSpPr>
            <p:nvPr/>
          </p:nvSpPr>
          <p:spPr bwMode="auto">
            <a:xfrm>
              <a:off x="816" y="1239"/>
              <a:ext cx="912" cy="865"/>
            </a:xfrm>
            <a:prstGeom prst="ellipse">
              <a:avLst/>
            </a:prstGeom>
            <a:solidFill>
              <a:srgbClr val="FFFF99"/>
            </a:solidFill>
            <a:ln w="9525">
              <a:solidFill>
                <a:srgbClr val="000000"/>
              </a:solidFill>
              <a:miter lim="800000"/>
              <a:headEnd/>
              <a:tailEnd/>
            </a:ln>
          </p:spPr>
          <p:txBody>
            <a:bodyPr wrap="none" anchor="ctr"/>
            <a:lstStyle/>
            <a:p>
              <a:pPr eaLnBrk="0" hangingPunct="0"/>
              <a:endParaRPr lang="en-GB" altLang="zh-CN" sz="2000">
                <a:latin typeface="Times New Roman" panose="02020603050405020304" pitchFamily="18" charset="0"/>
                <a:ea typeface="黑体" pitchFamily="2" charset="-122"/>
                <a:cs typeface="Times New Roman" panose="02020603050405020304" pitchFamily="18" charset="0"/>
              </a:endParaRPr>
            </a:p>
          </p:txBody>
        </p:sp>
        <p:sp>
          <p:nvSpPr>
            <p:cNvPr id="224272" name="Oval 17" descr="30%"/>
            <p:cNvSpPr>
              <a:spLocks noChangeArrowheads="1"/>
            </p:cNvSpPr>
            <p:nvPr/>
          </p:nvSpPr>
          <p:spPr bwMode="auto">
            <a:xfrm>
              <a:off x="1056" y="1446"/>
              <a:ext cx="432" cy="422"/>
            </a:xfrm>
            <a:prstGeom prst="ellipse">
              <a:avLst/>
            </a:prstGeom>
            <a:pattFill prst="pct30">
              <a:fgClr>
                <a:srgbClr val="0066FF"/>
              </a:fgClr>
              <a:bgClr>
                <a:srgbClr val="FFFFFF"/>
              </a:bgClr>
            </a:pattFill>
            <a:ln w="9525">
              <a:solidFill>
                <a:srgbClr val="000000"/>
              </a:solidFill>
              <a:miter lim="800000"/>
              <a:headEnd/>
              <a:tailEnd/>
            </a:ln>
          </p:spPr>
          <p:txBody>
            <a:bodyPr wrap="none" anchor="ctr"/>
            <a:lstStyle/>
            <a:p>
              <a:pPr eaLnBrk="0" hangingPunct="0"/>
              <a:endParaRPr lang="en-GB" altLang="zh-CN" sz="2000">
                <a:latin typeface="Times New Roman" panose="02020603050405020304" pitchFamily="18" charset="0"/>
                <a:ea typeface="黑体" pitchFamily="2" charset="-122"/>
                <a:cs typeface="Times New Roman" panose="02020603050405020304" pitchFamily="18" charset="0"/>
              </a:endParaRPr>
            </a:p>
          </p:txBody>
        </p:sp>
        <p:sp>
          <p:nvSpPr>
            <p:cNvPr id="507922" name="Rectangle 18"/>
            <p:cNvSpPr>
              <a:spLocks noChangeArrowheads="1"/>
            </p:cNvSpPr>
            <p:nvPr/>
          </p:nvSpPr>
          <p:spPr bwMode="auto">
            <a:xfrm>
              <a:off x="1016" y="1498"/>
              <a:ext cx="574" cy="252"/>
            </a:xfrm>
            <a:prstGeom prst="rect">
              <a:avLst/>
            </a:prstGeom>
            <a:noFill/>
            <a:ln w="9525">
              <a:noFill/>
              <a:miter lim="800000"/>
              <a:headEnd/>
              <a:tailEnd/>
            </a:ln>
            <a:effectLst/>
          </p:spPr>
          <p:txBody>
            <a:bodyPr wrap="none">
              <a:spAutoFit/>
            </a:bodyPr>
            <a:lstStyle/>
            <a:p>
              <a:pPr>
                <a:defRPr/>
              </a:pPr>
              <a:r>
                <a:rPr lang="zh-CN" altLang="en-US" sz="2000" b="1" dirty="0">
                  <a:solidFill>
                    <a:srgbClr val="000000"/>
                  </a:solidFill>
                  <a:latin typeface="Times New Roman" panose="02020603050405020304" pitchFamily="18" charset="0"/>
                  <a:ea typeface="宋体" pitchFamily="2" charset="-122"/>
                  <a:cs typeface="Times New Roman" panose="02020603050405020304" pitchFamily="18" charset="0"/>
                </a:rPr>
                <a:t>[</a:t>
              </a:r>
              <a:r>
                <a:rPr lang="en-US" altLang="zh-CN" sz="2000" b="1" dirty="0" err="1">
                  <a:solidFill>
                    <a:srgbClr val="000000"/>
                  </a:solidFill>
                  <a:latin typeface="Times New Roman" panose="02020603050405020304" pitchFamily="18" charset="0"/>
                  <a:ea typeface="宋体" pitchFamily="2" charset="-122"/>
                  <a:cs typeface="Times New Roman" panose="02020603050405020304" pitchFamily="18" charset="0"/>
                </a:rPr>
                <a:t>AgI</a:t>
              </a:r>
              <a:r>
                <a:rPr lang="en-US" altLang="zh-CN" sz="2000" b="1" dirty="0">
                  <a:solidFill>
                    <a:srgbClr val="000000"/>
                  </a:solidFill>
                  <a:latin typeface="Times New Roman" panose="02020603050405020304" pitchFamily="18" charset="0"/>
                  <a:ea typeface="宋体" pitchFamily="2" charset="-122"/>
                  <a:cs typeface="Times New Roman" panose="02020603050405020304" pitchFamily="18" charset="0"/>
                </a:rPr>
                <a:t>]</a:t>
              </a:r>
              <a:r>
                <a:rPr lang="en-US" altLang="zh-CN" sz="2000" b="1" baseline="-25000" dirty="0">
                  <a:solidFill>
                    <a:srgbClr val="000000"/>
                  </a:solidFill>
                  <a:latin typeface="Times New Roman" panose="02020603050405020304" pitchFamily="18" charset="0"/>
                  <a:ea typeface="宋体" pitchFamily="2" charset="-122"/>
                  <a:cs typeface="Times New Roman" panose="02020603050405020304" pitchFamily="18" charset="0"/>
                </a:rPr>
                <a:t>m</a:t>
              </a:r>
              <a:endParaRPr lang="en-US" altLang="zh-CN" sz="2000" b="1" baseline="30000" dirty="0">
                <a:solidFill>
                  <a:srgbClr val="000000"/>
                </a:solidFill>
                <a:latin typeface="Times New Roman" panose="02020603050405020304" pitchFamily="18" charset="0"/>
                <a:ea typeface="宋体" pitchFamily="2" charset="-122"/>
                <a:cs typeface="Times New Roman" panose="02020603050405020304" pitchFamily="18" charset="0"/>
              </a:endParaRPr>
            </a:p>
          </p:txBody>
        </p:sp>
        <p:sp>
          <p:nvSpPr>
            <p:cNvPr id="507923" name="Rectangle 19"/>
            <p:cNvSpPr>
              <a:spLocks noChangeArrowheads="1"/>
            </p:cNvSpPr>
            <p:nvPr/>
          </p:nvSpPr>
          <p:spPr bwMode="auto">
            <a:xfrm>
              <a:off x="1544" y="1733"/>
              <a:ext cx="303" cy="252"/>
            </a:xfrm>
            <a:prstGeom prst="rect">
              <a:avLst/>
            </a:prstGeom>
            <a:noFill/>
            <a:ln w="19050">
              <a:noFill/>
              <a:miter lim="800000"/>
              <a:headEnd/>
              <a:tailEnd/>
            </a:ln>
            <a:effectLst/>
          </p:spPr>
          <p:txBody>
            <a:bodyPr wrap="none">
              <a:spAutoFit/>
            </a:bodyPr>
            <a:lstStyle/>
            <a:p>
              <a:pPr>
                <a:defRPr/>
              </a:pPr>
              <a:r>
                <a:rPr lang="en-US" altLang="zh-CN" sz="2000" b="1" dirty="0">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dirty="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507924" name="Rectangle 20"/>
            <p:cNvSpPr>
              <a:spLocks noChangeArrowheads="1"/>
            </p:cNvSpPr>
            <p:nvPr/>
          </p:nvSpPr>
          <p:spPr bwMode="auto">
            <a:xfrm>
              <a:off x="960" y="1695"/>
              <a:ext cx="215" cy="252"/>
            </a:xfrm>
            <a:prstGeom prst="rect">
              <a:avLst/>
            </a:prstGeom>
            <a:noFill/>
            <a:ln w="9525">
              <a:noFill/>
              <a:miter lim="800000"/>
              <a:headEnd/>
              <a:tailEnd/>
            </a:ln>
            <a:effectLst/>
          </p:spPr>
          <p:txBody>
            <a:bodyPr wrap="none">
              <a:spAutoFit/>
            </a:bodyPr>
            <a:lstStyle/>
            <a:p>
              <a:pPr>
                <a:defRPr/>
              </a:pPr>
              <a:r>
                <a:rPr lang="en-US" altLang="zh-CN" sz="2000" b="1">
                  <a:latin typeface="Times New Roman" panose="02020603050405020304" pitchFamily="18" charset="0"/>
                  <a:ea typeface="宋体" pitchFamily="2" charset="-122"/>
                  <a:cs typeface="Times New Roman" panose="02020603050405020304" pitchFamily="18" charset="0"/>
                </a:rPr>
                <a:t>I</a:t>
              </a:r>
              <a:r>
                <a:rPr lang="en-US" altLang="zh-CN" sz="2000" b="1" baseline="30000">
                  <a:latin typeface="Times New Roman" panose="02020603050405020304" pitchFamily="18" charset="0"/>
                  <a:ea typeface="宋体" pitchFamily="2" charset="-122"/>
                  <a:cs typeface="Times New Roman" panose="02020603050405020304" pitchFamily="18" charset="0"/>
                </a:rPr>
                <a:t>-</a:t>
              </a:r>
            </a:p>
          </p:txBody>
        </p:sp>
        <p:sp>
          <p:nvSpPr>
            <p:cNvPr id="507925" name="Rectangle 21"/>
            <p:cNvSpPr>
              <a:spLocks noChangeArrowheads="1"/>
            </p:cNvSpPr>
            <p:nvPr/>
          </p:nvSpPr>
          <p:spPr bwMode="auto">
            <a:xfrm>
              <a:off x="1152" y="1295"/>
              <a:ext cx="240" cy="252"/>
            </a:xfrm>
            <a:prstGeom prst="rect">
              <a:avLst/>
            </a:prstGeom>
            <a:noFill/>
            <a:ln w="9525">
              <a:noFill/>
              <a:miter lim="800000"/>
              <a:headEnd/>
              <a:tailEnd/>
            </a:ln>
            <a:effectLst/>
          </p:spPr>
          <p:txBody>
            <a:bodyPr>
              <a:spAutoFit/>
            </a:bodyPr>
            <a:lstStyle/>
            <a:p>
              <a:pPr>
                <a:defRPr/>
              </a:pPr>
              <a:r>
                <a:rPr lang="en-US" altLang="zh-CN" sz="2000" b="1">
                  <a:latin typeface="Times New Roman" panose="02020603050405020304" pitchFamily="18" charset="0"/>
                  <a:ea typeface="宋体" pitchFamily="2" charset="-122"/>
                  <a:cs typeface="Times New Roman" panose="02020603050405020304" pitchFamily="18" charset="0"/>
                </a:rPr>
                <a:t>I</a:t>
              </a:r>
              <a:r>
                <a:rPr lang="en-US" altLang="zh-CN" sz="2000" b="1" baseline="30000">
                  <a:latin typeface="Times New Roman" panose="02020603050405020304" pitchFamily="18" charset="0"/>
                  <a:ea typeface="宋体" pitchFamily="2" charset="-122"/>
                  <a:cs typeface="Times New Roman" panose="02020603050405020304" pitchFamily="18" charset="0"/>
                </a:rPr>
                <a:t>-</a:t>
              </a:r>
            </a:p>
          </p:txBody>
        </p:sp>
        <p:sp>
          <p:nvSpPr>
            <p:cNvPr id="507926" name="Rectangle 22"/>
            <p:cNvSpPr>
              <a:spLocks noChangeArrowheads="1"/>
            </p:cNvSpPr>
            <p:nvPr/>
          </p:nvSpPr>
          <p:spPr bwMode="auto">
            <a:xfrm>
              <a:off x="1296" y="1324"/>
              <a:ext cx="215" cy="252"/>
            </a:xfrm>
            <a:prstGeom prst="rect">
              <a:avLst/>
            </a:prstGeom>
            <a:noFill/>
            <a:ln w="9525">
              <a:noFill/>
              <a:miter lim="800000"/>
              <a:headEnd/>
              <a:tailEnd/>
            </a:ln>
            <a:effectLst/>
          </p:spPr>
          <p:txBody>
            <a:bodyPr wrap="none">
              <a:spAutoFit/>
            </a:bodyPr>
            <a:lstStyle/>
            <a:p>
              <a:pPr>
                <a:defRPr/>
              </a:pPr>
              <a:r>
                <a:rPr lang="en-US" altLang="zh-CN" sz="2000" b="1">
                  <a:latin typeface="Times New Roman" panose="02020603050405020304" pitchFamily="18" charset="0"/>
                  <a:ea typeface="宋体" pitchFamily="2" charset="-122"/>
                  <a:cs typeface="Times New Roman" panose="02020603050405020304" pitchFamily="18" charset="0"/>
                </a:rPr>
                <a:t>I</a:t>
              </a:r>
              <a:r>
                <a:rPr lang="en-US" altLang="zh-CN" sz="2000" b="1" baseline="30000">
                  <a:latin typeface="Times New Roman" panose="02020603050405020304" pitchFamily="18" charset="0"/>
                  <a:ea typeface="宋体" pitchFamily="2" charset="-122"/>
                  <a:cs typeface="Times New Roman" panose="02020603050405020304" pitchFamily="18" charset="0"/>
                </a:rPr>
                <a:t>-</a:t>
              </a:r>
            </a:p>
          </p:txBody>
        </p:sp>
        <p:sp>
          <p:nvSpPr>
            <p:cNvPr id="507927" name="Rectangle 23"/>
            <p:cNvSpPr>
              <a:spLocks noChangeArrowheads="1"/>
            </p:cNvSpPr>
            <p:nvPr/>
          </p:nvSpPr>
          <p:spPr bwMode="auto">
            <a:xfrm>
              <a:off x="1248" y="1788"/>
              <a:ext cx="215" cy="252"/>
            </a:xfrm>
            <a:prstGeom prst="rect">
              <a:avLst/>
            </a:prstGeom>
            <a:noFill/>
            <a:ln w="9525">
              <a:noFill/>
              <a:miter lim="800000"/>
              <a:headEnd/>
              <a:tailEnd/>
            </a:ln>
            <a:effectLst/>
          </p:spPr>
          <p:txBody>
            <a:bodyPr wrap="none">
              <a:spAutoFit/>
            </a:bodyPr>
            <a:lstStyle/>
            <a:p>
              <a:pPr>
                <a:defRPr/>
              </a:pPr>
              <a:r>
                <a:rPr lang="en-US" altLang="zh-CN" sz="2000" b="1">
                  <a:latin typeface="Times New Roman" panose="02020603050405020304" pitchFamily="18" charset="0"/>
                  <a:ea typeface="宋体" pitchFamily="2" charset="-122"/>
                  <a:cs typeface="Times New Roman" panose="02020603050405020304" pitchFamily="18" charset="0"/>
                </a:rPr>
                <a:t>I</a:t>
              </a:r>
              <a:r>
                <a:rPr lang="en-US" altLang="zh-CN" sz="2000" b="1" baseline="30000">
                  <a:latin typeface="Times New Roman" panose="02020603050405020304" pitchFamily="18" charset="0"/>
                  <a:ea typeface="宋体" pitchFamily="2" charset="-122"/>
                  <a:cs typeface="Times New Roman" panose="02020603050405020304" pitchFamily="18" charset="0"/>
                </a:rPr>
                <a:t>-</a:t>
              </a:r>
            </a:p>
          </p:txBody>
        </p:sp>
        <p:sp>
          <p:nvSpPr>
            <p:cNvPr id="507928" name="Rectangle 24"/>
            <p:cNvSpPr>
              <a:spLocks noChangeArrowheads="1"/>
            </p:cNvSpPr>
            <p:nvPr/>
          </p:nvSpPr>
          <p:spPr bwMode="auto">
            <a:xfrm>
              <a:off x="1500" y="1524"/>
              <a:ext cx="215" cy="252"/>
            </a:xfrm>
            <a:prstGeom prst="rect">
              <a:avLst/>
            </a:prstGeom>
            <a:noFill/>
            <a:ln w="19050">
              <a:noFill/>
              <a:miter lim="800000"/>
              <a:headEnd/>
              <a:tailEnd/>
            </a:ln>
            <a:effectLst/>
          </p:spPr>
          <p:txBody>
            <a:bodyPr wrap="none">
              <a:spAutoFit/>
            </a:bodyPr>
            <a:lstStyle/>
            <a:p>
              <a:pPr>
                <a:defRPr/>
              </a:pPr>
              <a:r>
                <a:rPr lang="en-US" altLang="zh-CN" sz="2000" b="1" dirty="0">
                  <a:latin typeface="Times New Roman" panose="02020603050405020304" pitchFamily="18" charset="0"/>
                  <a:ea typeface="宋体" pitchFamily="2" charset="-122"/>
                  <a:cs typeface="Times New Roman" panose="02020603050405020304" pitchFamily="18" charset="0"/>
                </a:rPr>
                <a:t>I</a:t>
              </a:r>
              <a:r>
                <a:rPr lang="en-US" altLang="zh-CN" sz="2000" b="1" baseline="30000" dirty="0">
                  <a:latin typeface="Times New Roman" panose="02020603050405020304" pitchFamily="18" charset="0"/>
                  <a:ea typeface="宋体" pitchFamily="2" charset="-122"/>
                  <a:cs typeface="Times New Roman" panose="02020603050405020304" pitchFamily="18" charset="0"/>
                </a:rPr>
                <a:t>-</a:t>
              </a:r>
            </a:p>
          </p:txBody>
        </p:sp>
        <p:sp>
          <p:nvSpPr>
            <p:cNvPr id="507929" name="Rectangle 25"/>
            <p:cNvSpPr>
              <a:spLocks noChangeArrowheads="1"/>
            </p:cNvSpPr>
            <p:nvPr/>
          </p:nvSpPr>
          <p:spPr bwMode="auto">
            <a:xfrm>
              <a:off x="1104" y="1788"/>
              <a:ext cx="215" cy="252"/>
            </a:xfrm>
            <a:prstGeom prst="rect">
              <a:avLst/>
            </a:prstGeom>
            <a:noFill/>
            <a:ln w="9525">
              <a:noFill/>
              <a:miter lim="800000"/>
              <a:headEnd/>
              <a:tailEnd/>
            </a:ln>
            <a:effectLst/>
          </p:spPr>
          <p:txBody>
            <a:bodyPr wrap="none">
              <a:spAutoFit/>
            </a:bodyPr>
            <a:lstStyle/>
            <a:p>
              <a:pPr>
                <a:defRPr/>
              </a:pPr>
              <a:r>
                <a:rPr lang="en-US" altLang="zh-CN" sz="2000" b="1">
                  <a:latin typeface="Times New Roman" panose="02020603050405020304" pitchFamily="18" charset="0"/>
                  <a:ea typeface="宋体" pitchFamily="2" charset="-122"/>
                  <a:cs typeface="Times New Roman" panose="02020603050405020304" pitchFamily="18" charset="0"/>
                </a:rPr>
                <a:t>I</a:t>
              </a:r>
              <a:r>
                <a:rPr lang="en-US" altLang="zh-CN" sz="2000" b="1" baseline="30000">
                  <a:latin typeface="Times New Roman" panose="02020603050405020304" pitchFamily="18" charset="0"/>
                  <a:ea typeface="宋体" pitchFamily="2" charset="-122"/>
                  <a:cs typeface="Times New Roman" panose="02020603050405020304" pitchFamily="18" charset="0"/>
                </a:rPr>
                <a:t>-</a:t>
              </a:r>
            </a:p>
          </p:txBody>
        </p:sp>
        <p:sp>
          <p:nvSpPr>
            <p:cNvPr id="507930" name="Rectangle 26"/>
            <p:cNvSpPr>
              <a:spLocks noChangeArrowheads="1"/>
            </p:cNvSpPr>
            <p:nvPr/>
          </p:nvSpPr>
          <p:spPr bwMode="auto">
            <a:xfrm>
              <a:off x="912" y="1556"/>
              <a:ext cx="215" cy="252"/>
            </a:xfrm>
            <a:prstGeom prst="rect">
              <a:avLst/>
            </a:prstGeom>
            <a:noFill/>
            <a:ln w="9525">
              <a:noFill/>
              <a:miter lim="800000"/>
              <a:headEnd/>
              <a:tailEnd/>
            </a:ln>
            <a:effectLst/>
          </p:spPr>
          <p:txBody>
            <a:bodyPr wrap="none">
              <a:spAutoFit/>
            </a:bodyPr>
            <a:lstStyle/>
            <a:p>
              <a:pPr>
                <a:defRPr/>
              </a:pPr>
              <a:r>
                <a:rPr lang="en-US" altLang="zh-CN" sz="2000" b="1">
                  <a:latin typeface="Times New Roman" panose="02020603050405020304" pitchFamily="18" charset="0"/>
                  <a:ea typeface="宋体" pitchFamily="2" charset="-122"/>
                  <a:cs typeface="Times New Roman" panose="02020603050405020304" pitchFamily="18" charset="0"/>
                </a:rPr>
                <a:t>I</a:t>
              </a:r>
              <a:r>
                <a:rPr lang="en-US" altLang="zh-CN" sz="2000" b="1" baseline="30000">
                  <a:latin typeface="Times New Roman" panose="02020603050405020304" pitchFamily="18" charset="0"/>
                  <a:ea typeface="宋体" pitchFamily="2" charset="-122"/>
                  <a:cs typeface="Times New Roman" panose="02020603050405020304" pitchFamily="18" charset="0"/>
                </a:rPr>
                <a:t>-</a:t>
              </a:r>
            </a:p>
          </p:txBody>
        </p:sp>
        <p:sp>
          <p:nvSpPr>
            <p:cNvPr id="507931" name="Rectangle 27"/>
            <p:cNvSpPr>
              <a:spLocks noChangeArrowheads="1"/>
            </p:cNvSpPr>
            <p:nvPr/>
          </p:nvSpPr>
          <p:spPr bwMode="auto">
            <a:xfrm>
              <a:off x="956" y="1387"/>
              <a:ext cx="215" cy="252"/>
            </a:xfrm>
            <a:prstGeom prst="rect">
              <a:avLst/>
            </a:prstGeom>
            <a:noFill/>
            <a:ln w="9525">
              <a:noFill/>
              <a:miter lim="800000"/>
              <a:headEnd/>
              <a:tailEnd/>
            </a:ln>
            <a:effectLst/>
          </p:spPr>
          <p:txBody>
            <a:bodyPr wrap="none">
              <a:spAutoFit/>
            </a:bodyPr>
            <a:lstStyle/>
            <a:p>
              <a:pPr>
                <a:defRPr/>
              </a:pPr>
              <a:r>
                <a:rPr lang="en-US" altLang="zh-CN" sz="2000" b="1" dirty="0">
                  <a:latin typeface="Times New Roman" panose="02020603050405020304" pitchFamily="18" charset="0"/>
                  <a:ea typeface="宋体" pitchFamily="2" charset="-122"/>
                  <a:cs typeface="Times New Roman" panose="02020603050405020304" pitchFamily="18" charset="0"/>
                </a:rPr>
                <a:t>I</a:t>
              </a:r>
              <a:r>
                <a:rPr lang="en-US" altLang="zh-CN" sz="2000" b="1" baseline="30000" dirty="0">
                  <a:latin typeface="Times New Roman" panose="02020603050405020304" pitchFamily="18" charset="0"/>
                  <a:ea typeface="宋体" pitchFamily="2" charset="-122"/>
                  <a:cs typeface="Times New Roman" panose="02020603050405020304" pitchFamily="18" charset="0"/>
                </a:rPr>
                <a:t>-</a:t>
              </a:r>
            </a:p>
          </p:txBody>
        </p:sp>
        <p:sp>
          <p:nvSpPr>
            <p:cNvPr id="507932" name="Rectangle 28"/>
            <p:cNvSpPr>
              <a:spLocks noChangeArrowheads="1"/>
            </p:cNvSpPr>
            <p:nvPr/>
          </p:nvSpPr>
          <p:spPr bwMode="auto">
            <a:xfrm>
              <a:off x="1440" y="1417"/>
              <a:ext cx="215" cy="252"/>
            </a:xfrm>
            <a:prstGeom prst="rect">
              <a:avLst/>
            </a:prstGeom>
            <a:noFill/>
            <a:ln w="19050">
              <a:noFill/>
              <a:miter lim="800000"/>
              <a:headEnd/>
              <a:tailEnd/>
            </a:ln>
            <a:effectLst/>
          </p:spPr>
          <p:txBody>
            <a:bodyPr wrap="none">
              <a:spAutoFit/>
            </a:bodyPr>
            <a:lstStyle/>
            <a:p>
              <a:pPr>
                <a:defRPr/>
              </a:pPr>
              <a:r>
                <a:rPr lang="en-US" altLang="zh-CN" sz="2000" b="1">
                  <a:latin typeface="Times New Roman" panose="02020603050405020304" pitchFamily="18" charset="0"/>
                  <a:ea typeface="宋体" pitchFamily="2" charset="-122"/>
                  <a:cs typeface="Times New Roman" panose="02020603050405020304" pitchFamily="18" charset="0"/>
                </a:rPr>
                <a:t>I</a:t>
              </a:r>
              <a:r>
                <a:rPr lang="en-US" altLang="zh-CN" sz="2000" b="1" baseline="30000">
                  <a:latin typeface="Times New Roman" panose="02020603050405020304" pitchFamily="18" charset="0"/>
                  <a:ea typeface="宋体" pitchFamily="2" charset="-122"/>
                  <a:cs typeface="Times New Roman" panose="02020603050405020304" pitchFamily="18" charset="0"/>
                </a:rPr>
                <a:t>-</a:t>
              </a:r>
            </a:p>
          </p:txBody>
        </p:sp>
        <p:sp>
          <p:nvSpPr>
            <p:cNvPr id="507933" name="Rectangle 29"/>
            <p:cNvSpPr>
              <a:spLocks noChangeArrowheads="1"/>
            </p:cNvSpPr>
            <p:nvPr/>
          </p:nvSpPr>
          <p:spPr bwMode="auto">
            <a:xfrm>
              <a:off x="1392" y="1703"/>
              <a:ext cx="215" cy="252"/>
            </a:xfrm>
            <a:prstGeom prst="rect">
              <a:avLst/>
            </a:prstGeom>
            <a:noFill/>
            <a:ln w="9525">
              <a:noFill/>
              <a:miter lim="800000"/>
              <a:headEnd/>
              <a:tailEnd/>
            </a:ln>
            <a:effectLst/>
          </p:spPr>
          <p:txBody>
            <a:bodyPr wrap="none">
              <a:spAutoFit/>
            </a:bodyPr>
            <a:lstStyle/>
            <a:p>
              <a:pPr>
                <a:defRPr/>
              </a:pPr>
              <a:r>
                <a:rPr lang="en-US" altLang="zh-CN" sz="2000" b="1">
                  <a:latin typeface="Times New Roman" panose="02020603050405020304" pitchFamily="18" charset="0"/>
                  <a:ea typeface="宋体" pitchFamily="2" charset="-122"/>
                  <a:cs typeface="Times New Roman" panose="02020603050405020304" pitchFamily="18" charset="0"/>
                </a:rPr>
                <a:t>I</a:t>
              </a:r>
              <a:r>
                <a:rPr lang="en-US" altLang="zh-CN" sz="2000" b="1" baseline="30000">
                  <a:latin typeface="Times New Roman" panose="02020603050405020304" pitchFamily="18" charset="0"/>
                  <a:ea typeface="宋体" pitchFamily="2" charset="-122"/>
                  <a:cs typeface="Times New Roman" panose="02020603050405020304" pitchFamily="18" charset="0"/>
                </a:rPr>
                <a:t>-</a:t>
              </a:r>
            </a:p>
          </p:txBody>
        </p:sp>
        <p:sp>
          <p:nvSpPr>
            <p:cNvPr id="507934" name="Rectangle 30"/>
            <p:cNvSpPr>
              <a:spLocks noChangeArrowheads="1"/>
            </p:cNvSpPr>
            <p:nvPr/>
          </p:nvSpPr>
          <p:spPr bwMode="auto">
            <a:xfrm>
              <a:off x="1392" y="1285"/>
              <a:ext cx="303" cy="252"/>
            </a:xfrm>
            <a:prstGeom prst="rect">
              <a:avLst/>
            </a:prstGeom>
            <a:noFill/>
            <a:ln w="9525">
              <a:noFill/>
              <a:miter lim="800000"/>
              <a:headEnd/>
              <a:tailEnd/>
            </a:ln>
            <a:effectLst/>
          </p:spPr>
          <p:txBody>
            <a:bodyPr wrap="none">
              <a:spAutoFit/>
            </a:bodyPr>
            <a:lstStyle/>
            <a:p>
              <a:pPr>
                <a:defRPr/>
              </a:pPr>
              <a:r>
                <a:rPr lang="en-US" altLang="zh-CN" sz="2000" b="1">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507935" name="Rectangle 31"/>
            <p:cNvSpPr>
              <a:spLocks noChangeArrowheads="1"/>
            </p:cNvSpPr>
            <p:nvPr/>
          </p:nvSpPr>
          <p:spPr bwMode="auto">
            <a:xfrm>
              <a:off x="1008" y="1248"/>
              <a:ext cx="303" cy="252"/>
            </a:xfrm>
            <a:prstGeom prst="rect">
              <a:avLst/>
            </a:prstGeom>
            <a:noFill/>
            <a:ln w="9525">
              <a:noFill/>
              <a:miter lim="800000"/>
              <a:headEnd/>
              <a:tailEnd/>
            </a:ln>
            <a:effectLst/>
          </p:spPr>
          <p:txBody>
            <a:bodyPr wrap="none">
              <a:spAutoFit/>
            </a:bodyPr>
            <a:lstStyle/>
            <a:p>
              <a:pPr>
                <a:defRPr/>
              </a:pPr>
              <a:r>
                <a:rPr lang="en-US" altLang="zh-CN" sz="2000" b="1">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507936" name="Rectangle 32"/>
            <p:cNvSpPr>
              <a:spLocks noChangeArrowheads="1"/>
            </p:cNvSpPr>
            <p:nvPr/>
          </p:nvSpPr>
          <p:spPr bwMode="auto">
            <a:xfrm>
              <a:off x="768" y="1471"/>
              <a:ext cx="303" cy="252"/>
            </a:xfrm>
            <a:prstGeom prst="rect">
              <a:avLst/>
            </a:prstGeom>
            <a:noFill/>
            <a:ln w="9525">
              <a:noFill/>
              <a:miter lim="800000"/>
              <a:headEnd/>
              <a:tailEnd/>
            </a:ln>
            <a:effectLst/>
          </p:spPr>
          <p:txBody>
            <a:bodyPr wrap="none">
              <a:spAutoFit/>
            </a:bodyPr>
            <a:lstStyle/>
            <a:p>
              <a:pPr>
                <a:defRPr/>
              </a:pPr>
              <a:r>
                <a:rPr lang="en-US" altLang="zh-CN" sz="2000" b="1">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507937" name="Rectangle 33"/>
            <p:cNvSpPr>
              <a:spLocks noChangeArrowheads="1"/>
            </p:cNvSpPr>
            <p:nvPr/>
          </p:nvSpPr>
          <p:spPr bwMode="auto">
            <a:xfrm>
              <a:off x="880" y="1840"/>
              <a:ext cx="325" cy="252"/>
            </a:xfrm>
            <a:prstGeom prst="rect">
              <a:avLst/>
            </a:prstGeom>
            <a:noFill/>
            <a:ln w="9525">
              <a:noFill/>
              <a:miter lim="800000"/>
              <a:headEnd/>
              <a:tailEnd/>
            </a:ln>
            <a:effectLst/>
          </p:spPr>
          <p:txBody>
            <a:bodyPr wrap="square">
              <a:spAutoFit/>
            </a:bodyPr>
            <a:lstStyle/>
            <a:p>
              <a:pPr>
                <a:defRPr/>
              </a:pPr>
              <a:r>
                <a:rPr lang="en-US" altLang="zh-CN" sz="2000" b="1" dirty="0">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dirty="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507938" name="Rectangle 34"/>
            <p:cNvSpPr>
              <a:spLocks noChangeArrowheads="1"/>
            </p:cNvSpPr>
            <p:nvPr/>
          </p:nvSpPr>
          <p:spPr bwMode="auto">
            <a:xfrm>
              <a:off x="1296" y="1843"/>
              <a:ext cx="303" cy="252"/>
            </a:xfrm>
            <a:prstGeom prst="rect">
              <a:avLst/>
            </a:prstGeom>
            <a:noFill/>
            <a:ln w="9525">
              <a:noFill/>
              <a:miter lim="800000"/>
              <a:headEnd/>
              <a:tailEnd/>
            </a:ln>
            <a:effectLst/>
          </p:spPr>
          <p:txBody>
            <a:bodyPr wrap="none">
              <a:spAutoFit/>
            </a:bodyPr>
            <a:lstStyle/>
            <a:p>
              <a:pPr>
                <a:defRPr/>
              </a:pPr>
              <a:r>
                <a:rPr lang="en-US" altLang="zh-CN" sz="2000" b="1">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507939" name="Rectangle 35"/>
            <p:cNvSpPr>
              <a:spLocks noChangeArrowheads="1"/>
            </p:cNvSpPr>
            <p:nvPr/>
          </p:nvSpPr>
          <p:spPr bwMode="auto">
            <a:xfrm>
              <a:off x="1728" y="1564"/>
              <a:ext cx="402" cy="252"/>
            </a:xfrm>
            <a:prstGeom prst="rect">
              <a:avLst/>
            </a:prstGeom>
            <a:noFill/>
            <a:ln w="19050">
              <a:noFill/>
              <a:miter lim="800000"/>
              <a:headEnd/>
              <a:tailEnd/>
            </a:ln>
            <a:effectLst/>
          </p:spPr>
          <p:txBody>
            <a:bodyPr wrap="square">
              <a:spAutoFit/>
            </a:bodyPr>
            <a:lstStyle/>
            <a:p>
              <a:pPr>
                <a:defRPr/>
              </a:pPr>
              <a:r>
                <a:rPr lang="en-US" altLang="zh-CN" sz="2000" b="1" dirty="0">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dirty="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507940" name="Rectangle 36"/>
            <p:cNvSpPr>
              <a:spLocks noChangeArrowheads="1"/>
            </p:cNvSpPr>
            <p:nvPr/>
          </p:nvSpPr>
          <p:spPr bwMode="auto">
            <a:xfrm>
              <a:off x="1152" y="1016"/>
              <a:ext cx="303" cy="252"/>
            </a:xfrm>
            <a:prstGeom prst="rect">
              <a:avLst/>
            </a:prstGeom>
            <a:noFill/>
            <a:ln w="9525">
              <a:noFill/>
              <a:miter lim="800000"/>
              <a:headEnd/>
              <a:tailEnd/>
            </a:ln>
            <a:effectLst/>
          </p:spPr>
          <p:txBody>
            <a:bodyPr wrap="none">
              <a:spAutoFit/>
            </a:bodyPr>
            <a:lstStyle/>
            <a:p>
              <a:pPr>
                <a:defRPr/>
              </a:pPr>
              <a:r>
                <a:rPr lang="en-US" altLang="zh-CN" sz="2000" b="1" dirty="0">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dirty="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507941" name="Rectangle 37"/>
            <p:cNvSpPr>
              <a:spLocks noChangeArrowheads="1"/>
            </p:cNvSpPr>
            <p:nvPr/>
          </p:nvSpPr>
          <p:spPr bwMode="auto">
            <a:xfrm>
              <a:off x="528" y="1527"/>
              <a:ext cx="303" cy="252"/>
            </a:xfrm>
            <a:prstGeom prst="rect">
              <a:avLst/>
            </a:prstGeom>
            <a:noFill/>
            <a:ln w="9525">
              <a:noFill/>
              <a:miter lim="800000"/>
              <a:headEnd/>
              <a:tailEnd/>
            </a:ln>
            <a:effectLst/>
          </p:spPr>
          <p:txBody>
            <a:bodyPr wrap="none">
              <a:spAutoFit/>
            </a:bodyPr>
            <a:lstStyle/>
            <a:p>
              <a:pPr>
                <a:defRPr/>
              </a:pPr>
              <a:r>
                <a:rPr lang="en-US" altLang="zh-CN" sz="2000" b="1">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507942" name="Rectangle 38"/>
            <p:cNvSpPr>
              <a:spLocks noChangeArrowheads="1"/>
            </p:cNvSpPr>
            <p:nvPr/>
          </p:nvSpPr>
          <p:spPr bwMode="auto">
            <a:xfrm>
              <a:off x="1152" y="2075"/>
              <a:ext cx="303" cy="252"/>
            </a:xfrm>
            <a:prstGeom prst="rect">
              <a:avLst/>
            </a:prstGeom>
            <a:noFill/>
            <a:ln w="9525">
              <a:noFill/>
              <a:miter lim="800000"/>
              <a:headEnd/>
              <a:tailEnd/>
            </a:ln>
            <a:effectLst/>
          </p:spPr>
          <p:txBody>
            <a:bodyPr wrap="none">
              <a:spAutoFit/>
            </a:bodyPr>
            <a:lstStyle/>
            <a:p>
              <a:pPr>
                <a:defRPr/>
              </a:pPr>
              <a:r>
                <a:rPr lang="en-US" altLang="zh-CN" sz="2000" b="1">
                  <a:solidFill>
                    <a:srgbClr val="FF0000"/>
                  </a:solidFill>
                  <a:latin typeface="Times New Roman" panose="02020603050405020304" pitchFamily="18" charset="0"/>
                  <a:ea typeface="宋体" pitchFamily="2" charset="-122"/>
                  <a:cs typeface="Times New Roman" panose="02020603050405020304" pitchFamily="18" charset="0"/>
                </a:rPr>
                <a:t>K</a:t>
              </a:r>
              <a:r>
                <a:rPr lang="en-US" altLang="zh-CN" sz="2000" b="1" baseline="30000">
                  <a:solidFill>
                    <a:srgbClr val="FF0000"/>
                  </a:solidFill>
                  <a:latin typeface="Times New Roman" panose="02020603050405020304" pitchFamily="18" charset="0"/>
                  <a:ea typeface="宋体" pitchFamily="2" charset="-122"/>
                  <a:cs typeface="Times New Roman" panose="02020603050405020304" pitchFamily="18" charset="0"/>
                </a:rPr>
                <a:t>+</a:t>
              </a:r>
            </a:p>
          </p:txBody>
        </p:sp>
        <p:sp>
          <p:nvSpPr>
            <p:cNvPr id="224294" name="Line 39"/>
            <p:cNvSpPr>
              <a:spLocks noChangeShapeType="1"/>
            </p:cNvSpPr>
            <p:nvPr/>
          </p:nvSpPr>
          <p:spPr bwMode="auto">
            <a:xfrm>
              <a:off x="1536" y="1968"/>
              <a:ext cx="720" cy="1"/>
            </a:xfrm>
            <a:prstGeom prst="line">
              <a:avLst/>
            </a:prstGeom>
            <a:noFill/>
            <a:ln w="19050">
              <a:solidFill>
                <a:srgbClr val="000000"/>
              </a:solidFill>
              <a:miter lim="800000"/>
              <a:headEnd/>
              <a:tailEnd type="triangle" w="lg" len="lg"/>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24295" name="Line 40"/>
            <p:cNvSpPr>
              <a:spLocks noChangeShapeType="1"/>
            </p:cNvSpPr>
            <p:nvPr/>
          </p:nvSpPr>
          <p:spPr bwMode="auto">
            <a:xfrm>
              <a:off x="1680" y="2208"/>
              <a:ext cx="576" cy="1"/>
            </a:xfrm>
            <a:prstGeom prst="line">
              <a:avLst/>
            </a:prstGeom>
            <a:noFill/>
            <a:ln w="19050">
              <a:solidFill>
                <a:srgbClr val="000000"/>
              </a:solidFill>
              <a:miter lim="800000"/>
              <a:headEnd/>
              <a:tailEnd type="triangle" w="lg" len="lg"/>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24296" name="Line 41"/>
            <p:cNvSpPr>
              <a:spLocks noChangeShapeType="1"/>
            </p:cNvSpPr>
            <p:nvPr/>
          </p:nvSpPr>
          <p:spPr bwMode="auto">
            <a:xfrm>
              <a:off x="1536" y="1776"/>
              <a:ext cx="720" cy="1"/>
            </a:xfrm>
            <a:prstGeom prst="line">
              <a:avLst/>
            </a:prstGeom>
            <a:noFill/>
            <a:ln w="19050">
              <a:solidFill>
                <a:srgbClr val="000000"/>
              </a:solidFill>
              <a:miter lim="800000"/>
              <a:headEnd/>
              <a:tailEnd type="triangle" w="lg" len="lg"/>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24297" name="Line 42"/>
            <p:cNvSpPr>
              <a:spLocks noChangeShapeType="1"/>
            </p:cNvSpPr>
            <p:nvPr/>
          </p:nvSpPr>
          <p:spPr bwMode="auto">
            <a:xfrm>
              <a:off x="1440" y="1584"/>
              <a:ext cx="768" cy="0"/>
            </a:xfrm>
            <a:prstGeom prst="line">
              <a:avLst/>
            </a:prstGeom>
            <a:noFill/>
            <a:ln w="19050">
              <a:solidFill>
                <a:srgbClr val="000000"/>
              </a:solidFill>
              <a:miter lim="800000"/>
              <a:headEnd/>
              <a:tailEnd type="triangle" w="lg" len="lg"/>
            </a:ln>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507947" name="Rectangle 43"/>
            <p:cNvSpPr>
              <a:spLocks noChangeArrowheads="1"/>
            </p:cNvSpPr>
            <p:nvPr/>
          </p:nvSpPr>
          <p:spPr bwMode="auto">
            <a:xfrm>
              <a:off x="4267" y="1729"/>
              <a:ext cx="1141" cy="446"/>
            </a:xfrm>
            <a:prstGeom prst="rect">
              <a:avLst/>
            </a:prstGeom>
            <a:noFill/>
            <a:ln w="9525">
              <a:noFill/>
              <a:miter lim="800000"/>
              <a:headEnd/>
              <a:tailEnd/>
            </a:ln>
            <a:effectLst/>
          </p:spPr>
          <p:txBody>
            <a:bodyPr wrap="none">
              <a:spAutoFit/>
            </a:bodyPr>
            <a:lstStyle/>
            <a:p>
              <a:pPr algn="ctr">
                <a:defRPr/>
              </a:pPr>
              <a:r>
                <a:rPr lang="en-US" altLang="zh-CN" sz="2000" b="1" dirty="0">
                  <a:solidFill>
                    <a:srgbClr val="000000"/>
                  </a:solidFill>
                  <a:latin typeface="Times New Roman" panose="02020603050405020304" pitchFamily="18" charset="0"/>
                  <a:ea typeface="宋体" pitchFamily="2" charset="-122"/>
                  <a:cs typeface="Times New Roman" panose="02020603050405020304" pitchFamily="18" charset="0"/>
                </a:rPr>
                <a:t>Ball of </a:t>
              </a:r>
            </a:p>
            <a:p>
              <a:pPr algn="ctr">
                <a:defRPr/>
              </a:pPr>
              <a:r>
                <a:rPr lang="en-US" altLang="zh-CN" sz="2000" b="1" dirty="0">
                  <a:solidFill>
                    <a:srgbClr val="000000"/>
                  </a:solidFill>
                  <a:latin typeface="Times New Roman" panose="02020603050405020304" pitchFamily="18" charset="0"/>
                  <a:ea typeface="宋体" pitchFamily="2" charset="-122"/>
                  <a:cs typeface="Times New Roman" panose="02020603050405020304" pitchFamily="18" charset="0"/>
                </a:rPr>
                <a:t>colloid particle</a:t>
              </a:r>
            </a:p>
          </p:txBody>
        </p:sp>
      </p:grpSp>
      <p:sp>
        <p:nvSpPr>
          <p:cNvPr id="507948" name="Text Box 44"/>
          <p:cNvSpPr txBox="1">
            <a:spLocks noChangeArrowheads="1"/>
          </p:cNvSpPr>
          <p:nvPr/>
        </p:nvSpPr>
        <p:spPr bwMode="auto">
          <a:xfrm>
            <a:off x="3435350" y="1858888"/>
            <a:ext cx="4014788" cy="461665"/>
          </a:xfrm>
          <a:prstGeom prst="rect">
            <a:avLst/>
          </a:prstGeom>
          <a:noFill/>
          <a:ln w="19050">
            <a:noFill/>
            <a:miter lim="800000"/>
            <a:headEnd/>
            <a:tailEnd/>
          </a:ln>
          <a:effectLst/>
        </p:spPr>
        <p:txBody>
          <a:bodyPr>
            <a:spAutoFit/>
          </a:bodyPr>
          <a:lstStyle/>
          <a:p>
            <a:pPr>
              <a:spcBef>
                <a:spcPct val="50000"/>
              </a:spcBef>
              <a:defRPr/>
            </a:pPr>
            <a:r>
              <a:rPr lang="zh-CN" altLang="en-US" sz="2400" b="1" dirty="0">
                <a:solidFill>
                  <a:srgbClr val="000000"/>
                </a:solidFill>
                <a:latin typeface="Times New Roman" panose="02020603050405020304" pitchFamily="18" charset="0"/>
                <a:ea typeface="宋体" pitchFamily="2" charset="-122"/>
                <a:cs typeface="Times New Roman" panose="02020603050405020304" pitchFamily="18" charset="0"/>
              </a:rPr>
              <a:t>[(</a:t>
            </a:r>
            <a:r>
              <a:rPr lang="en-US" altLang="zh-CN" sz="2400" b="1" dirty="0" err="1">
                <a:solidFill>
                  <a:srgbClr val="000000"/>
                </a:solidFill>
                <a:latin typeface="Times New Roman" panose="02020603050405020304" pitchFamily="18" charset="0"/>
                <a:ea typeface="宋体" pitchFamily="2" charset="-122"/>
                <a:cs typeface="Times New Roman" panose="02020603050405020304" pitchFamily="18" charset="0"/>
              </a:rPr>
              <a:t>AgI</a:t>
            </a:r>
            <a:r>
              <a:rPr lang="en-US" altLang="zh-CN" sz="2400" b="1" dirty="0">
                <a:solidFill>
                  <a:srgbClr val="000000"/>
                </a:solidFill>
                <a:latin typeface="Times New Roman" panose="02020603050405020304" pitchFamily="18" charset="0"/>
                <a:ea typeface="宋体" pitchFamily="2" charset="-122"/>
                <a:cs typeface="Times New Roman" panose="02020603050405020304" pitchFamily="18" charset="0"/>
              </a:rPr>
              <a:t>)</a:t>
            </a:r>
            <a:r>
              <a:rPr lang="en-US" altLang="zh-CN" sz="2400" b="1" baseline="-25000" dirty="0">
                <a:solidFill>
                  <a:srgbClr val="000000"/>
                </a:solidFill>
                <a:latin typeface="Times New Roman" panose="02020603050405020304" pitchFamily="18" charset="0"/>
                <a:ea typeface="宋体" pitchFamily="2" charset="-122"/>
                <a:cs typeface="Times New Roman" panose="02020603050405020304" pitchFamily="18" charset="0"/>
              </a:rPr>
              <a:t>m</a:t>
            </a:r>
            <a:r>
              <a:rPr lang="en-US" altLang="zh-CN" sz="2400" b="1" dirty="0">
                <a:solidFill>
                  <a:srgbClr val="000000"/>
                </a:solidFill>
                <a:latin typeface="Times New Roman" panose="02020603050405020304" pitchFamily="18" charset="0"/>
                <a:ea typeface="宋体" pitchFamily="2" charset="-122"/>
                <a:cs typeface="Times New Roman" pitchFamily="18" charset="0"/>
              </a:rPr>
              <a:t>·</a:t>
            </a:r>
            <a:r>
              <a:rPr lang="en-US" altLang="zh-CN" sz="2400" baseline="300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400" b="1" dirty="0" err="1">
                <a:solidFill>
                  <a:srgbClr val="000000"/>
                </a:solidFill>
                <a:latin typeface="Times New Roman" panose="02020603050405020304" pitchFamily="18" charset="0"/>
                <a:ea typeface="宋体" pitchFamily="2" charset="-122"/>
                <a:cs typeface="Times New Roman" panose="02020603050405020304" pitchFamily="18" charset="0"/>
              </a:rPr>
              <a:t>nI</a:t>
            </a:r>
            <a:r>
              <a:rPr lang="en-US" altLang="zh-CN" sz="2400" b="1" baseline="30000" dirty="0">
                <a:solidFill>
                  <a:srgbClr val="000000"/>
                </a:solidFill>
                <a:latin typeface="Times New Roman" panose="02020603050405020304" pitchFamily="18" charset="0"/>
                <a:ea typeface="宋体"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宋体" pitchFamily="2" charset="-122"/>
                <a:cs typeface="Times New Roman" panose="02020603050405020304" pitchFamily="18" charset="0"/>
              </a:rPr>
              <a:t>· (n-x) K</a:t>
            </a:r>
            <a:r>
              <a:rPr lang="en-US" altLang="zh-CN" sz="2400" b="1" baseline="30000" dirty="0">
                <a:solidFill>
                  <a:srgbClr val="000000"/>
                </a:solidFill>
                <a:latin typeface="Times New Roman" panose="02020603050405020304" pitchFamily="18" charset="0"/>
                <a:ea typeface="宋体" pitchFamily="2" charset="-122"/>
                <a:cs typeface="Times New Roman" panose="02020603050405020304" pitchFamily="18" charset="0"/>
              </a:rPr>
              <a:t>+</a:t>
            </a:r>
            <a:r>
              <a:rPr lang="en-US" altLang="zh-CN" sz="2400" b="1" dirty="0">
                <a:solidFill>
                  <a:srgbClr val="000000"/>
                </a:solidFill>
                <a:latin typeface="Times New Roman" panose="02020603050405020304" pitchFamily="18" charset="0"/>
                <a:ea typeface="宋体" pitchFamily="2" charset="-122"/>
                <a:cs typeface="Times New Roman" panose="02020603050405020304" pitchFamily="18" charset="0"/>
              </a:rPr>
              <a:t>]</a:t>
            </a:r>
            <a:r>
              <a:rPr lang="en-US" altLang="zh-CN" sz="2400" b="1" baseline="30000" dirty="0">
                <a:solidFill>
                  <a:srgbClr val="000000"/>
                </a:solidFill>
                <a:latin typeface="Times New Roman" panose="02020603050405020304" pitchFamily="18" charset="0"/>
                <a:ea typeface="宋体" pitchFamily="2" charset="-122"/>
                <a:cs typeface="Times New Roman" panose="02020603050405020304" pitchFamily="18" charset="0"/>
              </a:rPr>
              <a:t>x- </a:t>
            </a:r>
            <a:r>
              <a:rPr lang="en-US" altLang="zh-CN" sz="2400" b="1" dirty="0">
                <a:solidFill>
                  <a:srgbClr val="000000"/>
                </a:solidFill>
                <a:latin typeface="Times New Roman" panose="02020603050405020304" pitchFamily="18" charset="0"/>
                <a:ea typeface="宋体" pitchFamily="2" charset="-122"/>
                <a:cs typeface="Times New Roman" pitchFamily="18" charset="0"/>
              </a:rPr>
              <a:t>·</a:t>
            </a:r>
            <a:r>
              <a:rPr lang="en-US" altLang="zh-CN" sz="2400" b="1" dirty="0" err="1">
                <a:solidFill>
                  <a:srgbClr val="000000"/>
                </a:solidFill>
                <a:latin typeface="Times New Roman" panose="02020603050405020304" pitchFamily="18" charset="0"/>
                <a:ea typeface="宋体" pitchFamily="2" charset="-122"/>
                <a:cs typeface="Times New Roman" panose="02020603050405020304" pitchFamily="18" charset="0"/>
              </a:rPr>
              <a:t>xK</a:t>
            </a:r>
            <a:r>
              <a:rPr lang="en-US" altLang="zh-CN" sz="2400" b="1" baseline="30000" dirty="0">
                <a:solidFill>
                  <a:srgbClr val="000000"/>
                </a:solidFill>
                <a:latin typeface="Times New Roman" panose="02020603050405020304" pitchFamily="18" charset="0"/>
                <a:ea typeface="宋体" pitchFamily="2" charset="-122"/>
                <a:cs typeface="Times New Roman" panose="02020603050405020304" pitchFamily="18" charset="0"/>
              </a:rPr>
              <a:t>+</a:t>
            </a:r>
            <a:endParaRPr lang="zh-CN" altLang="en-US" sz="2400" baseline="30000" dirty="0">
              <a:solidFill>
                <a:srgbClr val="000000"/>
              </a:solidFill>
              <a:latin typeface="Times New Roman" panose="02020603050405020304" pitchFamily="18" charset="0"/>
              <a:ea typeface="宋体" pitchFamily="2" charset="-122"/>
              <a:cs typeface="Times New Roman" panose="02020603050405020304" pitchFamily="18" charset="0"/>
            </a:endParaRPr>
          </a:p>
        </p:txBody>
      </p:sp>
      <p:grpSp>
        <p:nvGrpSpPr>
          <p:cNvPr id="46" name="组合 45">
            <a:extLst>
              <a:ext uri="{FF2B5EF4-FFF2-40B4-BE49-F238E27FC236}">
                <a16:creationId xmlns:a16="http://schemas.microsoft.com/office/drawing/2014/main" id="{AB577275-8CAD-4FF0-9381-16C405B0A499}"/>
              </a:ext>
            </a:extLst>
          </p:cNvPr>
          <p:cNvGrpSpPr/>
          <p:nvPr/>
        </p:nvGrpSpPr>
        <p:grpSpPr>
          <a:xfrm>
            <a:off x="7308850" y="1591892"/>
            <a:ext cx="1480145" cy="1480145"/>
            <a:chOff x="6660232" y="5044480"/>
            <a:chExt cx="1480145" cy="1480145"/>
          </a:xfrm>
        </p:grpSpPr>
        <p:sp>
          <p:nvSpPr>
            <p:cNvPr id="47" name="爆炸形: 8 pt  46">
              <a:extLst>
                <a:ext uri="{FF2B5EF4-FFF2-40B4-BE49-F238E27FC236}">
                  <a16:creationId xmlns:a16="http://schemas.microsoft.com/office/drawing/2014/main" id="{B307CD1A-FD72-4F89-A257-86AF0B3A3598}"/>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48" name="矩形 47">
              <a:extLst>
                <a:ext uri="{FF2B5EF4-FFF2-40B4-BE49-F238E27FC236}">
                  <a16:creationId xmlns:a16="http://schemas.microsoft.com/office/drawing/2014/main" id="{95206CD0-6EAF-4B74-ACFF-4F6A3A449194}"/>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标题 5"/>
          <p:cNvSpPr>
            <a:spLocks noGrp="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4.7.6.4  </a:t>
            </a:r>
            <a:r>
              <a:rPr lang="zh-CN" altLang="en-US" sz="3200" dirty="0"/>
              <a:t>胶体结构</a:t>
            </a:r>
            <a:endParaRPr lang="en-GB" altLang="en-US" sz="3200" dirty="0"/>
          </a:p>
        </p:txBody>
      </p:sp>
      <p:sp>
        <p:nvSpPr>
          <p:cNvPr id="149507" name="内容占位符 6"/>
          <p:cNvSpPr>
            <a:spLocks noGrp="1"/>
          </p:cNvSpPr>
          <p:nvPr>
            <p:ph idx="1"/>
          </p:nvPr>
        </p:nvSpPr>
        <p:spPr>
          <a:xfrm>
            <a:off x="250824" y="980728"/>
            <a:ext cx="8642351" cy="5877272"/>
          </a:xfrm>
        </p:spPr>
        <p:txBody>
          <a:bodyPr/>
          <a:lstStyle/>
          <a:p>
            <a:pPr marL="0" indent="0" eaLnBrk="1" hangingPunct="1">
              <a:lnSpc>
                <a:spcPct val="150000"/>
              </a:lnSpc>
              <a:spcBef>
                <a:spcPts val="0"/>
              </a:spcBef>
              <a:buFont typeface="Wingdings" pitchFamily="2" charset="2"/>
              <a:buNone/>
              <a:defRPr/>
            </a:pPr>
            <a:r>
              <a:rPr lang="zh-CN" altLang="en-US" sz="2700" dirty="0">
                <a:solidFill>
                  <a:srgbClr val="0000FF"/>
                </a:solidFill>
                <a:effectLst/>
                <a:latin typeface="Times New Roman" panose="02020603050405020304" pitchFamily="18" charset="0"/>
                <a:cs typeface="Times New Roman" panose="02020603050405020304" pitchFamily="18" charset="0"/>
              </a:rPr>
              <a:t>吸附层</a:t>
            </a:r>
            <a:r>
              <a:rPr lang="zh-CN" altLang="en-US" sz="2700" dirty="0">
                <a:solidFill>
                  <a:srgbClr val="000000"/>
                </a:solidFill>
                <a:effectLst/>
                <a:latin typeface="Times New Roman" panose="02020603050405020304" pitchFamily="18" charset="0"/>
                <a:cs typeface="Times New Roman" panose="02020603050405020304" pitchFamily="18" charset="0"/>
              </a:rPr>
              <a:t>：紧靠电位离子的反离子。能随胶核一起运动，它和电位离子层一起构成了胶体粒子的固定层</a:t>
            </a:r>
            <a:br>
              <a:rPr lang="zh-CN" altLang="en-US" sz="2700" dirty="0">
                <a:solidFill>
                  <a:srgbClr val="000000"/>
                </a:solidFill>
                <a:effectLst/>
                <a:latin typeface="Times New Roman" panose="02020603050405020304" pitchFamily="18" charset="0"/>
                <a:cs typeface="Times New Roman" panose="02020603050405020304" pitchFamily="18" charset="0"/>
              </a:rPr>
            </a:br>
            <a:r>
              <a:rPr lang="zh-CN" altLang="en-US" sz="2700" dirty="0">
                <a:solidFill>
                  <a:srgbClr val="0000FF"/>
                </a:solidFill>
                <a:effectLst/>
                <a:latin typeface="Times New Roman" panose="02020603050405020304" pitchFamily="18" charset="0"/>
                <a:cs typeface="Times New Roman" panose="02020603050405020304" pitchFamily="18" charset="0"/>
              </a:rPr>
              <a:t>扩散层</a:t>
            </a:r>
            <a:r>
              <a:rPr lang="zh-CN" altLang="en-US" sz="2700" dirty="0">
                <a:solidFill>
                  <a:srgbClr val="000000"/>
                </a:solidFill>
                <a:effectLst/>
                <a:latin typeface="Times New Roman" panose="02020603050405020304" pitchFamily="18" charset="0"/>
                <a:cs typeface="Times New Roman" panose="02020603050405020304" pitchFamily="18" charset="0"/>
              </a:rPr>
              <a:t>：固定层以外的那部分反离子。它由于受电位离子的引力较小，因而不随胶核一起运动，并趋于向溶液主体扩散，直至与溶液中的平均浓度相等 </a:t>
            </a:r>
            <a:br>
              <a:rPr lang="zh-CN" altLang="en-US" sz="2700" dirty="0">
                <a:solidFill>
                  <a:srgbClr val="000000"/>
                </a:solidFill>
                <a:effectLst/>
                <a:latin typeface="Times New Roman" panose="02020603050405020304" pitchFamily="18" charset="0"/>
                <a:cs typeface="Times New Roman" panose="02020603050405020304" pitchFamily="18" charset="0"/>
              </a:rPr>
            </a:br>
            <a:r>
              <a:rPr lang="zh-CN" altLang="en-US" sz="2700" dirty="0">
                <a:solidFill>
                  <a:srgbClr val="FF0000"/>
                </a:solidFill>
                <a:effectLst/>
                <a:latin typeface="Times New Roman" panose="02020603050405020304" pitchFamily="18" charset="0"/>
                <a:cs typeface="Times New Roman" panose="02020603050405020304" pitchFamily="18" charset="0"/>
              </a:rPr>
              <a:t>胶粒：胶核＋吸附层。</a:t>
            </a:r>
            <a:r>
              <a:rPr lang="zh-CN" altLang="en-US" sz="2700" dirty="0">
                <a:solidFill>
                  <a:srgbClr val="000000"/>
                </a:solidFill>
                <a:effectLst/>
                <a:latin typeface="Times New Roman" panose="02020603050405020304" pitchFamily="18" charset="0"/>
                <a:cs typeface="Times New Roman" panose="02020603050405020304" pitchFamily="18" charset="0"/>
              </a:rPr>
              <a:t>由于胶粒内反离子电荷数少于表面电荷数，故胶粒总是带电的。其电量等于表面电荷数与吸附层反离子电荷数之差</a:t>
            </a:r>
            <a:br>
              <a:rPr lang="zh-CN" altLang="en-US" sz="2700" dirty="0">
                <a:solidFill>
                  <a:srgbClr val="000000"/>
                </a:solidFill>
                <a:effectLst/>
                <a:latin typeface="Times New Roman" panose="02020603050405020304" pitchFamily="18" charset="0"/>
                <a:cs typeface="Times New Roman" panose="02020603050405020304" pitchFamily="18" charset="0"/>
              </a:rPr>
            </a:br>
            <a:r>
              <a:rPr lang="zh-CN" altLang="en-US" sz="2700" dirty="0">
                <a:solidFill>
                  <a:srgbClr val="0000FF"/>
                </a:solidFill>
                <a:effectLst/>
                <a:latin typeface="Times New Roman" panose="02020603050405020304" pitchFamily="18" charset="0"/>
                <a:cs typeface="Times New Roman" panose="02020603050405020304" pitchFamily="18" charset="0"/>
              </a:rPr>
              <a:t>胶团(即胶体粒子)</a:t>
            </a:r>
            <a:r>
              <a:rPr lang="zh-CN" altLang="en-US" sz="2700" dirty="0">
                <a:solidFill>
                  <a:srgbClr val="000000"/>
                </a:solidFill>
                <a:effectLst/>
                <a:latin typeface="Times New Roman" panose="02020603050405020304" pitchFamily="18" charset="0"/>
                <a:cs typeface="Times New Roman" panose="02020603050405020304" pitchFamily="18" charset="0"/>
              </a:rPr>
              <a:t>：胶粒＋扩散层</a:t>
            </a:r>
            <a:endParaRPr lang="en-GB" sz="2700" dirty="0">
              <a:effectLst/>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F069DA04-F9F8-46A2-84E7-A46C5A1835EB}"/>
              </a:ext>
            </a:extLst>
          </p:cNvPr>
          <p:cNvGrpSpPr/>
          <p:nvPr/>
        </p:nvGrpSpPr>
        <p:grpSpPr>
          <a:xfrm>
            <a:off x="6156176" y="5229200"/>
            <a:ext cx="1480145" cy="1480145"/>
            <a:chOff x="6660232" y="5044480"/>
            <a:chExt cx="1480145" cy="1480145"/>
          </a:xfrm>
        </p:grpSpPr>
        <p:sp>
          <p:nvSpPr>
            <p:cNvPr id="5" name="爆炸形: 8 pt  4">
              <a:extLst>
                <a:ext uri="{FF2B5EF4-FFF2-40B4-BE49-F238E27FC236}">
                  <a16:creationId xmlns:a16="http://schemas.microsoft.com/office/drawing/2014/main" id="{83BE99CA-EFB4-4173-B3F7-925F5640CD70}"/>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6E44CD79-E3D5-4F21-91F2-7BA245B373D7}"/>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ChangeArrowheads="1"/>
          </p:cNvSpPr>
          <p:nvPr/>
        </p:nvSpPr>
        <p:spPr bwMode="auto">
          <a:xfrm>
            <a:off x="251520" y="980728"/>
            <a:ext cx="8601968" cy="1143000"/>
          </a:xfrm>
          <a:prstGeom prst="rect">
            <a:avLst/>
          </a:prstGeom>
          <a:noFill/>
          <a:ln w="9525">
            <a:noFill/>
            <a:miter lim="800000"/>
            <a:headEnd/>
            <a:tailEnd/>
          </a:ln>
        </p:spPr>
        <p:txBody>
          <a:bodyPr/>
          <a:lstStyle/>
          <a:p>
            <a:pPr>
              <a:lnSpc>
                <a:spcPct val="140000"/>
              </a:lnSpc>
              <a:defRPr/>
            </a:pPr>
            <a:r>
              <a:rPr lang="zh-CN" altLang="en-US" b="1" dirty="0">
                <a:solidFill>
                  <a:srgbClr val="0000FF"/>
                </a:solidFill>
                <a:latin typeface="Times New Roman" pitchFamily="18" charset="0"/>
                <a:ea typeface="仿宋" pitchFamily="49" charset="-122"/>
                <a:cs typeface="Times New Roman" pitchFamily="18" charset="0"/>
              </a:rPr>
              <a:t>①离子的选择性吸附：</a:t>
            </a:r>
            <a:r>
              <a:rPr lang="zh-CN" altLang="en-US" b="1" dirty="0">
                <a:solidFill>
                  <a:srgbClr val="000000"/>
                </a:solidFill>
                <a:latin typeface="Times New Roman" pitchFamily="18" charset="0"/>
                <a:ea typeface="仿宋" pitchFamily="49" charset="-122"/>
                <a:cs typeface="Times New Roman" pitchFamily="18" charset="0"/>
              </a:rPr>
              <a:t>组成胶核的离子或能与胶核的组成离子形成不溶物的离子被优先吸附</a:t>
            </a:r>
          </a:p>
        </p:txBody>
      </p:sp>
      <p:grpSp>
        <p:nvGrpSpPr>
          <p:cNvPr id="226306" name="Group 3"/>
          <p:cNvGrpSpPr>
            <a:grpSpLocks/>
          </p:cNvGrpSpPr>
          <p:nvPr/>
        </p:nvGrpSpPr>
        <p:grpSpPr bwMode="auto">
          <a:xfrm>
            <a:off x="250825" y="2420938"/>
            <a:ext cx="8602661" cy="2760663"/>
            <a:chOff x="148" y="1203"/>
            <a:chExt cx="5419" cy="1739"/>
          </a:xfrm>
        </p:grpSpPr>
        <p:sp>
          <p:nvSpPr>
            <p:cNvPr id="510980" name="Rectangle 4"/>
            <p:cNvSpPr>
              <a:spLocks noChangeArrowheads="1"/>
            </p:cNvSpPr>
            <p:nvPr/>
          </p:nvSpPr>
          <p:spPr bwMode="auto">
            <a:xfrm>
              <a:off x="148" y="2070"/>
              <a:ext cx="5419" cy="872"/>
            </a:xfrm>
            <a:prstGeom prst="rect">
              <a:avLst/>
            </a:prstGeom>
            <a:noFill/>
            <a:ln w="9525">
              <a:noFill/>
              <a:miter lim="800000"/>
              <a:headEnd/>
              <a:tailEnd/>
            </a:ln>
            <a:effectLst/>
          </p:spPr>
          <p:txBody>
            <a:bodyPr wrap="square">
              <a:spAutoFit/>
            </a:bodyPr>
            <a:lstStyle/>
            <a:p>
              <a:pPr>
                <a:lnSpc>
                  <a:spcPct val="150000"/>
                </a:lnSpc>
                <a:spcBef>
                  <a:spcPts val="600"/>
                </a:spcBef>
                <a:defRPr/>
              </a:pPr>
              <a:r>
                <a:rPr lang="zh-CN" altLang="en-US" b="1" dirty="0">
                  <a:solidFill>
                    <a:srgbClr val="0000FF"/>
                  </a:solidFill>
                  <a:latin typeface="Times New Roman" pitchFamily="18" charset="0"/>
                  <a:ea typeface="仿宋" pitchFamily="49" charset="-122"/>
                  <a:cs typeface="Times New Roman" pitchFamily="18" charset="0"/>
                </a:rPr>
                <a:t>②电离作用：</a:t>
              </a:r>
              <a:endParaRPr lang="en-US" altLang="zh-CN" b="1" dirty="0">
                <a:solidFill>
                  <a:srgbClr val="0000FF"/>
                </a:solidFill>
                <a:latin typeface="Times New Roman" pitchFamily="18" charset="0"/>
                <a:ea typeface="仿宋" pitchFamily="49" charset="-122"/>
                <a:cs typeface="Times New Roman" pitchFamily="18" charset="0"/>
              </a:endParaRPr>
            </a:p>
            <a:p>
              <a:pPr>
                <a:lnSpc>
                  <a:spcPct val="150000"/>
                </a:lnSpc>
                <a:spcBef>
                  <a:spcPts val="600"/>
                </a:spcBef>
                <a:defRPr/>
              </a:pPr>
              <a:r>
                <a:rPr lang="en-US" altLang="zh-CN" b="1" dirty="0">
                  <a:solidFill>
                    <a:srgbClr val="000000"/>
                  </a:solidFill>
                  <a:latin typeface="Times New Roman" pitchFamily="18" charset="0"/>
                  <a:ea typeface="仿宋" pitchFamily="49" charset="-122"/>
                  <a:cs typeface="Times New Roman" pitchFamily="18" charset="0"/>
                </a:rPr>
                <a:t>SiO</a:t>
              </a:r>
              <a:r>
                <a:rPr lang="en-US" altLang="zh-CN" b="1" baseline="-25000" dirty="0">
                  <a:solidFill>
                    <a:srgbClr val="000000"/>
                  </a:solidFill>
                  <a:latin typeface="Times New Roman" pitchFamily="18" charset="0"/>
                  <a:ea typeface="仿宋" pitchFamily="49" charset="-122"/>
                  <a:cs typeface="Times New Roman" pitchFamily="18" charset="0"/>
                </a:rPr>
                <a:t>2</a:t>
              </a:r>
              <a:r>
                <a:rPr lang="en-US" altLang="zh-CN" b="1" dirty="0">
                  <a:solidFill>
                    <a:srgbClr val="000000"/>
                  </a:solidFill>
                  <a:latin typeface="Times New Roman" pitchFamily="18" charset="0"/>
                  <a:ea typeface="仿宋" pitchFamily="49" charset="-122"/>
                  <a:cs typeface="Times New Roman" pitchFamily="18" charset="0"/>
                </a:rPr>
                <a:t>+H</a:t>
              </a:r>
              <a:r>
                <a:rPr lang="en-US" altLang="zh-CN" b="1" baseline="-25000" dirty="0">
                  <a:solidFill>
                    <a:srgbClr val="000000"/>
                  </a:solidFill>
                  <a:latin typeface="Times New Roman" pitchFamily="18" charset="0"/>
                  <a:ea typeface="仿宋" pitchFamily="49" charset="-122"/>
                  <a:cs typeface="Times New Roman" pitchFamily="18" charset="0"/>
                </a:rPr>
                <a:t>2</a:t>
              </a:r>
              <a:r>
                <a:rPr lang="en-US" altLang="zh-CN" b="1" dirty="0">
                  <a:solidFill>
                    <a:srgbClr val="000000"/>
                  </a:solidFill>
                  <a:latin typeface="Times New Roman" pitchFamily="18" charset="0"/>
                  <a:ea typeface="仿宋" pitchFamily="49" charset="-122"/>
                  <a:cs typeface="Times New Roman" pitchFamily="18" charset="0"/>
                </a:rPr>
                <a:t>O = H</a:t>
              </a:r>
              <a:r>
                <a:rPr lang="en-US" altLang="zh-CN" b="1" baseline="-25000" dirty="0">
                  <a:solidFill>
                    <a:srgbClr val="000000"/>
                  </a:solidFill>
                  <a:latin typeface="Times New Roman" pitchFamily="18" charset="0"/>
                  <a:ea typeface="仿宋" pitchFamily="49" charset="-122"/>
                  <a:cs typeface="Times New Roman" pitchFamily="18" charset="0"/>
                </a:rPr>
                <a:t>2</a:t>
              </a:r>
              <a:r>
                <a:rPr lang="en-US" altLang="zh-CN" b="1" dirty="0">
                  <a:solidFill>
                    <a:srgbClr val="000000"/>
                  </a:solidFill>
                  <a:latin typeface="Times New Roman" pitchFamily="18" charset="0"/>
                  <a:ea typeface="仿宋" pitchFamily="49" charset="-122"/>
                  <a:cs typeface="Times New Roman" pitchFamily="18" charset="0"/>
                </a:rPr>
                <a:t>SiO</a:t>
              </a:r>
              <a:r>
                <a:rPr lang="en-US" altLang="zh-CN" b="1" baseline="-25000" dirty="0">
                  <a:solidFill>
                    <a:srgbClr val="000000"/>
                  </a:solidFill>
                  <a:latin typeface="Times New Roman" pitchFamily="18" charset="0"/>
                  <a:ea typeface="仿宋" pitchFamily="49" charset="-122"/>
                  <a:cs typeface="Times New Roman" pitchFamily="18" charset="0"/>
                </a:rPr>
                <a:t>3</a:t>
              </a:r>
              <a:r>
                <a:rPr lang="en-US" altLang="zh-CN" b="1" dirty="0">
                  <a:solidFill>
                    <a:srgbClr val="000000"/>
                  </a:solidFill>
                  <a:latin typeface="Times New Roman" pitchFamily="18" charset="0"/>
                  <a:ea typeface="仿宋" pitchFamily="49" charset="-122"/>
                  <a:cs typeface="Times New Roman" pitchFamily="18" charset="0"/>
                </a:rPr>
                <a:t> = HSiO</a:t>
              </a:r>
              <a:r>
                <a:rPr lang="en-US" altLang="zh-CN" b="1" baseline="-25000" dirty="0">
                  <a:solidFill>
                    <a:srgbClr val="000000"/>
                  </a:solidFill>
                  <a:latin typeface="Times New Roman" pitchFamily="18" charset="0"/>
                  <a:ea typeface="仿宋" pitchFamily="49" charset="-122"/>
                  <a:cs typeface="Times New Roman" pitchFamily="18" charset="0"/>
                </a:rPr>
                <a:t>3</a:t>
              </a:r>
              <a:r>
                <a:rPr lang="en-US" altLang="zh-CN" b="1" baseline="30000" dirty="0">
                  <a:solidFill>
                    <a:srgbClr val="000000"/>
                  </a:solidFill>
                  <a:latin typeface="Times New Roman" pitchFamily="18" charset="0"/>
                  <a:ea typeface="仿宋" pitchFamily="49" charset="-122"/>
                  <a:cs typeface="Times New Roman" pitchFamily="18" charset="0"/>
                </a:rPr>
                <a:t>-</a:t>
              </a:r>
              <a:r>
                <a:rPr lang="en-US" altLang="zh-CN" b="1" dirty="0">
                  <a:solidFill>
                    <a:srgbClr val="000000"/>
                  </a:solidFill>
                  <a:latin typeface="Times New Roman" pitchFamily="18" charset="0"/>
                  <a:ea typeface="仿宋" pitchFamily="49" charset="-122"/>
                  <a:cs typeface="Times New Roman" pitchFamily="18" charset="0"/>
                </a:rPr>
                <a:t> + H</a:t>
              </a:r>
              <a:r>
                <a:rPr lang="en-US" altLang="zh-CN" b="1" baseline="30000" dirty="0">
                  <a:solidFill>
                    <a:srgbClr val="000000"/>
                  </a:solidFill>
                  <a:latin typeface="Times New Roman" pitchFamily="18" charset="0"/>
                  <a:ea typeface="仿宋" pitchFamily="49" charset="-122"/>
                  <a:cs typeface="Times New Roman" pitchFamily="18" charset="0"/>
                </a:rPr>
                <a:t>+ </a:t>
              </a:r>
              <a:r>
                <a:rPr lang="en-US" altLang="zh-CN" b="1" dirty="0">
                  <a:solidFill>
                    <a:srgbClr val="000000"/>
                  </a:solidFill>
                  <a:latin typeface="Times New Roman" pitchFamily="18" charset="0"/>
                  <a:ea typeface="仿宋" pitchFamily="49" charset="-122"/>
                  <a:cs typeface="Times New Roman" pitchFamily="18" charset="0"/>
                </a:rPr>
                <a:t> = SiO</a:t>
              </a:r>
              <a:r>
                <a:rPr lang="en-US" altLang="zh-CN" b="1" baseline="-25000" dirty="0">
                  <a:solidFill>
                    <a:srgbClr val="000000"/>
                  </a:solidFill>
                  <a:latin typeface="Times New Roman" pitchFamily="18" charset="0"/>
                  <a:ea typeface="仿宋" pitchFamily="49" charset="-122"/>
                  <a:cs typeface="Times New Roman" pitchFamily="18" charset="0"/>
                </a:rPr>
                <a:t>3</a:t>
              </a:r>
              <a:r>
                <a:rPr lang="en-US" altLang="zh-CN" b="1" baseline="30000" dirty="0">
                  <a:solidFill>
                    <a:srgbClr val="000000"/>
                  </a:solidFill>
                  <a:latin typeface="Times New Roman" pitchFamily="18" charset="0"/>
                  <a:ea typeface="仿宋" pitchFamily="49" charset="-122"/>
                  <a:cs typeface="Times New Roman" pitchFamily="18" charset="0"/>
                </a:rPr>
                <a:t>2-</a:t>
              </a:r>
              <a:r>
                <a:rPr lang="en-US" altLang="zh-CN" b="1" dirty="0">
                  <a:solidFill>
                    <a:srgbClr val="000000"/>
                  </a:solidFill>
                  <a:latin typeface="Times New Roman" pitchFamily="18" charset="0"/>
                  <a:ea typeface="仿宋" pitchFamily="49" charset="-122"/>
                  <a:cs typeface="Times New Roman" pitchFamily="18" charset="0"/>
                </a:rPr>
                <a:t> + 2H</a:t>
              </a:r>
              <a:r>
                <a:rPr lang="en-US" altLang="zh-CN" b="1" baseline="30000" dirty="0">
                  <a:solidFill>
                    <a:srgbClr val="000000"/>
                  </a:solidFill>
                  <a:latin typeface="Times New Roman" pitchFamily="18" charset="0"/>
                  <a:ea typeface="仿宋" pitchFamily="49" charset="-122"/>
                  <a:cs typeface="Times New Roman" pitchFamily="18" charset="0"/>
                </a:rPr>
                <a:t>+</a:t>
              </a:r>
            </a:p>
          </p:txBody>
        </p:sp>
        <p:sp>
          <p:nvSpPr>
            <p:cNvPr id="510981" name="Rectangle 5"/>
            <p:cNvSpPr>
              <a:spLocks noChangeArrowheads="1"/>
            </p:cNvSpPr>
            <p:nvPr/>
          </p:nvSpPr>
          <p:spPr bwMode="auto">
            <a:xfrm>
              <a:off x="148" y="1392"/>
              <a:ext cx="1995" cy="330"/>
            </a:xfrm>
            <a:prstGeom prst="rect">
              <a:avLst/>
            </a:prstGeom>
            <a:noFill/>
            <a:ln w="9525">
              <a:noFill/>
              <a:miter lim="800000"/>
              <a:headEnd/>
              <a:tailEnd/>
            </a:ln>
            <a:effectLst/>
          </p:spPr>
          <p:txBody>
            <a:bodyPr wrap="square">
              <a:spAutoFit/>
            </a:bodyPr>
            <a:lstStyle/>
            <a:p>
              <a:pPr>
                <a:defRPr/>
              </a:pPr>
              <a:r>
                <a:rPr lang="en-US" altLang="zh-CN" b="1" dirty="0">
                  <a:solidFill>
                    <a:srgbClr val="000000"/>
                  </a:solidFill>
                  <a:latin typeface="Times New Roman" pitchFamily="18" charset="0"/>
                  <a:ea typeface="仿宋" pitchFamily="49" charset="-122"/>
                  <a:cs typeface="Times New Roman" pitchFamily="18" charset="0"/>
                </a:rPr>
                <a:t>AgNO</a:t>
              </a:r>
              <a:r>
                <a:rPr lang="en-US" altLang="zh-CN" b="1" baseline="-25000" dirty="0">
                  <a:solidFill>
                    <a:srgbClr val="000000"/>
                  </a:solidFill>
                  <a:latin typeface="Times New Roman" pitchFamily="18" charset="0"/>
                  <a:ea typeface="仿宋" pitchFamily="49" charset="-122"/>
                  <a:cs typeface="Times New Roman" pitchFamily="18" charset="0"/>
                </a:rPr>
                <a:t>3</a:t>
              </a:r>
              <a:r>
                <a:rPr lang="en-US" altLang="zh-CN" b="1" dirty="0">
                  <a:solidFill>
                    <a:srgbClr val="000000"/>
                  </a:solidFill>
                  <a:latin typeface="Times New Roman" pitchFamily="18" charset="0"/>
                  <a:ea typeface="仿宋" pitchFamily="49" charset="-122"/>
                  <a:cs typeface="Times New Roman" pitchFamily="18" charset="0"/>
                </a:rPr>
                <a:t>+KI</a:t>
              </a:r>
              <a:r>
                <a:rPr lang="en-US" altLang="zh-CN" b="1" dirty="0">
                  <a:solidFill>
                    <a:srgbClr val="000000"/>
                  </a:solidFill>
                  <a:latin typeface="Times New Roman" pitchFamily="18" charset="0"/>
                  <a:ea typeface="仿宋" pitchFamily="49" charset="-122"/>
                  <a:cs typeface="Times New Roman" pitchFamily="18" charset="0"/>
                  <a:sym typeface="Symbol" pitchFamily="18" charset="2"/>
                </a:rPr>
                <a:t></a:t>
              </a:r>
              <a:r>
                <a:rPr lang="en-US" altLang="zh-CN" b="1" dirty="0">
                  <a:solidFill>
                    <a:srgbClr val="000000"/>
                  </a:solidFill>
                  <a:latin typeface="Times New Roman" pitchFamily="18" charset="0"/>
                  <a:ea typeface="仿宋" pitchFamily="49" charset="-122"/>
                  <a:cs typeface="Times New Roman" pitchFamily="18" charset="0"/>
                </a:rPr>
                <a:t>AgI</a:t>
              </a:r>
              <a:r>
                <a:rPr lang="en-US" altLang="zh-CN" b="1" dirty="0">
                  <a:solidFill>
                    <a:srgbClr val="000000"/>
                  </a:solidFill>
                  <a:latin typeface="Times New Roman" pitchFamily="18" charset="0"/>
                  <a:ea typeface="仿宋" pitchFamily="49" charset="-122"/>
                  <a:cs typeface="Times New Roman" pitchFamily="18" charset="0"/>
                  <a:sym typeface="Symbol" pitchFamily="18" charset="2"/>
                </a:rPr>
                <a:t></a:t>
              </a:r>
            </a:p>
          </p:txBody>
        </p:sp>
        <p:sp>
          <p:nvSpPr>
            <p:cNvPr id="510982" name="Rectangle 6"/>
            <p:cNvSpPr>
              <a:spLocks noChangeArrowheads="1"/>
            </p:cNvSpPr>
            <p:nvPr/>
          </p:nvSpPr>
          <p:spPr bwMode="auto">
            <a:xfrm>
              <a:off x="2208" y="1203"/>
              <a:ext cx="3164" cy="291"/>
            </a:xfrm>
            <a:prstGeom prst="rect">
              <a:avLst/>
            </a:prstGeom>
            <a:noFill/>
            <a:ln w="9525">
              <a:noFill/>
              <a:miter lim="800000"/>
              <a:headEnd/>
              <a:tailEnd/>
            </a:ln>
            <a:effectLst/>
          </p:spPr>
          <p:txBody>
            <a:bodyPr wrap="none">
              <a:spAutoFit/>
            </a:bodyPr>
            <a:lstStyle/>
            <a:p>
              <a:pPr>
                <a:defRPr/>
              </a:pPr>
              <a:r>
                <a:rPr lang="en-US" altLang="zh-CN" sz="2400" b="1" dirty="0">
                  <a:solidFill>
                    <a:srgbClr val="000000"/>
                  </a:solidFill>
                  <a:latin typeface="Times New Roman" pitchFamily="18" charset="0"/>
                  <a:ea typeface="仿宋" pitchFamily="49" charset="-122"/>
                  <a:cs typeface="Times New Roman" pitchFamily="18" charset="0"/>
                </a:rPr>
                <a:t>AgNO</a:t>
              </a:r>
              <a:r>
                <a:rPr lang="en-US" altLang="zh-CN" sz="2400" b="1" baseline="-25000" dirty="0">
                  <a:solidFill>
                    <a:srgbClr val="000000"/>
                  </a:solidFill>
                  <a:latin typeface="Times New Roman" pitchFamily="18" charset="0"/>
                  <a:ea typeface="仿宋" pitchFamily="49" charset="-122"/>
                  <a:cs typeface="Times New Roman" pitchFamily="18" charset="0"/>
                </a:rPr>
                <a:t>3</a:t>
              </a:r>
              <a:r>
                <a:rPr lang="zh-CN" altLang="en-US" sz="2400" b="1" dirty="0">
                  <a:solidFill>
                    <a:srgbClr val="000000"/>
                  </a:solidFill>
                  <a:latin typeface="Times New Roman" pitchFamily="18" charset="0"/>
                  <a:ea typeface="仿宋" pitchFamily="49" charset="-122"/>
                  <a:cs typeface="Times New Roman" pitchFamily="18" charset="0"/>
                </a:rPr>
                <a:t>过量，优先吸附</a:t>
              </a:r>
              <a:r>
                <a:rPr lang="en-US" altLang="zh-CN" sz="2400" b="1" dirty="0">
                  <a:solidFill>
                    <a:srgbClr val="000000"/>
                  </a:solidFill>
                  <a:latin typeface="Times New Roman" pitchFamily="18" charset="0"/>
                  <a:ea typeface="仿宋" pitchFamily="49" charset="-122"/>
                  <a:cs typeface="Times New Roman" pitchFamily="18" charset="0"/>
                </a:rPr>
                <a:t>Ag</a:t>
              </a:r>
              <a:r>
                <a:rPr lang="en-US" altLang="zh-CN" sz="2400" b="1" baseline="30000" dirty="0">
                  <a:solidFill>
                    <a:srgbClr val="000000"/>
                  </a:solidFill>
                  <a:latin typeface="Times New Roman" pitchFamily="18" charset="0"/>
                  <a:ea typeface="仿宋" pitchFamily="49" charset="-122"/>
                  <a:cs typeface="Times New Roman" pitchFamily="18" charset="0"/>
                </a:rPr>
                <a:t>+</a:t>
              </a:r>
              <a:r>
                <a:rPr lang="en-US" altLang="zh-CN" sz="2400" b="1" dirty="0">
                  <a:solidFill>
                    <a:srgbClr val="000000"/>
                  </a:solidFill>
                  <a:latin typeface="Times New Roman" pitchFamily="18" charset="0"/>
                  <a:ea typeface="仿宋" pitchFamily="49" charset="-122"/>
                  <a:cs typeface="Times New Roman" pitchFamily="18" charset="0"/>
                </a:rPr>
                <a:t>，</a:t>
              </a:r>
              <a:r>
                <a:rPr lang="zh-CN" altLang="en-US" sz="2400" b="1" dirty="0">
                  <a:solidFill>
                    <a:srgbClr val="000000"/>
                  </a:solidFill>
                  <a:latin typeface="Times New Roman" pitchFamily="18" charset="0"/>
                  <a:ea typeface="仿宋" pitchFamily="49" charset="-122"/>
                  <a:cs typeface="Times New Roman" pitchFamily="18" charset="0"/>
                </a:rPr>
                <a:t>带正电</a:t>
              </a:r>
            </a:p>
          </p:txBody>
        </p:sp>
        <p:sp>
          <p:nvSpPr>
            <p:cNvPr id="510983" name="Rectangle 7"/>
            <p:cNvSpPr>
              <a:spLocks noChangeArrowheads="1"/>
            </p:cNvSpPr>
            <p:nvPr/>
          </p:nvSpPr>
          <p:spPr bwMode="auto">
            <a:xfrm>
              <a:off x="2208" y="1638"/>
              <a:ext cx="2605" cy="291"/>
            </a:xfrm>
            <a:prstGeom prst="rect">
              <a:avLst/>
            </a:prstGeom>
            <a:noFill/>
            <a:ln w="9525">
              <a:noFill/>
              <a:miter lim="800000"/>
              <a:headEnd/>
              <a:tailEnd/>
            </a:ln>
            <a:effectLst/>
          </p:spPr>
          <p:txBody>
            <a:bodyPr wrap="none">
              <a:spAutoFit/>
            </a:bodyPr>
            <a:lstStyle/>
            <a:p>
              <a:pPr>
                <a:defRPr/>
              </a:pPr>
              <a:r>
                <a:rPr lang="en-US" altLang="zh-CN" sz="2400" b="1" dirty="0">
                  <a:solidFill>
                    <a:srgbClr val="000000"/>
                  </a:solidFill>
                  <a:latin typeface="Times New Roman" pitchFamily="18" charset="0"/>
                  <a:ea typeface="仿宋" pitchFamily="49" charset="-122"/>
                  <a:cs typeface="Times New Roman" pitchFamily="18" charset="0"/>
                </a:rPr>
                <a:t>KI</a:t>
              </a:r>
              <a:r>
                <a:rPr lang="zh-CN" altLang="en-US" sz="2400" b="1" dirty="0">
                  <a:solidFill>
                    <a:srgbClr val="000000"/>
                  </a:solidFill>
                  <a:latin typeface="Times New Roman" pitchFamily="18" charset="0"/>
                  <a:ea typeface="仿宋" pitchFamily="49" charset="-122"/>
                  <a:cs typeface="Times New Roman" pitchFamily="18" charset="0"/>
                </a:rPr>
                <a:t>过量，优先吸附</a:t>
              </a:r>
              <a:r>
                <a:rPr lang="en-US" altLang="zh-CN" sz="2400" b="1" dirty="0">
                  <a:solidFill>
                    <a:srgbClr val="000000"/>
                  </a:solidFill>
                  <a:latin typeface="Times New Roman" pitchFamily="18" charset="0"/>
                  <a:ea typeface="仿宋" pitchFamily="49" charset="-122"/>
                  <a:cs typeface="Times New Roman" pitchFamily="18" charset="0"/>
                </a:rPr>
                <a:t>I</a:t>
              </a:r>
              <a:r>
                <a:rPr lang="en-US" altLang="zh-CN" sz="2400" b="1" baseline="30000" dirty="0">
                  <a:solidFill>
                    <a:srgbClr val="000000"/>
                  </a:solidFill>
                  <a:latin typeface="Times New Roman" pitchFamily="18" charset="0"/>
                  <a:ea typeface="仿宋" pitchFamily="49" charset="-122"/>
                  <a:cs typeface="Times New Roman" pitchFamily="18" charset="0"/>
                </a:rPr>
                <a:t>-</a:t>
              </a:r>
              <a:r>
                <a:rPr lang="en-US" altLang="zh-CN" sz="2400" b="1" dirty="0">
                  <a:solidFill>
                    <a:srgbClr val="000000"/>
                  </a:solidFill>
                  <a:latin typeface="Times New Roman" pitchFamily="18" charset="0"/>
                  <a:ea typeface="仿宋" pitchFamily="49" charset="-122"/>
                  <a:cs typeface="Times New Roman" pitchFamily="18" charset="0"/>
                </a:rPr>
                <a:t>，</a:t>
              </a:r>
              <a:r>
                <a:rPr lang="zh-CN" altLang="en-US" sz="2400" b="1" dirty="0">
                  <a:solidFill>
                    <a:srgbClr val="000000"/>
                  </a:solidFill>
                  <a:latin typeface="Times New Roman" pitchFamily="18" charset="0"/>
                  <a:ea typeface="仿宋" pitchFamily="49" charset="-122"/>
                  <a:cs typeface="Times New Roman" pitchFamily="18" charset="0"/>
                </a:rPr>
                <a:t>带负电</a:t>
              </a:r>
            </a:p>
          </p:txBody>
        </p:sp>
        <p:sp>
          <p:nvSpPr>
            <p:cNvPr id="226312" name="AutoShape 8"/>
            <p:cNvSpPr>
              <a:spLocks/>
            </p:cNvSpPr>
            <p:nvPr/>
          </p:nvSpPr>
          <p:spPr bwMode="auto">
            <a:xfrm>
              <a:off x="2114" y="1392"/>
              <a:ext cx="121" cy="384"/>
            </a:xfrm>
            <a:prstGeom prst="leftBrace">
              <a:avLst>
                <a:gd name="adj1" fmla="val 66667"/>
                <a:gd name="adj2" fmla="val 50000"/>
              </a:avLst>
            </a:prstGeom>
            <a:noFill/>
            <a:ln w="28575">
              <a:solidFill>
                <a:srgbClr val="000000"/>
              </a:solidFill>
              <a:miter lim="800000"/>
              <a:headEnd/>
              <a:tailEnd/>
            </a:ln>
          </p:spPr>
          <p:txBody>
            <a:bodyPr wrap="none" anchor="ctr"/>
            <a:lstStyle/>
            <a:p>
              <a:pPr eaLnBrk="0" hangingPunct="0"/>
              <a:endParaRPr lang="en-GB" altLang="zh-CN">
                <a:latin typeface="Times New Roman" pitchFamily="18" charset="0"/>
                <a:ea typeface="仿宋"/>
                <a:cs typeface="Times New Roman" pitchFamily="18" charset="0"/>
              </a:endParaRPr>
            </a:p>
          </p:txBody>
        </p:sp>
      </p:grpSp>
      <p:sp>
        <p:nvSpPr>
          <p:cNvPr id="226307" name="标题 11"/>
          <p:cNvSpPr>
            <a:spLocks noGrp="1"/>
          </p:cNvSpPr>
          <p:nvPr>
            <p:ph type="title"/>
          </p:nvPr>
        </p:nvSpPr>
        <p:spPr>
          <a:xfrm>
            <a:off x="250826" y="304800"/>
            <a:ext cx="6553200" cy="747713"/>
          </a:xfrm>
        </p:spPr>
        <p:txBody>
          <a:bodyPr/>
          <a:lstStyle/>
          <a:p>
            <a:r>
              <a:rPr lang="en-US" altLang="zh-CN" dirty="0">
                <a:latin typeface="Arial" panose="020B0604020202020204" pitchFamily="34" charset="0"/>
                <a:cs typeface="Arial" panose="020B0604020202020204" pitchFamily="34" charset="0"/>
              </a:rPr>
              <a:t>4.7.6.5  </a:t>
            </a:r>
            <a:r>
              <a:rPr lang="zh-CN" altLang="en-US" dirty="0"/>
              <a:t>胶体带电原因</a:t>
            </a:r>
          </a:p>
        </p:txBody>
      </p:sp>
    </p:spTree>
  </p:cSld>
  <p:clrMapOvr>
    <a:masterClrMapping/>
  </p:clrMapOvr>
  <p:transition advClick="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251520" y="333375"/>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4.7.6.6  </a:t>
            </a:r>
            <a:r>
              <a:rPr lang="zh-CN" altLang="en-US" sz="3200" dirty="0">
                <a:latin typeface="+mj-ea"/>
                <a:cs typeface="楷体_GB2312"/>
              </a:rPr>
              <a:t>胶体的聚沉与保护</a:t>
            </a:r>
          </a:p>
        </p:txBody>
      </p:sp>
      <p:sp>
        <p:nvSpPr>
          <p:cNvPr id="133123" name="Rectangle 3"/>
          <p:cNvSpPr>
            <a:spLocks noGrp="1" noChangeArrowheads="1"/>
          </p:cNvSpPr>
          <p:nvPr>
            <p:ph type="body" idx="1"/>
          </p:nvPr>
        </p:nvSpPr>
        <p:spPr>
          <a:xfrm>
            <a:off x="251521" y="980728"/>
            <a:ext cx="8640960" cy="3816325"/>
          </a:xfrm>
        </p:spPr>
        <p:txBody>
          <a:bodyPr/>
          <a:lstStyle/>
          <a:p>
            <a:pPr marL="0" indent="0" eaLnBrk="1" hangingPunct="1">
              <a:lnSpc>
                <a:spcPct val="125000"/>
              </a:lnSpc>
              <a:spcBef>
                <a:spcPts val="600"/>
              </a:spcBef>
              <a:buFont typeface="Wingdings" pitchFamily="2" charset="2"/>
              <a:buNone/>
              <a:defRPr/>
            </a:pPr>
            <a:r>
              <a:rPr lang="zh-CN" altLang="en-US" dirty="0">
                <a:solidFill>
                  <a:srgbClr val="0000FF"/>
                </a:solidFill>
                <a:effectLst/>
                <a:latin typeface="仿宋" pitchFamily="49" charset="-122"/>
                <a:ea typeface="仿宋" pitchFamily="49" charset="-122"/>
                <a:cs typeface="楷体_GB2312"/>
              </a:rPr>
              <a:t>胶体的聚沉：</a:t>
            </a:r>
            <a:r>
              <a:rPr lang="zh-CN" altLang="en-US" dirty="0">
                <a:effectLst/>
                <a:latin typeface="仿宋" pitchFamily="49" charset="-122"/>
                <a:ea typeface="仿宋" pitchFamily="49" charset="-122"/>
                <a:cs typeface="楷体_GB2312"/>
              </a:rPr>
              <a:t>使胶粒聚积成较大的颗粒而沉降的过程</a:t>
            </a:r>
          </a:p>
          <a:p>
            <a:pPr eaLnBrk="1" hangingPunct="1">
              <a:lnSpc>
                <a:spcPct val="125000"/>
              </a:lnSpc>
              <a:spcBef>
                <a:spcPts val="600"/>
              </a:spcBef>
              <a:buFont typeface="Wingdings" pitchFamily="2" charset="2"/>
              <a:buNone/>
              <a:defRPr/>
            </a:pPr>
            <a:r>
              <a:rPr lang="zh-CN" altLang="en-US" dirty="0">
                <a:solidFill>
                  <a:srgbClr val="0000FF"/>
                </a:solidFill>
                <a:effectLst/>
                <a:latin typeface="仿宋" pitchFamily="49" charset="-122"/>
                <a:ea typeface="仿宋" pitchFamily="49" charset="-122"/>
                <a:cs typeface="楷体_GB2312"/>
              </a:rPr>
              <a:t>聚沉的方法</a:t>
            </a:r>
            <a:r>
              <a:rPr lang="en-US" altLang="zh-CN" dirty="0">
                <a:solidFill>
                  <a:srgbClr val="0000FF"/>
                </a:solidFill>
                <a:effectLst/>
                <a:latin typeface="仿宋" pitchFamily="49" charset="-122"/>
                <a:ea typeface="仿宋" pitchFamily="49" charset="-122"/>
                <a:cs typeface="楷体_GB2312"/>
              </a:rPr>
              <a:t>(</a:t>
            </a:r>
            <a:r>
              <a:rPr lang="zh-CN" altLang="en-US" dirty="0">
                <a:solidFill>
                  <a:srgbClr val="0000FF"/>
                </a:solidFill>
                <a:effectLst/>
                <a:latin typeface="仿宋" pitchFamily="49" charset="-122"/>
                <a:ea typeface="仿宋" pitchFamily="49" charset="-122"/>
                <a:cs typeface="楷体_GB2312"/>
              </a:rPr>
              <a:t>电荷中和）</a:t>
            </a:r>
          </a:p>
          <a:p>
            <a:pPr eaLnBrk="1" hangingPunct="1">
              <a:lnSpc>
                <a:spcPct val="125000"/>
              </a:lnSpc>
              <a:spcBef>
                <a:spcPts val="600"/>
              </a:spcBef>
              <a:buFont typeface="Wingdings" pitchFamily="2" charset="2"/>
              <a:buNone/>
              <a:defRPr/>
            </a:pPr>
            <a:r>
              <a:rPr lang="zh-CN" altLang="en-US" dirty="0">
                <a:effectLst/>
                <a:latin typeface="仿宋" pitchFamily="49" charset="-122"/>
                <a:ea typeface="仿宋" pitchFamily="49" charset="-122"/>
                <a:cs typeface="楷体_GB2312"/>
              </a:rPr>
              <a:t>（</a:t>
            </a:r>
            <a:r>
              <a:rPr lang="en-US" altLang="zh-CN" dirty="0">
                <a:effectLst/>
                <a:latin typeface="仿宋" pitchFamily="49" charset="-122"/>
                <a:ea typeface="仿宋" pitchFamily="49" charset="-122"/>
                <a:cs typeface="楷体_GB2312"/>
              </a:rPr>
              <a:t>1</a:t>
            </a:r>
            <a:r>
              <a:rPr lang="zh-CN" altLang="en-US" dirty="0">
                <a:effectLst/>
                <a:latin typeface="仿宋" pitchFamily="49" charset="-122"/>
                <a:ea typeface="仿宋" pitchFamily="49" charset="-122"/>
                <a:cs typeface="楷体_GB2312"/>
              </a:rPr>
              <a:t>）加入电解质溶液</a:t>
            </a:r>
          </a:p>
          <a:p>
            <a:pPr eaLnBrk="1" hangingPunct="1">
              <a:lnSpc>
                <a:spcPct val="125000"/>
              </a:lnSpc>
              <a:spcBef>
                <a:spcPts val="600"/>
              </a:spcBef>
              <a:buFont typeface="Wingdings" pitchFamily="2" charset="2"/>
              <a:buNone/>
              <a:defRPr/>
            </a:pPr>
            <a:r>
              <a:rPr lang="zh-CN" altLang="en-US" dirty="0">
                <a:effectLst/>
                <a:latin typeface="仿宋" pitchFamily="49" charset="-122"/>
                <a:ea typeface="仿宋" pitchFamily="49" charset="-122"/>
                <a:cs typeface="楷体_GB2312"/>
              </a:rPr>
              <a:t>（</a:t>
            </a:r>
            <a:r>
              <a:rPr lang="en-US" altLang="zh-CN" dirty="0">
                <a:effectLst/>
                <a:latin typeface="仿宋" pitchFamily="49" charset="-122"/>
                <a:ea typeface="仿宋" pitchFamily="49" charset="-122"/>
                <a:cs typeface="楷体_GB2312"/>
              </a:rPr>
              <a:t>2</a:t>
            </a:r>
            <a:r>
              <a:rPr lang="zh-CN" altLang="en-US" dirty="0">
                <a:effectLst/>
                <a:latin typeface="仿宋" pitchFamily="49" charset="-122"/>
                <a:ea typeface="仿宋" pitchFamily="49" charset="-122"/>
                <a:cs typeface="楷体_GB2312"/>
              </a:rPr>
              <a:t>）加入具有异号电荷的胶体</a:t>
            </a:r>
          </a:p>
          <a:p>
            <a:pPr eaLnBrk="1" hangingPunct="1">
              <a:lnSpc>
                <a:spcPct val="125000"/>
              </a:lnSpc>
              <a:spcBef>
                <a:spcPts val="600"/>
              </a:spcBef>
              <a:buFont typeface="Wingdings" pitchFamily="2" charset="2"/>
              <a:buNone/>
              <a:defRPr/>
            </a:pPr>
            <a:r>
              <a:rPr lang="zh-CN" altLang="en-US" dirty="0">
                <a:effectLst/>
                <a:latin typeface="仿宋" pitchFamily="49" charset="-122"/>
                <a:ea typeface="仿宋" pitchFamily="49" charset="-122"/>
                <a:cs typeface="楷体_GB2312"/>
              </a:rPr>
              <a:t>（</a:t>
            </a:r>
            <a:r>
              <a:rPr lang="en-US" altLang="zh-CN" dirty="0">
                <a:effectLst/>
                <a:latin typeface="仿宋" pitchFamily="49" charset="-122"/>
                <a:ea typeface="仿宋" pitchFamily="49" charset="-122"/>
                <a:cs typeface="楷体_GB2312"/>
              </a:rPr>
              <a:t>3</a:t>
            </a:r>
            <a:r>
              <a:rPr lang="zh-CN" altLang="en-US" dirty="0">
                <a:effectLst/>
                <a:latin typeface="仿宋" pitchFamily="49" charset="-122"/>
                <a:ea typeface="仿宋" pitchFamily="49" charset="-122"/>
                <a:cs typeface="楷体_GB2312"/>
              </a:rPr>
              <a:t>）适当加热</a:t>
            </a:r>
          </a:p>
          <a:p>
            <a:pPr eaLnBrk="1" hangingPunct="1">
              <a:lnSpc>
                <a:spcPct val="125000"/>
              </a:lnSpc>
              <a:spcBef>
                <a:spcPts val="600"/>
              </a:spcBef>
              <a:buFont typeface="Wingdings" pitchFamily="2" charset="2"/>
              <a:buNone/>
              <a:defRPr/>
            </a:pPr>
            <a:r>
              <a:rPr lang="zh-CN" altLang="en-US" dirty="0">
                <a:solidFill>
                  <a:srgbClr val="0000FF"/>
                </a:solidFill>
                <a:effectLst/>
                <a:latin typeface="仿宋" pitchFamily="49" charset="-122"/>
                <a:ea typeface="仿宋" pitchFamily="49" charset="-122"/>
                <a:cs typeface="楷体_GB2312"/>
              </a:rPr>
              <a:t>胶体的保护：</a:t>
            </a:r>
            <a:r>
              <a:rPr lang="zh-CN" altLang="en-US" dirty="0">
                <a:effectLst/>
                <a:latin typeface="仿宋" pitchFamily="49" charset="-122"/>
                <a:ea typeface="仿宋" pitchFamily="49" charset="-122"/>
                <a:cs typeface="楷体_GB2312"/>
              </a:rPr>
              <a:t>使胶体保持稳定</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a:xfrm>
            <a:off x="251520" y="333375"/>
            <a:ext cx="6552505" cy="676275"/>
          </a:xfrm>
        </p:spPr>
        <p:txBody>
          <a:bodyPr/>
          <a:lstStyle/>
          <a:p>
            <a:pPr eaLnBrk="1" hangingPunct="1">
              <a:defRPr/>
            </a:pPr>
            <a:r>
              <a:rPr lang="en-US" altLang="zh-CN" sz="3200" dirty="0">
                <a:latin typeface="Arial" panose="020B0604020202020204" pitchFamily="34" charset="0"/>
                <a:cs typeface="Arial" panose="020B0604020202020204" pitchFamily="34" charset="0"/>
              </a:rPr>
              <a:t>4.7.6.7  </a:t>
            </a:r>
            <a:r>
              <a:rPr lang="zh-CN" altLang="en-US" sz="3200" dirty="0">
                <a:latin typeface="+mj-ea"/>
              </a:rPr>
              <a:t>凝胶</a:t>
            </a:r>
          </a:p>
        </p:txBody>
      </p:sp>
      <p:sp>
        <p:nvSpPr>
          <p:cNvPr id="134147" name="Rectangle 3"/>
          <p:cNvSpPr>
            <a:spLocks noGrp="1" noChangeArrowheads="1"/>
          </p:cNvSpPr>
          <p:nvPr>
            <p:ph type="body" idx="1"/>
          </p:nvPr>
        </p:nvSpPr>
        <p:spPr>
          <a:xfrm>
            <a:off x="251519" y="980728"/>
            <a:ext cx="8640069" cy="4321175"/>
          </a:xfrm>
        </p:spPr>
        <p:txBody>
          <a:bodyPr/>
          <a:lstStyle/>
          <a:p>
            <a:pPr marL="0" indent="0" algn="just" eaLnBrk="1" hangingPunct="1">
              <a:lnSpc>
                <a:spcPct val="125000"/>
              </a:lnSpc>
              <a:spcBef>
                <a:spcPts val="600"/>
              </a:spcBef>
              <a:buClrTx/>
              <a:buSzTx/>
              <a:buFontTx/>
              <a:buNone/>
              <a:defRPr/>
            </a:pPr>
            <a:r>
              <a:rPr lang="zh-CN" altLang="en-US" u="sng" dirty="0">
                <a:solidFill>
                  <a:srgbClr val="FF0000"/>
                </a:solidFill>
                <a:effectLst/>
                <a:latin typeface="Times New Roman" panose="02020603050405020304" pitchFamily="18" charset="0"/>
                <a:ea typeface="仿宋" pitchFamily="49" charset="-122"/>
                <a:cs typeface="Times New Roman" panose="02020603050405020304" pitchFamily="18" charset="0"/>
              </a:rPr>
              <a:t>凝胶是介于固体和液体之间</a:t>
            </a:r>
            <a:r>
              <a:rPr lang="zh-CN" altLang="en-US" dirty="0">
                <a:effectLst/>
                <a:latin typeface="Times New Roman" panose="02020603050405020304" pitchFamily="18" charset="0"/>
                <a:ea typeface="仿宋" pitchFamily="49" charset="-122"/>
                <a:cs typeface="Times New Roman" panose="02020603050405020304" pitchFamily="18" charset="0"/>
              </a:rPr>
              <a:t>的特殊分散系，胶体中的胶粒或线形大分子之间互相连接，形成</a:t>
            </a:r>
            <a:r>
              <a:rPr lang="zh-CN" altLang="en-US" u="sng" dirty="0">
                <a:solidFill>
                  <a:srgbClr val="FF0000"/>
                </a:solidFill>
                <a:effectLst/>
                <a:latin typeface="Times New Roman" panose="02020603050405020304" pitchFamily="18" charset="0"/>
                <a:ea typeface="仿宋" pitchFamily="49" charset="-122"/>
                <a:cs typeface="Times New Roman" panose="02020603050405020304" pitchFamily="18" charset="0"/>
              </a:rPr>
              <a:t>立体网状结构</a:t>
            </a:r>
            <a:r>
              <a:rPr lang="zh-CN" altLang="en-US" dirty="0">
                <a:effectLst/>
                <a:latin typeface="Times New Roman" panose="02020603050405020304" pitchFamily="18" charset="0"/>
                <a:ea typeface="仿宋" pitchFamily="49" charset="-122"/>
                <a:cs typeface="Times New Roman" panose="02020603050405020304" pitchFamily="18" charset="0"/>
              </a:rPr>
              <a:t>，内部包含大量水分的粘稠胶状物。</a:t>
            </a:r>
          </a:p>
          <a:p>
            <a:pPr marL="0" indent="0" algn="just" eaLnBrk="1" hangingPunct="1">
              <a:lnSpc>
                <a:spcPct val="125000"/>
              </a:lnSpc>
              <a:spcBef>
                <a:spcPts val="600"/>
              </a:spcBef>
              <a:buClrTx/>
              <a:buSzTx/>
              <a:buFontTx/>
              <a:buNone/>
              <a:defRPr/>
            </a:pPr>
            <a:r>
              <a:rPr lang="zh-CN" altLang="en-US" u="sng" dirty="0">
                <a:solidFill>
                  <a:srgbClr val="FF0000"/>
                </a:solidFill>
                <a:effectLst/>
                <a:latin typeface="Times New Roman" panose="02020603050405020304" pitchFamily="18" charset="0"/>
                <a:ea typeface="仿宋" pitchFamily="49" charset="-122"/>
                <a:cs typeface="Times New Roman" panose="02020603050405020304" pitchFamily="18" charset="0"/>
              </a:rPr>
              <a:t>凝胶属于胶体分散系</a:t>
            </a: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生命组织中细胞壁、血管壁，实验和生产中使用的硅胶、渗滤膜，食品中的</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粉皮</a:t>
            </a:r>
            <a:r>
              <a:rPr lang="zh-CN" altLang="en-US" dirty="0">
                <a:effectLst/>
                <a:latin typeface="Times New Roman" panose="02020603050405020304" pitchFamily="18" charset="0"/>
                <a:ea typeface="仿宋" pitchFamily="49" charset="-122"/>
                <a:cs typeface="Times New Roman" panose="02020603050405020304" pitchFamily="18" charset="0"/>
              </a:rPr>
              <a:t>、</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奶酪</a:t>
            </a:r>
            <a:r>
              <a:rPr lang="zh-CN" altLang="en-US" dirty="0">
                <a:effectLst/>
                <a:latin typeface="Times New Roman" panose="02020603050405020304" pitchFamily="18" charset="0"/>
                <a:ea typeface="仿宋" pitchFamily="49" charset="-122"/>
                <a:cs typeface="Times New Roman" panose="02020603050405020304" pitchFamily="18" charset="0"/>
              </a:rPr>
              <a:t>等都是凝胶。凝胶具有触变性，即存在溶胶</a:t>
            </a:r>
            <a:r>
              <a:rPr lang="en-US" altLang="zh-CN" dirty="0">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凝胶转变</a:t>
            </a:r>
            <a:r>
              <a:rPr lang="en-US" altLang="zh-CN" dirty="0">
                <a:effectLst/>
                <a:latin typeface="Times New Roman" panose="02020603050405020304" pitchFamily="18" charset="0"/>
                <a:ea typeface="仿宋" pitchFamily="49" charset="-122"/>
                <a:cs typeface="Times New Roman" panose="02020603050405020304" pitchFamily="18" charset="0"/>
              </a:rPr>
              <a:t>(sol-gel transition)</a:t>
            </a:r>
            <a:endParaRPr lang="zh-CN" altLang="en-US" dirty="0">
              <a:effectLst/>
              <a:latin typeface="Times New Roman" panose="02020603050405020304" pitchFamily="18" charset="0"/>
              <a:ea typeface="仿宋" pitchFamily="49" charset="-122"/>
              <a:cs typeface="Times New Roman" panose="02020603050405020304" pitchFamily="18" charset="0"/>
            </a:endParaRPr>
          </a:p>
        </p:txBody>
      </p:sp>
      <p:grpSp>
        <p:nvGrpSpPr>
          <p:cNvPr id="2" name="组合 1">
            <a:extLst>
              <a:ext uri="{FF2B5EF4-FFF2-40B4-BE49-F238E27FC236}">
                <a16:creationId xmlns:a16="http://schemas.microsoft.com/office/drawing/2014/main" id="{F04628D1-B758-4222-B8A9-7D170AB43B67}"/>
              </a:ext>
            </a:extLst>
          </p:cNvPr>
          <p:cNvGrpSpPr/>
          <p:nvPr/>
        </p:nvGrpSpPr>
        <p:grpSpPr>
          <a:xfrm>
            <a:off x="250826" y="4869160"/>
            <a:ext cx="8640763" cy="1166302"/>
            <a:chOff x="250826" y="4869160"/>
            <a:chExt cx="8640763" cy="1166302"/>
          </a:xfrm>
        </p:grpSpPr>
        <p:sp>
          <p:nvSpPr>
            <p:cNvPr id="540679" name="Rectangle 7"/>
            <p:cNvSpPr>
              <a:spLocks noChangeArrowheads="1"/>
            </p:cNvSpPr>
            <p:nvPr/>
          </p:nvSpPr>
          <p:spPr bwMode="auto">
            <a:xfrm>
              <a:off x="250826" y="5157192"/>
              <a:ext cx="1397000" cy="830262"/>
            </a:xfrm>
            <a:prstGeom prst="rect">
              <a:avLst/>
            </a:prstGeom>
            <a:noFill/>
            <a:ln w="12700" cap="sq">
              <a:noFill/>
              <a:miter lim="800000"/>
              <a:headEnd type="none" w="sm" len="sm"/>
              <a:tailEnd type="none" w="sm" len="sm"/>
            </a:ln>
            <a:effectLst/>
          </p:spPr>
          <p:txBody>
            <a:bodyPr wrap="square">
              <a:spAutoFit/>
            </a:bodyPr>
            <a:lstStyle/>
            <a:p>
              <a:pPr algn="ctr">
                <a:defRPr/>
              </a:pP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Soybeans</a:t>
              </a:r>
            </a:p>
            <a:p>
              <a:pPr algn="ctr">
                <a:defRPr/>
              </a:pP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仿宋" pitchFamily="49" charset="-122"/>
                  <a:cs typeface="Times New Roman" panose="02020603050405020304" pitchFamily="18" charset="0"/>
                </a:rPr>
                <a:t>大豆</a:t>
              </a: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a:t>
              </a:r>
            </a:p>
          </p:txBody>
        </p:sp>
        <p:sp>
          <p:nvSpPr>
            <p:cNvPr id="228357" name="Line 8"/>
            <p:cNvSpPr>
              <a:spLocks noChangeShapeType="1"/>
            </p:cNvSpPr>
            <p:nvPr/>
          </p:nvSpPr>
          <p:spPr bwMode="auto">
            <a:xfrm flipV="1">
              <a:off x="1698626" y="5559152"/>
              <a:ext cx="744538" cy="11112"/>
            </a:xfrm>
            <a:prstGeom prst="line">
              <a:avLst/>
            </a:prstGeom>
            <a:noFill/>
            <a:ln w="19050" cap="sq">
              <a:solidFill>
                <a:srgbClr val="0000FF"/>
              </a:solidFill>
              <a:miter lim="800000"/>
              <a:headEnd type="none" w="sm" len="sm"/>
              <a:tailEnd type="triangle" w="lg" len="lg"/>
            </a:ln>
          </p:spPr>
          <p:txBody>
            <a:bodyPr wrap="none"/>
            <a:lstStyle/>
            <a:p>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228358" name="Line 9"/>
            <p:cNvSpPr>
              <a:spLocks noChangeShapeType="1"/>
            </p:cNvSpPr>
            <p:nvPr/>
          </p:nvSpPr>
          <p:spPr bwMode="auto">
            <a:xfrm>
              <a:off x="2443164" y="5559152"/>
              <a:ext cx="765175" cy="0"/>
            </a:xfrm>
            <a:prstGeom prst="line">
              <a:avLst/>
            </a:prstGeom>
            <a:noFill/>
            <a:ln w="19050" cap="sq">
              <a:solidFill>
                <a:srgbClr val="0000FF"/>
              </a:solidFill>
              <a:miter lim="800000"/>
              <a:headEnd type="none" w="sm" len="sm"/>
              <a:tailEnd type="triangle" w="lg" len="lg"/>
            </a:ln>
          </p:spPr>
          <p:txBody>
            <a:bodyPr wrap="none"/>
            <a:lstStyle/>
            <a:p>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540682" name="Rectangle 10"/>
            <p:cNvSpPr>
              <a:spLocks noChangeArrowheads="1"/>
            </p:cNvSpPr>
            <p:nvPr/>
          </p:nvSpPr>
          <p:spPr bwMode="auto">
            <a:xfrm>
              <a:off x="1547664" y="5124177"/>
              <a:ext cx="877888" cy="461962"/>
            </a:xfrm>
            <a:prstGeom prst="rect">
              <a:avLst/>
            </a:prstGeom>
            <a:noFill/>
            <a:ln w="38100" cap="sq">
              <a:noFill/>
              <a:miter lim="800000"/>
              <a:headEnd type="none" w="sm" len="sm"/>
              <a:tailEnd/>
            </a:ln>
            <a:effectLst/>
          </p:spPr>
          <p:txBody>
            <a:bodyPr>
              <a:spAutoFit/>
            </a:bodyPr>
            <a:lstStyle/>
            <a:p>
              <a:pPr algn="ctr">
                <a:defRPr/>
              </a:pP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soak</a:t>
              </a:r>
            </a:p>
          </p:txBody>
        </p:sp>
        <p:sp>
          <p:nvSpPr>
            <p:cNvPr id="540683" name="Rectangle 11"/>
            <p:cNvSpPr>
              <a:spLocks noChangeArrowheads="1"/>
            </p:cNvSpPr>
            <p:nvPr/>
          </p:nvSpPr>
          <p:spPr bwMode="auto">
            <a:xfrm>
              <a:off x="2366964" y="5559152"/>
              <a:ext cx="867545" cy="400110"/>
            </a:xfrm>
            <a:prstGeom prst="rect">
              <a:avLst/>
            </a:prstGeom>
            <a:noFill/>
            <a:ln w="38100" cap="sq">
              <a:noFill/>
              <a:miter lim="800000"/>
              <a:headEnd type="none" w="sm" len="sm"/>
              <a:tailEnd/>
            </a:ln>
            <a:effectLst/>
          </p:spPr>
          <p:txBody>
            <a:bodyPr wrap="none">
              <a:spAutoFit/>
            </a:bodyPr>
            <a:lstStyle/>
            <a:p>
              <a:pPr>
                <a:defRPr/>
              </a:pP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仿宋" pitchFamily="49" charset="-122"/>
                  <a:cs typeface="Times New Roman" panose="02020603050405020304" pitchFamily="18" charset="0"/>
                </a:rPr>
                <a:t>磨碎</a:t>
              </a: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a:t>
              </a:r>
            </a:p>
          </p:txBody>
        </p:sp>
        <p:sp>
          <p:nvSpPr>
            <p:cNvPr id="540684" name="Rectangle 12"/>
            <p:cNvSpPr>
              <a:spLocks noChangeArrowheads="1"/>
            </p:cNvSpPr>
            <p:nvPr/>
          </p:nvSpPr>
          <p:spPr bwMode="auto">
            <a:xfrm>
              <a:off x="3203848" y="5124177"/>
              <a:ext cx="661988" cy="461962"/>
            </a:xfrm>
            <a:prstGeom prst="rect">
              <a:avLst/>
            </a:prstGeom>
            <a:noFill/>
            <a:ln w="38100" cap="sq">
              <a:noFill/>
              <a:miter lim="800000"/>
              <a:headEnd type="none" w="sm" len="sm"/>
              <a:tailEnd/>
            </a:ln>
            <a:effectLst/>
          </p:spPr>
          <p:txBody>
            <a:bodyPr wrap="none">
              <a:spAutoFit/>
            </a:bodyPr>
            <a:lstStyle/>
            <a:p>
              <a:pPr>
                <a:defRPr/>
              </a:pP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boil</a:t>
              </a:r>
            </a:p>
          </p:txBody>
        </p:sp>
        <p:sp>
          <p:nvSpPr>
            <p:cNvPr id="540685" name="Rectangle 13"/>
            <p:cNvSpPr>
              <a:spLocks noChangeArrowheads="1"/>
            </p:cNvSpPr>
            <p:nvPr/>
          </p:nvSpPr>
          <p:spPr bwMode="auto">
            <a:xfrm>
              <a:off x="4195764" y="5635352"/>
              <a:ext cx="2679700" cy="400110"/>
            </a:xfrm>
            <a:prstGeom prst="rect">
              <a:avLst/>
            </a:prstGeom>
            <a:noFill/>
            <a:ln w="12700" cap="sq">
              <a:noFill/>
              <a:miter lim="800000"/>
              <a:headEnd type="none" w="sm" len="sm"/>
              <a:tailEnd type="none" w="sm" len="sm"/>
            </a:ln>
            <a:effectLst/>
          </p:spPr>
          <p:txBody>
            <a:bodyPr>
              <a:spAutoFit/>
            </a:bodyPr>
            <a:lstStyle/>
            <a:p>
              <a:pPr>
                <a:defRPr/>
              </a:pP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solid pulp (</a:t>
              </a:r>
              <a:r>
                <a:rPr lang="zh-CN" altLang="en-US" sz="2000" dirty="0">
                  <a:solidFill>
                    <a:srgbClr val="FF0000"/>
                  </a:solidFill>
                  <a:latin typeface="Times New Roman" panose="02020603050405020304" pitchFamily="18" charset="0"/>
                  <a:ea typeface="仿宋" pitchFamily="49" charset="-122"/>
                  <a:cs typeface="Times New Roman" panose="02020603050405020304" pitchFamily="18" charset="0"/>
                </a:rPr>
                <a:t>豆渣</a:t>
              </a: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a:t>
              </a:r>
            </a:p>
          </p:txBody>
        </p:sp>
        <p:sp>
          <p:nvSpPr>
            <p:cNvPr id="540686" name="Rectangle 14"/>
            <p:cNvSpPr>
              <a:spLocks noChangeArrowheads="1"/>
            </p:cNvSpPr>
            <p:nvPr/>
          </p:nvSpPr>
          <p:spPr bwMode="auto">
            <a:xfrm>
              <a:off x="4195763" y="5025752"/>
              <a:ext cx="2130425" cy="400110"/>
            </a:xfrm>
            <a:prstGeom prst="rect">
              <a:avLst/>
            </a:prstGeom>
            <a:noFill/>
            <a:ln w="12700" cap="sq">
              <a:noFill/>
              <a:miter lim="800000"/>
              <a:headEnd type="none" w="sm" len="sm"/>
              <a:tailEnd type="none" w="sm" len="sm"/>
            </a:ln>
            <a:effectLst/>
          </p:spPr>
          <p:txBody>
            <a:bodyPr wrap="square">
              <a:spAutoFit/>
            </a:bodyPr>
            <a:lstStyle/>
            <a:p>
              <a:pPr>
                <a:defRPr/>
              </a:pP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soy milk (</a:t>
              </a:r>
              <a:r>
                <a:rPr lang="zh-CN" altLang="en-US" sz="2000" dirty="0">
                  <a:solidFill>
                    <a:srgbClr val="FF0000"/>
                  </a:solidFill>
                  <a:latin typeface="Times New Roman" panose="02020603050405020304" pitchFamily="18" charset="0"/>
                  <a:ea typeface="仿宋" pitchFamily="49" charset="-122"/>
                  <a:cs typeface="Times New Roman" panose="02020603050405020304" pitchFamily="18" charset="0"/>
                </a:rPr>
                <a:t>豆浆</a:t>
              </a: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a:t>
              </a:r>
            </a:p>
          </p:txBody>
        </p:sp>
        <p:sp>
          <p:nvSpPr>
            <p:cNvPr id="540687" name="Rectangle 15"/>
            <p:cNvSpPr>
              <a:spLocks noChangeArrowheads="1"/>
            </p:cNvSpPr>
            <p:nvPr/>
          </p:nvSpPr>
          <p:spPr bwMode="auto">
            <a:xfrm>
              <a:off x="5944172" y="4869160"/>
              <a:ext cx="1580156" cy="400110"/>
            </a:xfrm>
            <a:prstGeom prst="rect">
              <a:avLst/>
            </a:prstGeom>
            <a:noFill/>
            <a:ln w="38100" cap="sq">
              <a:noFill/>
              <a:miter lim="800000"/>
              <a:headEnd type="none" w="sm" len="sm"/>
              <a:tailEnd/>
            </a:ln>
            <a:effectLst/>
          </p:spPr>
          <p:txBody>
            <a:bodyPr wrap="square">
              <a:spAutoFit/>
            </a:bodyPr>
            <a:lstStyle/>
            <a:p>
              <a:pPr>
                <a:defRPr/>
              </a:pP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Ca</a:t>
              </a:r>
              <a:r>
                <a:rPr lang="en-US" altLang="zh-CN" sz="2000" baseline="30000" dirty="0">
                  <a:solidFill>
                    <a:srgbClr val="FF0000"/>
                  </a:solidFill>
                  <a:latin typeface="Times New Roman" panose="02020603050405020304" pitchFamily="18" charset="0"/>
                  <a:ea typeface="仿宋" pitchFamily="49" charset="-122"/>
                  <a:cs typeface="Times New Roman" panose="02020603050405020304" pitchFamily="18" charset="0"/>
                </a:rPr>
                <a:t>2+</a:t>
              </a: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 Mg</a:t>
              </a:r>
              <a:r>
                <a:rPr lang="en-US" altLang="zh-CN" sz="2000" baseline="30000" dirty="0">
                  <a:solidFill>
                    <a:srgbClr val="FF0000"/>
                  </a:solidFill>
                  <a:latin typeface="Times New Roman" panose="02020603050405020304" pitchFamily="18" charset="0"/>
                  <a:ea typeface="仿宋" pitchFamily="49" charset="-122"/>
                  <a:cs typeface="Times New Roman" panose="02020603050405020304" pitchFamily="18" charset="0"/>
                </a:rPr>
                <a:t>2+</a:t>
              </a:r>
            </a:p>
          </p:txBody>
        </p:sp>
        <p:sp>
          <p:nvSpPr>
            <p:cNvPr id="228365" name="Line 16"/>
            <p:cNvSpPr>
              <a:spLocks noChangeShapeType="1"/>
            </p:cNvSpPr>
            <p:nvPr/>
          </p:nvSpPr>
          <p:spPr bwMode="auto">
            <a:xfrm>
              <a:off x="5948364" y="5254352"/>
              <a:ext cx="1303338" cy="0"/>
            </a:xfrm>
            <a:prstGeom prst="line">
              <a:avLst/>
            </a:prstGeom>
            <a:noFill/>
            <a:ln w="19050" cap="sq">
              <a:solidFill>
                <a:srgbClr val="0000FF"/>
              </a:solidFill>
              <a:miter lim="800000"/>
              <a:headEnd type="none" w="sm" len="sm"/>
              <a:tailEnd type="triangle" w="lg" len="lg"/>
            </a:ln>
          </p:spPr>
          <p:txBody>
            <a:bodyPr wrap="none"/>
            <a:lstStyle/>
            <a:p>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540689" name="Rectangle 17"/>
            <p:cNvSpPr>
              <a:spLocks noChangeArrowheads="1"/>
            </p:cNvSpPr>
            <p:nvPr/>
          </p:nvSpPr>
          <p:spPr bwMode="auto">
            <a:xfrm>
              <a:off x="6024564" y="5178152"/>
              <a:ext cx="1008609" cy="400110"/>
            </a:xfrm>
            <a:prstGeom prst="rect">
              <a:avLst/>
            </a:prstGeom>
            <a:noFill/>
            <a:ln w="38100" cap="sq">
              <a:noFill/>
              <a:miter lim="800000"/>
              <a:headEnd type="none" w="sm" len="sm"/>
              <a:tailEnd/>
            </a:ln>
            <a:effectLst/>
          </p:spPr>
          <p:txBody>
            <a:bodyPr wrap="none">
              <a:spAutoFit/>
            </a:bodyPr>
            <a:lstStyle/>
            <a:p>
              <a:pPr>
                <a:defRPr/>
              </a:pPr>
              <a:r>
                <a:rPr lang="en-US" altLang="zh-CN" sz="2000">
                  <a:solidFill>
                    <a:srgbClr val="FF0000"/>
                  </a:solidFill>
                  <a:latin typeface="Times New Roman" panose="02020603050405020304" pitchFamily="18" charset="0"/>
                  <a:ea typeface="仿宋" pitchFamily="49" charset="-122"/>
                  <a:cs typeface="Times New Roman" panose="02020603050405020304" pitchFamily="18" charset="0"/>
                </a:rPr>
                <a:t>gelation</a:t>
              </a:r>
            </a:p>
          </p:txBody>
        </p:sp>
        <p:sp>
          <p:nvSpPr>
            <p:cNvPr id="540690" name="Rectangle 18"/>
            <p:cNvSpPr>
              <a:spLocks noChangeArrowheads="1"/>
            </p:cNvSpPr>
            <p:nvPr/>
          </p:nvSpPr>
          <p:spPr bwMode="auto">
            <a:xfrm>
              <a:off x="7091364" y="5025752"/>
              <a:ext cx="1800225" cy="461665"/>
            </a:xfrm>
            <a:prstGeom prst="rect">
              <a:avLst/>
            </a:prstGeom>
            <a:noFill/>
            <a:ln w="12700" cap="sq">
              <a:noFill/>
              <a:miter lim="800000"/>
              <a:headEnd type="none" w="sm" len="sm"/>
              <a:tailEnd type="none" w="sm" len="sm"/>
            </a:ln>
            <a:effectLst/>
          </p:spPr>
          <p:txBody>
            <a:bodyPr>
              <a:spAutoFit/>
            </a:bodyPr>
            <a:lstStyle/>
            <a:p>
              <a:pPr algn="ctr">
                <a:defRPr/>
              </a:pP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Tofu (</a:t>
              </a:r>
              <a:r>
                <a:rPr lang="zh-CN" altLang="en-US" sz="2400" dirty="0">
                  <a:solidFill>
                    <a:srgbClr val="FF0000"/>
                  </a:solidFill>
                  <a:latin typeface="Times New Roman" panose="02020603050405020304" pitchFamily="18" charset="0"/>
                  <a:ea typeface="仿宋" pitchFamily="49" charset="-122"/>
                  <a:cs typeface="Times New Roman" panose="02020603050405020304" pitchFamily="18" charset="0"/>
                </a:rPr>
                <a:t>豆腐</a:t>
              </a: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a:t>
              </a:r>
            </a:p>
          </p:txBody>
        </p:sp>
        <p:sp>
          <p:nvSpPr>
            <p:cNvPr id="540691" name="Rectangle 19"/>
            <p:cNvSpPr>
              <a:spLocks noChangeArrowheads="1"/>
            </p:cNvSpPr>
            <p:nvPr/>
          </p:nvSpPr>
          <p:spPr bwMode="auto">
            <a:xfrm>
              <a:off x="1528764" y="5517232"/>
              <a:ext cx="1027113" cy="461962"/>
            </a:xfrm>
            <a:prstGeom prst="rect">
              <a:avLst/>
            </a:prstGeom>
            <a:noFill/>
            <a:ln w="9525">
              <a:noFill/>
              <a:miter lim="800000"/>
              <a:headEnd/>
              <a:tailEnd/>
            </a:ln>
            <a:effectLst/>
          </p:spPr>
          <p:txBody>
            <a:bodyPr>
              <a:spAutoFit/>
            </a:bodyPr>
            <a:lstStyle/>
            <a:p>
              <a:pPr>
                <a:defRPr/>
              </a:pP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仿宋" pitchFamily="49" charset="-122"/>
                  <a:cs typeface="Times New Roman" panose="02020603050405020304" pitchFamily="18" charset="0"/>
                </a:rPr>
                <a:t>浸泡</a:t>
              </a: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a:t>
              </a:r>
            </a:p>
          </p:txBody>
        </p:sp>
        <p:sp>
          <p:nvSpPr>
            <p:cNvPr id="540692" name="Rectangle 20"/>
            <p:cNvSpPr>
              <a:spLocks noChangeArrowheads="1"/>
            </p:cNvSpPr>
            <p:nvPr/>
          </p:nvSpPr>
          <p:spPr bwMode="auto">
            <a:xfrm>
              <a:off x="2339752" y="5124177"/>
              <a:ext cx="868363" cy="461962"/>
            </a:xfrm>
            <a:prstGeom prst="rect">
              <a:avLst/>
            </a:prstGeom>
            <a:noFill/>
            <a:ln w="9525">
              <a:noFill/>
              <a:miter lim="800000"/>
              <a:headEnd/>
              <a:tailEnd/>
            </a:ln>
            <a:effectLst/>
          </p:spPr>
          <p:txBody>
            <a:bodyPr wrap="none">
              <a:spAutoFit/>
            </a:bodyPr>
            <a:lstStyle/>
            <a:p>
              <a:pPr>
                <a:defRPr/>
              </a:pPr>
              <a:r>
                <a:rPr lang="en-US" altLang="zh-CN" sz="2400" dirty="0">
                  <a:solidFill>
                    <a:srgbClr val="FF0000"/>
                  </a:solidFill>
                  <a:latin typeface="Times New Roman" panose="02020603050405020304" pitchFamily="18" charset="0"/>
                  <a:ea typeface="仿宋" pitchFamily="49" charset="-122"/>
                  <a:cs typeface="Times New Roman" panose="02020603050405020304" pitchFamily="18" charset="0"/>
                </a:rPr>
                <a:t>crush</a:t>
              </a:r>
            </a:p>
          </p:txBody>
        </p:sp>
        <p:sp>
          <p:nvSpPr>
            <p:cNvPr id="540693" name="Rectangle 21"/>
            <p:cNvSpPr>
              <a:spLocks noChangeArrowheads="1"/>
            </p:cNvSpPr>
            <p:nvPr/>
          </p:nvSpPr>
          <p:spPr bwMode="auto">
            <a:xfrm>
              <a:off x="3128964" y="5559152"/>
              <a:ext cx="867545" cy="400110"/>
            </a:xfrm>
            <a:prstGeom prst="rect">
              <a:avLst/>
            </a:prstGeom>
            <a:noFill/>
            <a:ln w="38100" cap="sq">
              <a:noFill/>
              <a:miter lim="800000"/>
              <a:headEnd type="none" w="sm" len="sm"/>
              <a:tailEnd/>
            </a:ln>
            <a:effectLst/>
          </p:spPr>
          <p:txBody>
            <a:bodyPr wrap="none">
              <a:spAutoFit/>
            </a:bodyPr>
            <a:lstStyle/>
            <a:p>
              <a:pPr>
                <a:defRPr/>
              </a:pP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仿宋" pitchFamily="49" charset="-122"/>
                  <a:cs typeface="Times New Roman" panose="02020603050405020304" pitchFamily="18" charset="0"/>
                </a:rPr>
                <a:t>煮沸</a:t>
              </a:r>
              <a:r>
                <a:rPr lang="en-US" altLang="zh-CN" sz="2000" dirty="0">
                  <a:solidFill>
                    <a:srgbClr val="FF0000"/>
                  </a:solidFill>
                  <a:latin typeface="Times New Roman" panose="02020603050405020304" pitchFamily="18" charset="0"/>
                  <a:ea typeface="仿宋" pitchFamily="49" charset="-122"/>
                  <a:cs typeface="Times New Roman" panose="02020603050405020304" pitchFamily="18" charset="0"/>
                </a:rPr>
                <a:t>)</a:t>
              </a:r>
            </a:p>
          </p:txBody>
        </p:sp>
        <p:sp>
          <p:nvSpPr>
            <p:cNvPr id="228371" name="Line 22"/>
            <p:cNvSpPr>
              <a:spLocks noChangeShapeType="1"/>
            </p:cNvSpPr>
            <p:nvPr/>
          </p:nvSpPr>
          <p:spPr bwMode="auto">
            <a:xfrm>
              <a:off x="3967164" y="5254352"/>
              <a:ext cx="0" cy="609600"/>
            </a:xfrm>
            <a:prstGeom prst="line">
              <a:avLst/>
            </a:prstGeom>
            <a:noFill/>
            <a:ln w="19050">
              <a:solidFill>
                <a:srgbClr val="0000FF"/>
              </a:solidFill>
              <a:round/>
              <a:headEnd/>
              <a:tailEnd/>
            </a:ln>
          </p:spPr>
          <p:txBody>
            <a:bodyPr/>
            <a:lstStyle/>
            <a:p>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228372" name="Line 23"/>
            <p:cNvSpPr>
              <a:spLocks noChangeShapeType="1"/>
            </p:cNvSpPr>
            <p:nvPr/>
          </p:nvSpPr>
          <p:spPr bwMode="auto">
            <a:xfrm>
              <a:off x="3128964" y="5559152"/>
              <a:ext cx="841375" cy="0"/>
            </a:xfrm>
            <a:prstGeom prst="line">
              <a:avLst/>
            </a:prstGeom>
            <a:noFill/>
            <a:ln w="19050" cap="sq">
              <a:solidFill>
                <a:srgbClr val="0000FF"/>
              </a:solidFill>
              <a:miter lim="800000"/>
              <a:headEnd type="none" w="sm" len="sm"/>
              <a:tailEnd type="triangle" w="lg" len="lg"/>
            </a:ln>
          </p:spPr>
          <p:txBody>
            <a:bodyPr wrap="none"/>
            <a:lstStyle/>
            <a:p>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228373" name="Line 24"/>
            <p:cNvSpPr>
              <a:spLocks noChangeShapeType="1"/>
            </p:cNvSpPr>
            <p:nvPr/>
          </p:nvSpPr>
          <p:spPr bwMode="auto">
            <a:xfrm>
              <a:off x="3967164" y="5254352"/>
              <a:ext cx="304800" cy="0"/>
            </a:xfrm>
            <a:prstGeom prst="line">
              <a:avLst/>
            </a:prstGeom>
            <a:noFill/>
            <a:ln w="19050" cap="sq">
              <a:solidFill>
                <a:srgbClr val="0000FF"/>
              </a:solidFill>
              <a:miter lim="800000"/>
              <a:headEnd type="none" w="sm" len="sm"/>
              <a:tailEnd type="triangle" w="lg" len="lg"/>
            </a:ln>
          </p:spPr>
          <p:txBody>
            <a:bodyPr wrap="none"/>
            <a:lstStyle/>
            <a:p>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228374" name="Line 25"/>
            <p:cNvSpPr>
              <a:spLocks noChangeShapeType="1"/>
            </p:cNvSpPr>
            <p:nvPr/>
          </p:nvSpPr>
          <p:spPr bwMode="auto">
            <a:xfrm>
              <a:off x="3967164" y="5863952"/>
              <a:ext cx="304800" cy="0"/>
            </a:xfrm>
            <a:prstGeom prst="line">
              <a:avLst/>
            </a:prstGeom>
            <a:noFill/>
            <a:ln w="19050" cap="sq">
              <a:solidFill>
                <a:srgbClr val="0000FF"/>
              </a:solidFill>
              <a:miter lim="800000"/>
              <a:headEnd type="none" w="sm" len="sm"/>
              <a:tailEnd type="triangle" w="lg" len="lg"/>
            </a:ln>
          </p:spPr>
          <p:txBody>
            <a:bodyPr wrap="none"/>
            <a:lstStyle/>
            <a:p>
              <a:endParaRPr lang="zh-CN" altLang="en-US">
                <a:solidFill>
                  <a:srgbClr val="FF0000"/>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9" name="Rectangle 2"/>
          <p:cNvSpPr>
            <a:spLocks noGrp="1" noChangeArrowheads="1"/>
          </p:cNvSpPr>
          <p:nvPr>
            <p:ph type="title"/>
          </p:nvPr>
        </p:nvSpPr>
        <p:spPr>
          <a:xfrm>
            <a:off x="228600" y="333375"/>
            <a:ext cx="8001000" cy="657225"/>
          </a:xfrm>
        </p:spPr>
        <p:txBody>
          <a:bodyPr/>
          <a:lstStyle/>
          <a:p>
            <a:pPr eaLnBrk="1" hangingPunct="1"/>
            <a:r>
              <a:rPr lang="en-US" altLang="zh-CN" sz="3200" dirty="0">
                <a:latin typeface="Arial" panose="020B0604020202020204" pitchFamily="34" charset="0"/>
                <a:cs typeface="Arial" panose="020B0604020202020204" pitchFamily="34" charset="0"/>
              </a:rPr>
              <a:t>4.8  </a:t>
            </a:r>
            <a:r>
              <a:rPr lang="zh-CN" altLang="en-US" sz="3200" dirty="0"/>
              <a:t>本章简要总结</a:t>
            </a:r>
          </a:p>
        </p:txBody>
      </p:sp>
      <p:sp>
        <p:nvSpPr>
          <p:cNvPr id="237571" name="Rectangle 3"/>
          <p:cNvSpPr>
            <a:spLocks noGrp="1" noChangeArrowheads="1"/>
          </p:cNvSpPr>
          <p:nvPr>
            <p:ph idx="1"/>
          </p:nvPr>
        </p:nvSpPr>
        <p:spPr>
          <a:xfrm>
            <a:off x="228600" y="990599"/>
            <a:ext cx="8686800" cy="2722563"/>
          </a:xfrm>
        </p:spPr>
        <p:txBody>
          <a:bodyPr/>
          <a:lstStyle/>
          <a:p>
            <a:pPr marL="0" indent="0" algn="just" eaLnBrk="1" hangingPunct="1">
              <a:lnSpc>
                <a:spcPct val="125000"/>
              </a:lnSpc>
              <a:spcBef>
                <a:spcPts val="600"/>
              </a:spcBef>
              <a:buFontTx/>
              <a:buNone/>
              <a:defRPr/>
            </a:pPr>
            <a:r>
              <a:rPr kumimoji="1" lang="zh-CN" altLang="en-US" kern="1200" dirty="0">
                <a:solidFill>
                  <a:srgbClr val="FF0000"/>
                </a:solidFill>
                <a:effectLst/>
                <a:latin typeface="Times New Roman" panose="02020603050405020304" pitchFamily="18" charset="0"/>
                <a:ea typeface="黑体" pitchFamily="49" charset="-122"/>
                <a:cs typeface="Times New Roman" pitchFamily="18" charset="0"/>
              </a:rPr>
              <a:t>一、基本概念和基本知识</a:t>
            </a:r>
          </a:p>
          <a:p>
            <a:pPr marL="0" indent="0" algn="just" eaLnBrk="1" hangingPunct="1">
              <a:lnSpc>
                <a:spcPct val="125000"/>
              </a:lnSpc>
              <a:spcBef>
                <a:spcPts val="600"/>
              </a:spcBef>
              <a:buFontTx/>
              <a:buNone/>
              <a:defRPr/>
            </a:pPr>
            <a:r>
              <a:rPr lang="zh-CN" altLang="en-US" sz="2400" dirty="0">
                <a:solidFill>
                  <a:srgbClr val="0000FF"/>
                </a:solidFill>
                <a:effectLst/>
                <a:latin typeface="Times New Roman" panose="02020603050405020304" pitchFamily="18" charset="0"/>
                <a:cs typeface="Times New Roman" panose="02020603050405020304" pitchFamily="18" charset="0"/>
              </a:rPr>
              <a:t>稀溶液的通性（蒸气压降低，熔点降低，沸点升高，渗透压）</a:t>
            </a:r>
            <a:r>
              <a:rPr lang="zh-CN" altLang="en-US" sz="2400" dirty="0">
                <a:effectLst/>
                <a:latin typeface="Times New Roman" panose="02020603050405020304" pitchFamily="18" charset="0"/>
                <a:cs typeface="Times New Roman" panose="02020603050405020304" pitchFamily="18" charset="0"/>
              </a:rPr>
              <a:t>相平衡，相图；</a:t>
            </a:r>
            <a:r>
              <a:rPr lang="zh-CN" altLang="en-US" sz="2400" dirty="0">
                <a:solidFill>
                  <a:srgbClr val="0000FF"/>
                </a:solidFill>
                <a:effectLst/>
                <a:latin typeface="Times New Roman" panose="02020603050405020304" pitchFamily="18" charset="0"/>
                <a:cs typeface="Times New Roman" panose="02020603050405020304" pitchFamily="18" charset="0"/>
              </a:rPr>
              <a:t>酸碱质子理论，</a:t>
            </a:r>
            <a:r>
              <a:rPr lang="en-US" altLang="zh-CN" sz="2400" dirty="0">
                <a:solidFill>
                  <a:srgbClr val="0000FF"/>
                </a:solidFill>
                <a:effectLst/>
                <a:latin typeface="Times New Roman" panose="02020603050405020304" pitchFamily="18" charset="0"/>
                <a:cs typeface="Times New Roman" panose="02020603050405020304" pitchFamily="18" charset="0"/>
              </a:rPr>
              <a:t>pH</a:t>
            </a:r>
            <a:r>
              <a:rPr lang="zh-CN" altLang="en-US" sz="2400" dirty="0">
                <a:solidFill>
                  <a:srgbClr val="0000FF"/>
                </a:solidFill>
                <a:effectLst/>
                <a:latin typeface="Times New Roman" panose="02020603050405020304" pitchFamily="18" charset="0"/>
                <a:cs typeface="Times New Roman" panose="02020603050405020304" pitchFamily="18" charset="0"/>
              </a:rPr>
              <a:t>值计算，</a:t>
            </a:r>
            <a:r>
              <a:rPr lang="zh-CN" altLang="en-US" sz="2400" dirty="0">
                <a:effectLst/>
                <a:latin typeface="Times New Roman" panose="02020603050405020304" pitchFamily="18" charset="0"/>
                <a:cs typeface="Times New Roman" panose="02020603050405020304" pitchFamily="18" charset="0"/>
              </a:rPr>
              <a:t>缓冲溶液，配离子的不稳定常数，溶度积规则，同离子效应，表面张力，吸附，润湿，接触角，表面活性剂，乳化与破乳，胶体与凝胶</a:t>
            </a:r>
            <a:endParaRPr lang="en-US" altLang="zh-CN" sz="2400" i="1" dirty="0">
              <a:effectLst/>
              <a:latin typeface="Times New Roman" panose="02020603050405020304" pitchFamily="18" charset="0"/>
              <a:cs typeface="Times New Roman" panose="02020603050405020304" pitchFamily="18" charset="0"/>
            </a:endParaRPr>
          </a:p>
        </p:txBody>
      </p:sp>
      <p:sp>
        <p:nvSpPr>
          <p:cNvPr id="58373" name="Rectangle 6"/>
          <p:cNvSpPr>
            <a:spLocks noChangeArrowheads="1"/>
          </p:cNvSpPr>
          <p:nvPr/>
        </p:nvSpPr>
        <p:spPr bwMode="auto">
          <a:xfrm>
            <a:off x="251520" y="3647678"/>
            <a:ext cx="8820150" cy="2209502"/>
          </a:xfrm>
          <a:prstGeom prst="rect">
            <a:avLst/>
          </a:prstGeom>
          <a:noFill/>
          <a:ln w="9525">
            <a:noFill/>
            <a:miter lim="800000"/>
            <a:headEnd/>
            <a:tailEnd/>
          </a:ln>
        </p:spPr>
        <p:txBody>
          <a:bodyPr/>
          <a:lstStyle/>
          <a:p>
            <a:pPr>
              <a:spcBef>
                <a:spcPct val="20000"/>
              </a:spcBef>
              <a:buClr>
                <a:schemeClr val="hlink"/>
              </a:buClr>
              <a:defRPr/>
            </a:pPr>
            <a:r>
              <a:rPr lang="zh-CN" altLang="en-US" b="1" dirty="0">
                <a:solidFill>
                  <a:srgbClr val="FF0000"/>
                </a:solidFill>
                <a:latin typeface="Times New Roman" panose="02020603050405020304" pitchFamily="18" charset="0"/>
                <a:ea typeface="黑体" pitchFamily="49" charset="-122"/>
                <a:cs typeface="Times New Roman" pitchFamily="18" charset="0"/>
              </a:rPr>
              <a:t>二、基本公式</a:t>
            </a:r>
            <a:endParaRPr lang="en-US" altLang="zh-CN" b="1" dirty="0">
              <a:solidFill>
                <a:srgbClr val="FF0000"/>
              </a:solidFill>
              <a:latin typeface="Times New Roman" panose="02020603050405020304" pitchFamily="18" charset="0"/>
              <a:ea typeface="黑体" pitchFamily="49" charset="-122"/>
              <a:cs typeface="Times New Roman" pitchFamily="18" charset="0"/>
            </a:endParaRPr>
          </a:p>
          <a:p>
            <a:pPr>
              <a:spcBef>
                <a:spcPct val="20000"/>
              </a:spcBef>
              <a:buClr>
                <a:schemeClr val="hlink"/>
              </a:buClr>
              <a:defRPr/>
            </a:pPr>
            <a:r>
              <a:rPr lang="zh-CN" altLang="en-US" sz="2400" b="1" dirty="0">
                <a:latin typeface="Times New Roman" panose="02020603050405020304" pitchFamily="18" charset="0"/>
                <a:ea typeface="华文仿宋" pitchFamily="2" charset="-122"/>
                <a:cs typeface="Times New Roman" panose="02020603050405020304" pitchFamily="18" charset="0"/>
              </a:rPr>
              <a:t>亨利定律，拉乌尔定律，渗透压计算（范特霍夫方程）</a:t>
            </a:r>
            <a:endParaRPr lang="en-US" altLang="zh-CN" sz="2400" b="1" dirty="0">
              <a:latin typeface="Times New Roman" panose="02020603050405020304" pitchFamily="18" charset="0"/>
              <a:ea typeface="华文仿宋" pitchFamily="2" charset="-122"/>
              <a:cs typeface="Times New Roman" panose="02020603050405020304" pitchFamily="18" charset="0"/>
            </a:endParaRPr>
          </a:p>
          <a:p>
            <a:pPr>
              <a:spcBef>
                <a:spcPct val="20000"/>
              </a:spcBef>
              <a:buClr>
                <a:schemeClr val="hlink"/>
              </a:buClr>
              <a:defRPr/>
            </a:pPr>
            <a:r>
              <a:rPr lang="zh-CN" altLang="en-US" sz="2400" b="1" dirty="0">
                <a:latin typeface="Times New Roman" panose="02020603050405020304" pitchFamily="18" charset="0"/>
                <a:ea typeface="华文仿宋" pitchFamily="2" charset="-122"/>
                <a:cs typeface="Times New Roman" panose="02020603050405020304" pitchFamily="18" charset="0"/>
              </a:rPr>
              <a:t>一元弱酸弱碱</a:t>
            </a:r>
            <a:r>
              <a:rPr lang="en-US" altLang="zh-CN" sz="2400" b="1" dirty="0">
                <a:latin typeface="Times New Roman" panose="02020603050405020304" pitchFamily="18" charset="0"/>
                <a:ea typeface="华文仿宋" pitchFamily="2" charset="-122"/>
                <a:cs typeface="Times New Roman" panose="02020603050405020304" pitchFamily="18" charset="0"/>
              </a:rPr>
              <a:t>pH</a:t>
            </a:r>
            <a:r>
              <a:rPr lang="zh-CN" altLang="en-US" sz="2400" b="1" dirty="0">
                <a:latin typeface="Times New Roman" panose="02020603050405020304" pitchFamily="18" charset="0"/>
                <a:ea typeface="华文仿宋" pitchFamily="2" charset="-122"/>
                <a:cs typeface="Times New Roman" panose="02020603050405020304" pitchFamily="18" charset="0"/>
              </a:rPr>
              <a:t>值</a:t>
            </a:r>
            <a:endParaRPr lang="en-US" altLang="zh-CN" sz="2400" b="1" dirty="0">
              <a:latin typeface="Times New Roman" panose="02020603050405020304" pitchFamily="18" charset="0"/>
              <a:ea typeface="华文仿宋" pitchFamily="2" charset="-122"/>
              <a:cs typeface="Times New Roman" panose="02020603050405020304" pitchFamily="18" charset="0"/>
            </a:endParaRPr>
          </a:p>
          <a:p>
            <a:pPr>
              <a:spcBef>
                <a:spcPct val="20000"/>
              </a:spcBef>
              <a:buClr>
                <a:schemeClr val="hlink"/>
              </a:buClr>
              <a:defRPr/>
            </a:pPr>
            <a:endParaRPr lang="en-US" altLang="zh-CN" sz="2400" b="1" dirty="0">
              <a:latin typeface="Times New Roman" panose="02020603050405020304" pitchFamily="18" charset="0"/>
              <a:ea typeface="华文仿宋" pitchFamily="2" charset="-122"/>
              <a:cs typeface="Times New Roman" panose="02020603050405020304" pitchFamily="18" charset="0"/>
            </a:endParaRPr>
          </a:p>
          <a:p>
            <a:pPr>
              <a:spcBef>
                <a:spcPct val="20000"/>
              </a:spcBef>
              <a:buClr>
                <a:schemeClr val="hlink"/>
              </a:buClr>
              <a:defRPr/>
            </a:pPr>
            <a:r>
              <a:rPr lang="zh-CN" altLang="en-US" sz="2400" b="1" dirty="0">
                <a:latin typeface="Times New Roman" panose="02020603050405020304" pitchFamily="18" charset="0"/>
                <a:ea typeface="华文仿宋" pitchFamily="2" charset="-122"/>
                <a:cs typeface="Times New Roman" panose="02020603050405020304" pitchFamily="18" charset="0"/>
              </a:rPr>
              <a:t>缓冲溶液</a:t>
            </a:r>
            <a:r>
              <a:rPr lang="en-US" altLang="zh-CN" sz="2400" b="1" dirty="0">
                <a:latin typeface="Times New Roman" panose="02020603050405020304" pitchFamily="18" charset="0"/>
                <a:ea typeface="华文仿宋" pitchFamily="2" charset="-122"/>
                <a:cs typeface="Times New Roman" panose="02020603050405020304" pitchFamily="18" charset="0"/>
              </a:rPr>
              <a:t>pH</a:t>
            </a:r>
            <a:r>
              <a:rPr lang="zh-CN" altLang="en-US" sz="2400" b="1" dirty="0">
                <a:latin typeface="Times New Roman" panose="02020603050405020304" pitchFamily="18" charset="0"/>
                <a:ea typeface="华文仿宋" pitchFamily="2" charset="-122"/>
                <a:cs typeface="Times New Roman" panose="02020603050405020304" pitchFamily="18" charset="0"/>
              </a:rPr>
              <a:t>计算，溶度积计算。</a:t>
            </a:r>
            <a:endParaRPr lang="en-US" altLang="zh-CN" sz="2400" b="1" dirty="0">
              <a:latin typeface="Times New Roman" panose="02020603050405020304" pitchFamily="18" charset="0"/>
              <a:ea typeface="华文仿宋" pitchFamily="2" charset="-122"/>
              <a:cs typeface="Times New Roman" panose="02020603050405020304" pitchFamily="18" charset="0"/>
            </a:endParaRPr>
          </a:p>
        </p:txBody>
      </p:sp>
      <p:graphicFrame>
        <p:nvGraphicFramePr>
          <p:cNvPr id="178185" name="Object 9"/>
          <p:cNvGraphicFramePr>
            <a:graphicFrameLocks noChangeAspect="1"/>
          </p:cNvGraphicFramePr>
          <p:nvPr>
            <p:extLst>
              <p:ext uri="{D42A27DB-BD31-4B8C-83A1-F6EECF244321}">
                <p14:modId xmlns:p14="http://schemas.microsoft.com/office/powerpoint/2010/main" val="2691091414"/>
              </p:ext>
            </p:extLst>
          </p:nvPr>
        </p:nvGraphicFramePr>
        <p:xfrm>
          <a:off x="3074988" y="4727575"/>
          <a:ext cx="1984375" cy="574675"/>
        </p:xfrm>
        <a:graphic>
          <a:graphicData uri="http://schemas.openxmlformats.org/presentationml/2006/ole">
            <mc:AlternateContent xmlns:mc="http://schemas.openxmlformats.org/markup-compatibility/2006">
              <mc:Choice xmlns:v="urn:schemas-microsoft-com:vml" Requires="v">
                <p:oleObj spid="_x0000_s193885" name="Equation" r:id="rId3" imgW="799920" imgH="266400" progId="Equation.DSMT4">
                  <p:embed/>
                </p:oleObj>
              </mc:Choice>
              <mc:Fallback>
                <p:oleObj name="Equation" r:id="rId3" imgW="799920" imgH="266400" progId="Equation.DSMT4">
                  <p:embed/>
                  <p:pic>
                    <p:nvPicPr>
                      <p:cNvPr id="0" name="Picture 9"/>
                      <p:cNvPicPr>
                        <a:picLocks noChangeAspect="1" noChangeArrowheads="1"/>
                      </p:cNvPicPr>
                      <p:nvPr/>
                    </p:nvPicPr>
                    <p:blipFill>
                      <a:blip r:embed="rId4"/>
                      <a:srcRect/>
                      <a:stretch>
                        <a:fillRect/>
                      </a:stretch>
                    </p:blipFill>
                    <p:spPr bwMode="auto">
                      <a:xfrm>
                        <a:off x="3074988" y="4727575"/>
                        <a:ext cx="1984375"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6" name="Object 10"/>
          <p:cNvGraphicFramePr>
            <a:graphicFrameLocks noChangeAspect="1"/>
          </p:cNvGraphicFramePr>
          <p:nvPr>
            <p:extLst>
              <p:ext uri="{D42A27DB-BD31-4B8C-83A1-F6EECF244321}">
                <p14:modId xmlns:p14="http://schemas.microsoft.com/office/powerpoint/2010/main" val="3987763114"/>
              </p:ext>
            </p:extLst>
          </p:nvPr>
        </p:nvGraphicFramePr>
        <p:xfrm>
          <a:off x="5292725" y="4727798"/>
          <a:ext cx="2143125" cy="576263"/>
        </p:xfrm>
        <a:graphic>
          <a:graphicData uri="http://schemas.openxmlformats.org/presentationml/2006/ole">
            <mc:AlternateContent xmlns:mc="http://schemas.openxmlformats.org/markup-compatibility/2006">
              <mc:Choice xmlns:v="urn:schemas-microsoft-com:vml" Requires="v">
                <p:oleObj spid="_x0000_s193886" name="Equation" r:id="rId5" imgW="863280" imgH="266400" progId="Equation.DSMT4">
                  <p:embed/>
                </p:oleObj>
              </mc:Choice>
              <mc:Fallback>
                <p:oleObj name="Equation" r:id="rId5" imgW="863280" imgH="266400" progId="Equation.DSMT4">
                  <p:embed/>
                  <p:pic>
                    <p:nvPicPr>
                      <p:cNvPr id="0" name="Picture 10"/>
                      <p:cNvPicPr>
                        <a:picLocks noChangeAspect="1" noChangeArrowheads="1"/>
                      </p:cNvPicPr>
                      <p:nvPr/>
                    </p:nvPicPr>
                    <p:blipFill>
                      <a:blip r:embed="rId6"/>
                      <a:srcRect/>
                      <a:stretch>
                        <a:fillRect/>
                      </a:stretch>
                    </p:blipFill>
                    <p:spPr bwMode="auto">
                      <a:xfrm>
                        <a:off x="5292725" y="4727798"/>
                        <a:ext cx="2143125"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7" name="Object 11"/>
          <p:cNvGraphicFramePr>
            <a:graphicFrameLocks noChangeAspect="1"/>
          </p:cNvGraphicFramePr>
          <p:nvPr>
            <p:extLst>
              <p:ext uri="{D42A27DB-BD31-4B8C-83A1-F6EECF244321}">
                <p14:modId xmlns:p14="http://schemas.microsoft.com/office/powerpoint/2010/main" val="3534901787"/>
              </p:ext>
            </p:extLst>
          </p:nvPr>
        </p:nvGraphicFramePr>
        <p:xfrm>
          <a:off x="1392238" y="5880100"/>
          <a:ext cx="2886075" cy="933450"/>
        </p:xfrm>
        <a:graphic>
          <a:graphicData uri="http://schemas.openxmlformats.org/presentationml/2006/ole">
            <mc:AlternateContent xmlns:mc="http://schemas.openxmlformats.org/markup-compatibility/2006">
              <mc:Choice xmlns:v="urn:schemas-microsoft-com:vml" Requires="v">
                <p:oleObj spid="_x0000_s193887" name="Equation" r:id="rId7" imgW="1168200" imgH="431640" progId="Equation.DSMT4">
                  <p:embed/>
                </p:oleObj>
              </mc:Choice>
              <mc:Fallback>
                <p:oleObj name="Equation" r:id="rId7" imgW="1168200" imgH="431640" progId="Equation.DSMT4">
                  <p:embed/>
                  <p:pic>
                    <p:nvPicPr>
                      <p:cNvPr id="0" name="Picture 11"/>
                      <p:cNvPicPr>
                        <a:picLocks noChangeAspect="1" noChangeArrowheads="1"/>
                      </p:cNvPicPr>
                      <p:nvPr/>
                    </p:nvPicPr>
                    <p:blipFill>
                      <a:blip r:embed="rId8"/>
                      <a:srcRect/>
                      <a:stretch>
                        <a:fillRect/>
                      </a:stretch>
                    </p:blipFill>
                    <p:spPr bwMode="auto">
                      <a:xfrm>
                        <a:off x="1392238" y="5880100"/>
                        <a:ext cx="2886075"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8" name="Object 12"/>
          <p:cNvGraphicFramePr>
            <a:graphicFrameLocks noChangeAspect="1"/>
          </p:cNvGraphicFramePr>
          <p:nvPr>
            <p:extLst>
              <p:ext uri="{D42A27DB-BD31-4B8C-83A1-F6EECF244321}">
                <p14:modId xmlns:p14="http://schemas.microsoft.com/office/powerpoint/2010/main" val="3216228342"/>
              </p:ext>
            </p:extLst>
          </p:nvPr>
        </p:nvGraphicFramePr>
        <p:xfrm>
          <a:off x="4792663" y="6000750"/>
          <a:ext cx="3182937" cy="671513"/>
        </p:xfrm>
        <a:graphic>
          <a:graphicData uri="http://schemas.openxmlformats.org/presentationml/2006/ole">
            <mc:AlternateContent xmlns:mc="http://schemas.openxmlformats.org/markup-compatibility/2006">
              <mc:Choice xmlns:v="urn:schemas-microsoft-com:vml" Requires="v">
                <p:oleObj spid="_x0000_s193888" name="Equation" r:id="rId9" imgW="1054080" imgH="253800" progId="Equation.DSMT4">
                  <p:embed/>
                </p:oleObj>
              </mc:Choice>
              <mc:Fallback>
                <p:oleObj name="Equation" r:id="rId9" imgW="1054080" imgH="253800" progId="Equation.DSMT4">
                  <p:embed/>
                  <p:pic>
                    <p:nvPicPr>
                      <p:cNvPr id="0" name="Picture 12"/>
                      <p:cNvPicPr>
                        <a:picLocks noChangeAspect="1" noChangeArrowheads="1"/>
                      </p:cNvPicPr>
                      <p:nvPr/>
                    </p:nvPicPr>
                    <p:blipFill>
                      <a:blip r:embed="rId10"/>
                      <a:srcRect/>
                      <a:stretch>
                        <a:fillRect/>
                      </a:stretch>
                    </p:blipFill>
                    <p:spPr bwMode="auto">
                      <a:xfrm>
                        <a:off x="4792663" y="6000750"/>
                        <a:ext cx="3182937"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251520" y="294928"/>
            <a:ext cx="6049268" cy="685800"/>
          </a:xfrm>
        </p:spPr>
        <p:txBody>
          <a:bodyPr/>
          <a:lstStyle/>
          <a:p>
            <a:pPr eaLnBrk="1" hangingPunct="1">
              <a:lnSpc>
                <a:spcPct val="120000"/>
              </a:lnSpc>
              <a:spcBef>
                <a:spcPct val="30000"/>
              </a:spcBef>
            </a:pPr>
            <a:r>
              <a:rPr lang="en-US" altLang="zh-CN" dirty="0">
                <a:latin typeface="Arial" panose="020B0604020202020204" pitchFamily="34" charset="0"/>
                <a:cs typeface="Arial" panose="020B0604020202020204" pitchFamily="34" charset="0"/>
              </a:rPr>
              <a:t>4.2.1  </a:t>
            </a:r>
            <a:r>
              <a:rPr lang="zh-CN" altLang="en-US" dirty="0"/>
              <a:t>非电解质溶液的通性</a:t>
            </a:r>
          </a:p>
        </p:txBody>
      </p:sp>
      <p:sp>
        <p:nvSpPr>
          <p:cNvPr id="9219" name="Text Box 3"/>
          <p:cNvSpPr txBox="1">
            <a:spLocks noChangeArrowheads="1"/>
          </p:cNvSpPr>
          <p:nvPr/>
        </p:nvSpPr>
        <p:spPr bwMode="auto">
          <a:xfrm>
            <a:off x="3331001" y="4088909"/>
            <a:ext cx="5777503" cy="2172711"/>
          </a:xfrm>
          <a:prstGeom prst="rect">
            <a:avLst/>
          </a:prstGeom>
          <a:noFill/>
          <a:ln w="9525">
            <a:noFill/>
            <a:miter lim="800000"/>
            <a:headEnd/>
            <a:tailEnd/>
          </a:ln>
          <a:effectLst/>
        </p:spPr>
        <p:txBody>
          <a:bodyPr wrap="square">
            <a:spAutoFit/>
          </a:bodyPr>
          <a:lstStyle/>
          <a:p>
            <a:pPr eaLnBrk="0" hangingPunct="0">
              <a:lnSpc>
                <a:spcPct val="125000"/>
              </a:lnSpc>
              <a:spcBef>
                <a:spcPts val="600"/>
              </a:spcBef>
              <a:defRPr/>
            </a:pPr>
            <a:r>
              <a:rPr lang="zh-CN" altLang="en-US" b="1" dirty="0">
                <a:latin typeface="仿宋" pitchFamily="49" charset="-122"/>
                <a:ea typeface="仿宋" pitchFamily="49" charset="-122"/>
              </a:rPr>
              <a:t>在一定温度下，液体及其蒸气达到相平衡时，蒸气所具有的压力称为该温度下液体的</a:t>
            </a:r>
            <a:r>
              <a:rPr lang="zh-CN" altLang="en-US" b="1" dirty="0">
                <a:solidFill>
                  <a:srgbClr val="FF0000"/>
                </a:solidFill>
                <a:latin typeface="仿宋" pitchFamily="49" charset="-122"/>
                <a:ea typeface="仿宋" pitchFamily="49" charset="-122"/>
              </a:rPr>
              <a:t>饱和蒸气压</a:t>
            </a:r>
            <a:r>
              <a:rPr lang="zh-CN" altLang="en-US" b="1" dirty="0">
                <a:latin typeface="仿宋" pitchFamily="49" charset="-122"/>
                <a:ea typeface="仿宋" pitchFamily="49" charset="-122"/>
              </a:rPr>
              <a:t>，简称</a:t>
            </a:r>
            <a:r>
              <a:rPr lang="zh-CN" altLang="en-US" b="1" dirty="0">
                <a:solidFill>
                  <a:srgbClr val="FF0000"/>
                </a:solidFill>
                <a:latin typeface="仿宋" pitchFamily="49" charset="-122"/>
                <a:ea typeface="仿宋" pitchFamily="49" charset="-122"/>
              </a:rPr>
              <a:t>蒸气压</a:t>
            </a:r>
            <a:r>
              <a:rPr lang="zh-CN" altLang="en-US" b="1" dirty="0">
                <a:latin typeface="仿宋" pitchFamily="49" charset="-122"/>
                <a:ea typeface="仿宋" pitchFamily="49" charset="-122"/>
              </a:rPr>
              <a:t>。</a:t>
            </a:r>
          </a:p>
        </p:txBody>
      </p:sp>
      <p:sp>
        <p:nvSpPr>
          <p:cNvPr id="5" name="矩形 4"/>
          <p:cNvSpPr/>
          <p:nvPr/>
        </p:nvSpPr>
        <p:spPr>
          <a:xfrm>
            <a:off x="251520" y="1034505"/>
            <a:ext cx="3196530" cy="522287"/>
          </a:xfrm>
          <a:prstGeom prst="rect">
            <a:avLst/>
          </a:prstGeom>
        </p:spPr>
        <p:txBody>
          <a:bodyPr wrap="square">
            <a:spAutoFit/>
          </a:bodyPr>
          <a:lstStyle/>
          <a:p>
            <a:pPr eaLnBrk="0" hangingPunct="0">
              <a:defRPr/>
            </a:pPr>
            <a:r>
              <a:rPr lang="en-US" altLang="zh-CN" b="1" dirty="0">
                <a:solidFill>
                  <a:srgbClr val="FF0000"/>
                </a:solidFill>
                <a:latin typeface="+mj-ea"/>
                <a:ea typeface="+mj-ea"/>
              </a:rPr>
              <a:t>2</a:t>
            </a:r>
            <a:r>
              <a:rPr lang="zh-CN" altLang="en-US" b="1" dirty="0">
                <a:solidFill>
                  <a:srgbClr val="FF0000"/>
                </a:solidFill>
                <a:latin typeface="+mj-ea"/>
                <a:ea typeface="+mj-ea"/>
              </a:rPr>
              <a:t>）蒸气压的定义</a:t>
            </a:r>
          </a:p>
        </p:txBody>
      </p:sp>
      <p:grpSp>
        <p:nvGrpSpPr>
          <p:cNvPr id="12" name="组合 11">
            <a:extLst>
              <a:ext uri="{FF2B5EF4-FFF2-40B4-BE49-F238E27FC236}">
                <a16:creationId xmlns:a16="http://schemas.microsoft.com/office/drawing/2014/main" id="{D42C8FD6-F843-410F-BD09-313DBD9541B2}"/>
              </a:ext>
            </a:extLst>
          </p:cNvPr>
          <p:cNvGrpSpPr/>
          <p:nvPr/>
        </p:nvGrpSpPr>
        <p:grpSpPr>
          <a:xfrm>
            <a:off x="472188" y="1792635"/>
            <a:ext cx="5761230" cy="3729364"/>
            <a:chOff x="524239" y="2219916"/>
            <a:chExt cx="5761230" cy="3729364"/>
          </a:xfrm>
        </p:grpSpPr>
        <p:sp>
          <p:nvSpPr>
            <p:cNvPr id="19" name="矩形 18">
              <a:extLst>
                <a:ext uri="{FF2B5EF4-FFF2-40B4-BE49-F238E27FC236}">
                  <a16:creationId xmlns:a16="http://schemas.microsoft.com/office/drawing/2014/main" id="{EDD6661F-7CF3-4FC8-A67B-877558E3E381}"/>
                </a:ext>
              </a:extLst>
            </p:cNvPr>
            <p:cNvSpPr/>
            <p:nvPr/>
          </p:nvSpPr>
          <p:spPr bwMode="auto">
            <a:xfrm>
              <a:off x="648484" y="2219916"/>
              <a:ext cx="2051308" cy="3729364"/>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sp>
          <p:nvSpPr>
            <p:cNvPr id="2" name="空心弧 1">
              <a:extLst>
                <a:ext uri="{FF2B5EF4-FFF2-40B4-BE49-F238E27FC236}">
                  <a16:creationId xmlns:a16="http://schemas.microsoft.com/office/drawing/2014/main" id="{E7B81F9C-5005-4CF4-AE21-B4BD5F553610}"/>
                </a:ext>
              </a:extLst>
            </p:cNvPr>
            <p:cNvSpPr/>
            <p:nvPr/>
          </p:nvSpPr>
          <p:spPr bwMode="auto">
            <a:xfrm rot="10800000">
              <a:off x="2826000" y="4797152"/>
              <a:ext cx="359270" cy="504056"/>
            </a:xfrm>
            <a:prstGeom prst="blockArc">
              <a:avLst>
                <a:gd name="adj1" fmla="val 10800000"/>
                <a:gd name="adj2" fmla="val 0"/>
                <a:gd name="adj3" fmla="val 2818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3" name="矩形 2">
              <a:extLst>
                <a:ext uri="{FF2B5EF4-FFF2-40B4-BE49-F238E27FC236}">
                  <a16:creationId xmlns:a16="http://schemas.microsoft.com/office/drawing/2014/main" id="{CF7999A5-9B16-4A2C-8A75-CA000D04BEE2}"/>
                </a:ext>
              </a:extLst>
            </p:cNvPr>
            <p:cNvSpPr/>
            <p:nvPr/>
          </p:nvSpPr>
          <p:spPr bwMode="auto">
            <a:xfrm>
              <a:off x="2825997" y="3933056"/>
              <a:ext cx="100800" cy="11521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3" name="矩形 12">
              <a:extLst>
                <a:ext uri="{FF2B5EF4-FFF2-40B4-BE49-F238E27FC236}">
                  <a16:creationId xmlns:a16="http://schemas.microsoft.com/office/drawing/2014/main" id="{69435190-D8DA-4C0E-8C89-36DDBA71D944}"/>
                </a:ext>
              </a:extLst>
            </p:cNvPr>
            <p:cNvSpPr/>
            <p:nvPr/>
          </p:nvSpPr>
          <p:spPr bwMode="auto">
            <a:xfrm>
              <a:off x="3084470" y="3068960"/>
              <a:ext cx="100800" cy="201622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4" name="矩形 13">
              <a:extLst>
                <a:ext uri="{FF2B5EF4-FFF2-40B4-BE49-F238E27FC236}">
                  <a16:creationId xmlns:a16="http://schemas.microsoft.com/office/drawing/2014/main" id="{C5D4AE84-CBE7-45A9-BD24-5A5737C26664}"/>
                </a:ext>
              </a:extLst>
            </p:cNvPr>
            <p:cNvSpPr/>
            <p:nvPr/>
          </p:nvSpPr>
          <p:spPr bwMode="auto">
            <a:xfrm>
              <a:off x="2825997" y="2636912"/>
              <a:ext cx="100800" cy="129614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5" name="矩形 14">
              <a:extLst>
                <a:ext uri="{FF2B5EF4-FFF2-40B4-BE49-F238E27FC236}">
                  <a16:creationId xmlns:a16="http://schemas.microsoft.com/office/drawing/2014/main" id="{8CE0F0A5-D087-4CA0-80F6-182FC808494D}"/>
                </a:ext>
              </a:extLst>
            </p:cNvPr>
            <p:cNvSpPr/>
            <p:nvPr/>
          </p:nvSpPr>
          <p:spPr bwMode="auto">
            <a:xfrm>
              <a:off x="3084470" y="2276872"/>
              <a:ext cx="100800" cy="79208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7" name="矩形 16">
              <a:extLst>
                <a:ext uri="{FF2B5EF4-FFF2-40B4-BE49-F238E27FC236}">
                  <a16:creationId xmlns:a16="http://schemas.microsoft.com/office/drawing/2014/main" id="{EF35A0F1-B846-4AB8-97B0-A00510F16893}"/>
                </a:ext>
              </a:extLst>
            </p:cNvPr>
            <p:cNvSpPr/>
            <p:nvPr/>
          </p:nvSpPr>
          <p:spPr bwMode="auto">
            <a:xfrm>
              <a:off x="708108" y="4207024"/>
              <a:ext cx="1919675" cy="1598240"/>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sp>
          <p:nvSpPr>
            <p:cNvPr id="18" name="矩形 17">
              <a:extLst>
                <a:ext uri="{FF2B5EF4-FFF2-40B4-BE49-F238E27FC236}">
                  <a16:creationId xmlns:a16="http://schemas.microsoft.com/office/drawing/2014/main" id="{95C4BF5A-A65E-49D3-A7D8-6F09CECAAEB7}"/>
                </a:ext>
              </a:extLst>
            </p:cNvPr>
            <p:cNvSpPr/>
            <p:nvPr/>
          </p:nvSpPr>
          <p:spPr bwMode="auto">
            <a:xfrm>
              <a:off x="708908" y="2278052"/>
              <a:ext cx="1919675" cy="1928972"/>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0" name="矩形 19">
              <a:extLst>
                <a:ext uri="{FF2B5EF4-FFF2-40B4-BE49-F238E27FC236}">
                  <a16:creationId xmlns:a16="http://schemas.microsoft.com/office/drawing/2014/main" id="{D1E2B412-9445-455F-86F2-9A35B787D016}"/>
                </a:ext>
              </a:extLst>
            </p:cNvPr>
            <p:cNvSpPr/>
            <p:nvPr/>
          </p:nvSpPr>
          <p:spPr bwMode="auto">
            <a:xfrm rot="5400000">
              <a:off x="2726890" y="2432793"/>
              <a:ext cx="100800" cy="29901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1" name="矩形 20">
              <a:extLst>
                <a:ext uri="{FF2B5EF4-FFF2-40B4-BE49-F238E27FC236}">
                  <a16:creationId xmlns:a16="http://schemas.microsoft.com/office/drawing/2014/main" id="{82ADBC1D-3018-4346-889F-DD7AD4B0E5DD}"/>
                </a:ext>
              </a:extLst>
            </p:cNvPr>
            <p:cNvSpPr/>
            <p:nvPr/>
          </p:nvSpPr>
          <p:spPr bwMode="auto">
            <a:xfrm rot="5400000">
              <a:off x="2616384" y="2544415"/>
              <a:ext cx="93600" cy="809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2" name="矩形 21">
              <a:extLst>
                <a:ext uri="{FF2B5EF4-FFF2-40B4-BE49-F238E27FC236}">
                  <a16:creationId xmlns:a16="http://schemas.microsoft.com/office/drawing/2014/main" id="{EE14091B-F76E-4892-809C-89F9621E4628}"/>
                </a:ext>
              </a:extLst>
            </p:cNvPr>
            <p:cNvSpPr/>
            <p:nvPr/>
          </p:nvSpPr>
          <p:spPr bwMode="auto">
            <a:xfrm>
              <a:off x="2830659" y="2580415"/>
              <a:ext cx="90000" cy="809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5" name="矩形 24">
              <a:extLst>
                <a:ext uri="{FF2B5EF4-FFF2-40B4-BE49-F238E27FC236}">
                  <a16:creationId xmlns:a16="http://schemas.microsoft.com/office/drawing/2014/main" id="{D5E765FB-9414-4CC4-A7BE-B38929F35352}"/>
                </a:ext>
              </a:extLst>
            </p:cNvPr>
            <p:cNvSpPr/>
            <p:nvPr/>
          </p:nvSpPr>
          <p:spPr bwMode="auto">
            <a:xfrm>
              <a:off x="2832124" y="5016599"/>
              <a:ext cx="90000" cy="80908"/>
            </a:xfrm>
            <a:prstGeom prst="rect">
              <a:avLst/>
            </a:prstGeom>
            <a:solidFill>
              <a:srgbClr val="0F6FC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6" name="矩形 25">
              <a:extLst>
                <a:ext uri="{FF2B5EF4-FFF2-40B4-BE49-F238E27FC236}">
                  <a16:creationId xmlns:a16="http://schemas.microsoft.com/office/drawing/2014/main" id="{6C8F1C79-F5EA-4393-B02A-07CF8EC38E21}"/>
                </a:ext>
              </a:extLst>
            </p:cNvPr>
            <p:cNvSpPr/>
            <p:nvPr/>
          </p:nvSpPr>
          <p:spPr bwMode="auto">
            <a:xfrm>
              <a:off x="3088278" y="5031236"/>
              <a:ext cx="90000" cy="80908"/>
            </a:xfrm>
            <a:prstGeom prst="rect">
              <a:avLst/>
            </a:prstGeom>
            <a:solidFill>
              <a:srgbClr val="0F6FC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7" name="Text Box 3">
              <a:extLst>
                <a:ext uri="{FF2B5EF4-FFF2-40B4-BE49-F238E27FC236}">
                  <a16:creationId xmlns:a16="http://schemas.microsoft.com/office/drawing/2014/main" id="{56ADDB99-62D9-4A45-B340-26F3A959095B}"/>
                </a:ext>
              </a:extLst>
            </p:cNvPr>
            <p:cNvSpPr txBox="1">
              <a:spLocks noChangeArrowheads="1"/>
            </p:cNvSpPr>
            <p:nvPr/>
          </p:nvSpPr>
          <p:spPr bwMode="auto">
            <a:xfrm>
              <a:off x="701116" y="4716966"/>
              <a:ext cx="1967207" cy="523220"/>
            </a:xfrm>
            <a:prstGeom prst="rect">
              <a:avLst/>
            </a:prstGeom>
            <a:noFill/>
            <a:ln w="9525">
              <a:noFill/>
              <a:miter lim="800000"/>
              <a:headEnd/>
              <a:tailEnd/>
            </a:ln>
            <a:effectLst/>
          </p:spPr>
          <p:txBody>
            <a:bodyPr wrap="square">
              <a:spAutoFit/>
            </a:bodyPr>
            <a:lstStyle/>
            <a:p>
              <a:pPr algn="ctr" eaLnBrk="0" hangingPunct="0">
                <a:spcBef>
                  <a:spcPct val="50000"/>
                </a:spcBef>
                <a:defRPr/>
              </a:pPr>
              <a:r>
                <a:rPr lang="en-US" altLang="zh-CN" b="1" dirty="0">
                  <a:latin typeface="Times New Roman" panose="02020603050405020304" pitchFamily="18" charset="0"/>
                  <a:ea typeface="仿宋" pitchFamily="49" charset="-122"/>
                  <a:cs typeface="Times New Roman" panose="02020603050405020304" pitchFamily="18" charset="0"/>
                </a:rPr>
                <a:t>Liquid</a:t>
              </a:r>
              <a:endParaRPr lang="zh-CN" altLang="en-US" b="1" dirty="0">
                <a:latin typeface="Times New Roman" panose="02020603050405020304" pitchFamily="18" charset="0"/>
                <a:ea typeface="仿宋" pitchFamily="49" charset="-122"/>
                <a:cs typeface="Times New Roman" panose="02020603050405020304" pitchFamily="18" charset="0"/>
              </a:endParaRPr>
            </a:p>
          </p:txBody>
        </p:sp>
        <p:sp>
          <p:nvSpPr>
            <p:cNvPr id="28" name="Text Box 3">
              <a:extLst>
                <a:ext uri="{FF2B5EF4-FFF2-40B4-BE49-F238E27FC236}">
                  <a16:creationId xmlns:a16="http://schemas.microsoft.com/office/drawing/2014/main" id="{D2BE585B-A2FA-4DEA-8EA2-4D864CC513B8}"/>
                </a:ext>
              </a:extLst>
            </p:cNvPr>
            <p:cNvSpPr txBox="1">
              <a:spLocks noChangeArrowheads="1"/>
            </p:cNvSpPr>
            <p:nvPr/>
          </p:nvSpPr>
          <p:spPr bwMode="auto">
            <a:xfrm>
              <a:off x="701116" y="2820844"/>
              <a:ext cx="1967207" cy="954107"/>
            </a:xfrm>
            <a:prstGeom prst="rect">
              <a:avLst/>
            </a:prstGeom>
            <a:noFill/>
            <a:ln w="9525">
              <a:noFill/>
              <a:miter lim="800000"/>
              <a:headEnd/>
              <a:tailEnd/>
            </a:ln>
            <a:effectLst/>
          </p:spPr>
          <p:txBody>
            <a:bodyPr wrap="square">
              <a:spAutoFit/>
            </a:bodyPr>
            <a:lstStyle/>
            <a:p>
              <a:pPr algn="ctr" eaLnBrk="0" hangingPunct="0">
                <a:spcBef>
                  <a:spcPct val="50000"/>
                </a:spcBef>
                <a:defRPr/>
              </a:pPr>
              <a:r>
                <a:rPr lang="en-US" altLang="zh-CN" b="1" dirty="0">
                  <a:latin typeface="Times New Roman" panose="02020603050405020304" pitchFamily="18" charset="0"/>
                  <a:ea typeface="仿宋" pitchFamily="49" charset="-122"/>
                  <a:cs typeface="Times New Roman" panose="02020603050405020304" pitchFamily="18" charset="0"/>
                </a:rPr>
                <a:t>Gas (vapor)</a:t>
              </a:r>
              <a:endParaRPr lang="zh-CN" altLang="en-US" b="1" dirty="0">
                <a:latin typeface="Times New Roman" panose="02020603050405020304" pitchFamily="18" charset="0"/>
                <a:ea typeface="仿宋" pitchFamily="49" charset="-122"/>
                <a:cs typeface="Times New Roman" panose="02020603050405020304" pitchFamily="18" charset="0"/>
              </a:endParaRPr>
            </a:p>
          </p:txBody>
        </p:sp>
        <p:sp>
          <p:nvSpPr>
            <p:cNvPr id="6" name="箭头: 下 5">
              <a:extLst>
                <a:ext uri="{FF2B5EF4-FFF2-40B4-BE49-F238E27FC236}">
                  <a16:creationId xmlns:a16="http://schemas.microsoft.com/office/drawing/2014/main" id="{644A3833-B0AB-466F-824E-69A2B4C9FCC4}"/>
                </a:ext>
              </a:extLst>
            </p:cNvPr>
            <p:cNvSpPr/>
            <p:nvPr/>
          </p:nvSpPr>
          <p:spPr bwMode="auto">
            <a:xfrm>
              <a:off x="2188907" y="3247884"/>
              <a:ext cx="360040" cy="954107"/>
            </a:xfrm>
            <a:prstGeom prst="downArrow">
              <a:avLst>
                <a:gd name="adj1" fmla="val 50000"/>
                <a:gd name="adj2" fmla="val 11278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30" name="Text Box 3">
              <a:extLst>
                <a:ext uri="{FF2B5EF4-FFF2-40B4-BE49-F238E27FC236}">
                  <a16:creationId xmlns:a16="http://schemas.microsoft.com/office/drawing/2014/main" id="{6484271D-8A2E-4107-8CF5-133D24BEDEDD}"/>
                </a:ext>
              </a:extLst>
            </p:cNvPr>
            <p:cNvSpPr txBox="1">
              <a:spLocks noChangeArrowheads="1"/>
            </p:cNvSpPr>
            <p:nvPr/>
          </p:nvSpPr>
          <p:spPr bwMode="auto">
            <a:xfrm>
              <a:off x="1982687" y="2319084"/>
              <a:ext cx="785554" cy="954107"/>
            </a:xfrm>
            <a:prstGeom prst="rect">
              <a:avLst/>
            </a:prstGeom>
            <a:noFill/>
            <a:ln w="9525">
              <a:noFill/>
              <a:miter lim="800000"/>
              <a:headEnd/>
              <a:tailEnd/>
            </a:ln>
            <a:effectLst/>
          </p:spPr>
          <p:txBody>
            <a:bodyPr wrap="square">
              <a:spAutoFit/>
            </a:bodyPr>
            <a:lstStyle/>
            <a:p>
              <a:pPr algn="ctr" eaLnBrk="0" hangingPunct="0">
                <a:spcBef>
                  <a:spcPct val="50000"/>
                </a:spcBef>
                <a:defRPr/>
              </a:pPr>
              <a:r>
                <a:rPr lang="zh-CN" altLang="en-US" b="1" dirty="0">
                  <a:latin typeface="Times New Roman" panose="02020603050405020304" pitchFamily="18" charset="0"/>
                  <a:ea typeface="仿宋" pitchFamily="49" charset="-122"/>
                  <a:cs typeface="Times New Roman" panose="02020603050405020304" pitchFamily="18" charset="0"/>
                </a:rPr>
                <a:t>凝聚</a:t>
              </a:r>
            </a:p>
          </p:txBody>
        </p:sp>
        <p:sp>
          <p:nvSpPr>
            <p:cNvPr id="31" name="箭头: 下 30">
              <a:extLst>
                <a:ext uri="{FF2B5EF4-FFF2-40B4-BE49-F238E27FC236}">
                  <a16:creationId xmlns:a16="http://schemas.microsoft.com/office/drawing/2014/main" id="{EFD124A9-34EB-4A69-AC65-6ECF1E0C635B}"/>
                </a:ext>
              </a:extLst>
            </p:cNvPr>
            <p:cNvSpPr/>
            <p:nvPr/>
          </p:nvSpPr>
          <p:spPr bwMode="auto">
            <a:xfrm rot="10800000">
              <a:off x="739250" y="3247296"/>
              <a:ext cx="360040" cy="954107"/>
            </a:xfrm>
            <a:prstGeom prst="downArrow">
              <a:avLst>
                <a:gd name="adj1" fmla="val 50000"/>
                <a:gd name="adj2" fmla="val 11278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32" name="Text Box 3">
              <a:extLst>
                <a:ext uri="{FF2B5EF4-FFF2-40B4-BE49-F238E27FC236}">
                  <a16:creationId xmlns:a16="http://schemas.microsoft.com/office/drawing/2014/main" id="{D181FBB6-A064-4B0E-BBAF-7F72765AA011}"/>
                </a:ext>
              </a:extLst>
            </p:cNvPr>
            <p:cNvSpPr txBox="1">
              <a:spLocks noChangeArrowheads="1"/>
            </p:cNvSpPr>
            <p:nvPr/>
          </p:nvSpPr>
          <p:spPr bwMode="auto">
            <a:xfrm>
              <a:off x="524239" y="2319635"/>
              <a:ext cx="785554" cy="954107"/>
            </a:xfrm>
            <a:prstGeom prst="rect">
              <a:avLst/>
            </a:prstGeom>
            <a:noFill/>
            <a:ln w="9525">
              <a:noFill/>
              <a:miter lim="800000"/>
              <a:headEnd/>
              <a:tailEnd/>
            </a:ln>
            <a:effectLst/>
          </p:spPr>
          <p:txBody>
            <a:bodyPr wrap="square">
              <a:spAutoFit/>
            </a:bodyPr>
            <a:lstStyle/>
            <a:p>
              <a:pPr algn="ctr" eaLnBrk="0" hangingPunct="0">
                <a:spcBef>
                  <a:spcPct val="50000"/>
                </a:spcBef>
                <a:defRPr/>
              </a:pPr>
              <a:r>
                <a:rPr lang="zh-CN" altLang="en-US" b="1" dirty="0">
                  <a:latin typeface="Times New Roman" panose="02020603050405020304" pitchFamily="18" charset="0"/>
                  <a:ea typeface="仿宋" pitchFamily="49" charset="-122"/>
                  <a:cs typeface="Times New Roman" panose="02020603050405020304" pitchFamily="18" charset="0"/>
                </a:rPr>
                <a:t>蒸发</a:t>
              </a:r>
            </a:p>
          </p:txBody>
        </p:sp>
        <p:cxnSp>
          <p:nvCxnSpPr>
            <p:cNvPr id="8" name="直接连接符 7">
              <a:extLst>
                <a:ext uri="{FF2B5EF4-FFF2-40B4-BE49-F238E27FC236}">
                  <a16:creationId xmlns:a16="http://schemas.microsoft.com/office/drawing/2014/main" id="{8D6D6769-BFD1-447A-89C9-9EFB071493BE}"/>
                </a:ext>
              </a:extLst>
            </p:cNvPr>
            <p:cNvCxnSpPr>
              <a:cxnSpLocks/>
            </p:cNvCxnSpPr>
            <p:nvPr/>
          </p:nvCxnSpPr>
          <p:spPr bwMode="auto">
            <a:xfrm>
              <a:off x="3085376" y="3069384"/>
              <a:ext cx="500296"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5" name="直接连接符 34">
              <a:extLst>
                <a:ext uri="{FF2B5EF4-FFF2-40B4-BE49-F238E27FC236}">
                  <a16:creationId xmlns:a16="http://schemas.microsoft.com/office/drawing/2014/main" id="{D37CF119-1532-433C-8EF6-F6CBDFFBF90D}"/>
                </a:ext>
              </a:extLst>
            </p:cNvPr>
            <p:cNvCxnSpPr>
              <a:cxnSpLocks/>
            </p:cNvCxnSpPr>
            <p:nvPr/>
          </p:nvCxnSpPr>
          <p:spPr bwMode="auto">
            <a:xfrm flipV="1">
              <a:off x="2828495" y="3931884"/>
              <a:ext cx="759499" cy="11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直接箭头连接符 10">
              <a:extLst>
                <a:ext uri="{FF2B5EF4-FFF2-40B4-BE49-F238E27FC236}">
                  <a16:creationId xmlns:a16="http://schemas.microsoft.com/office/drawing/2014/main" id="{67058E7A-55E7-402A-9FAC-26B90F6D2374}"/>
                </a:ext>
              </a:extLst>
            </p:cNvPr>
            <p:cNvCxnSpPr/>
            <p:nvPr/>
          </p:nvCxnSpPr>
          <p:spPr bwMode="auto">
            <a:xfrm>
              <a:off x="3385748" y="2607084"/>
              <a:ext cx="0" cy="449992"/>
            </a:xfrm>
            <a:prstGeom prst="straightConnector1">
              <a:avLst/>
            </a:prstGeom>
            <a:solidFill>
              <a:schemeClr val="accent1"/>
            </a:solidFill>
            <a:ln w="28575" cap="flat" cmpd="sng" algn="ctr">
              <a:solidFill>
                <a:schemeClr val="tx1"/>
              </a:solidFill>
              <a:prstDash val="solid"/>
              <a:round/>
              <a:headEnd type="none" w="med" len="med"/>
              <a:tailEnd type="triangle" w="lg" len="lg"/>
            </a:ln>
            <a:effectLst/>
          </p:spPr>
        </p:cxnSp>
        <p:cxnSp>
          <p:nvCxnSpPr>
            <p:cNvPr id="39" name="直接箭头连接符 38">
              <a:extLst>
                <a:ext uri="{FF2B5EF4-FFF2-40B4-BE49-F238E27FC236}">
                  <a16:creationId xmlns:a16="http://schemas.microsoft.com/office/drawing/2014/main" id="{905BC092-79A7-455A-B9B5-FF1623753405}"/>
                </a:ext>
              </a:extLst>
            </p:cNvPr>
            <p:cNvCxnSpPr>
              <a:cxnSpLocks/>
            </p:cNvCxnSpPr>
            <p:nvPr/>
          </p:nvCxnSpPr>
          <p:spPr bwMode="auto">
            <a:xfrm rot="10800000">
              <a:off x="3385748" y="3942000"/>
              <a:ext cx="0" cy="449992"/>
            </a:xfrm>
            <a:prstGeom prst="straightConnector1">
              <a:avLst/>
            </a:prstGeom>
            <a:solidFill>
              <a:schemeClr val="accent1"/>
            </a:solidFill>
            <a:ln w="28575" cap="flat" cmpd="sng" algn="ctr">
              <a:solidFill>
                <a:schemeClr val="tx1"/>
              </a:solidFill>
              <a:prstDash val="solid"/>
              <a:round/>
              <a:headEnd type="none" w="med" len="med"/>
              <a:tailEnd type="triangle" w="lg" len="lg"/>
            </a:ln>
            <a:effectLst/>
          </p:spPr>
        </p:cxnSp>
        <p:sp>
          <p:nvSpPr>
            <p:cNvPr id="40" name="Text Box 3">
              <a:extLst>
                <a:ext uri="{FF2B5EF4-FFF2-40B4-BE49-F238E27FC236}">
                  <a16:creationId xmlns:a16="http://schemas.microsoft.com/office/drawing/2014/main" id="{9E786FA1-4E37-4E57-A527-C5D32A740D76}"/>
                </a:ext>
              </a:extLst>
            </p:cNvPr>
            <p:cNvSpPr txBox="1">
              <a:spLocks noChangeArrowheads="1"/>
            </p:cNvSpPr>
            <p:nvPr/>
          </p:nvSpPr>
          <p:spPr bwMode="auto">
            <a:xfrm>
              <a:off x="3188167" y="3251085"/>
              <a:ext cx="3097302" cy="461665"/>
            </a:xfrm>
            <a:prstGeom prst="rect">
              <a:avLst/>
            </a:prstGeom>
            <a:noFill/>
            <a:ln w="9525">
              <a:noFill/>
              <a:miter lim="800000"/>
              <a:headEnd/>
              <a:tailEnd/>
            </a:ln>
            <a:effectLst/>
          </p:spPr>
          <p:txBody>
            <a:bodyPr wrap="square">
              <a:spAutoFit/>
            </a:bodyPr>
            <a:lstStyle/>
            <a:p>
              <a:pPr marL="808038" indent="-808038" eaLnBrk="0" hangingPunct="0">
                <a:spcBef>
                  <a:spcPct val="50000"/>
                </a:spcBef>
                <a:defRPr/>
              </a:pPr>
              <a:r>
                <a:rPr lang="en-US" altLang="zh-CN" sz="2400" b="1" i="1" dirty="0" err="1">
                  <a:latin typeface="Times New Roman" panose="02020603050405020304" pitchFamily="18" charset="0"/>
                  <a:ea typeface="仿宋" pitchFamily="49" charset="-122"/>
                  <a:cs typeface="Times New Roman" panose="02020603050405020304" pitchFamily="18" charset="0"/>
                </a:rPr>
                <a:t>P</a:t>
              </a:r>
              <a:r>
                <a:rPr lang="en-US" altLang="zh-CN" sz="2400" b="1" baseline="-25000" dirty="0" err="1">
                  <a:latin typeface="Times New Roman" panose="02020603050405020304" pitchFamily="18" charset="0"/>
                  <a:ea typeface="仿宋" pitchFamily="49" charset="-122"/>
                  <a:cs typeface="Times New Roman" panose="02020603050405020304" pitchFamily="18" charset="0"/>
                </a:rPr>
                <a:t>gas</a:t>
              </a:r>
              <a:r>
                <a:rPr lang="en-US" altLang="zh-CN" sz="2400" b="1" dirty="0">
                  <a:latin typeface="Times New Roman" panose="02020603050405020304" pitchFamily="18" charset="0"/>
                  <a:ea typeface="仿宋" pitchFamily="49" charset="-122"/>
                  <a:cs typeface="Times New Roman" panose="02020603050405020304" pitchFamily="18" charset="0"/>
                </a:rPr>
                <a:t> = vapor pressure</a:t>
              </a:r>
              <a:endParaRPr lang="zh-CN" altLang="en-US" sz="2400" b="1" dirty="0">
                <a:latin typeface="Times New Roman" panose="02020603050405020304" pitchFamily="18" charset="0"/>
                <a:ea typeface="仿宋" pitchFamily="49" charset="-122"/>
                <a:cs typeface="Times New Roman" panose="02020603050405020304" pitchFamily="18" charset="0"/>
              </a:endParaRPr>
            </a:p>
          </p:txBody>
        </p:sp>
      </p:grpSp>
      <p:grpSp>
        <p:nvGrpSpPr>
          <p:cNvPr id="33" name="组合 32">
            <a:extLst>
              <a:ext uri="{FF2B5EF4-FFF2-40B4-BE49-F238E27FC236}">
                <a16:creationId xmlns:a16="http://schemas.microsoft.com/office/drawing/2014/main" id="{13942BF9-7C58-4CEA-8649-DA40BF76FC61}"/>
              </a:ext>
            </a:extLst>
          </p:cNvPr>
          <p:cNvGrpSpPr/>
          <p:nvPr/>
        </p:nvGrpSpPr>
        <p:grpSpPr>
          <a:xfrm>
            <a:off x="7091475" y="2480447"/>
            <a:ext cx="1480145" cy="1480145"/>
            <a:chOff x="6660232" y="5044480"/>
            <a:chExt cx="1480145" cy="1480145"/>
          </a:xfrm>
        </p:grpSpPr>
        <p:sp>
          <p:nvSpPr>
            <p:cNvPr id="34" name="爆炸形: 8 pt  33">
              <a:extLst>
                <a:ext uri="{FF2B5EF4-FFF2-40B4-BE49-F238E27FC236}">
                  <a16:creationId xmlns:a16="http://schemas.microsoft.com/office/drawing/2014/main" id="{6DD92B98-B9BB-41EA-BB61-4978AEE74354}"/>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36" name="矩形 35">
              <a:extLst>
                <a:ext uri="{FF2B5EF4-FFF2-40B4-BE49-F238E27FC236}">
                  <a16:creationId xmlns:a16="http://schemas.microsoft.com/office/drawing/2014/main" id="{E4EFBD64-659F-493A-8C9C-E8729B856419}"/>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4.2.1  </a:t>
            </a:r>
            <a:r>
              <a:rPr lang="zh-CN" altLang="en-US" sz="3200" dirty="0"/>
              <a:t>非电解质溶液的通性</a:t>
            </a:r>
            <a:endParaRPr lang="en-US" altLang="zh-CN" sz="3200" dirty="0"/>
          </a:p>
        </p:txBody>
      </p:sp>
      <p:sp>
        <p:nvSpPr>
          <p:cNvPr id="75780" name="Rectangle 3"/>
          <p:cNvSpPr>
            <a:spLocks noGrp="1" noChangeArrowheads="1"/>
          </p:cNvSpPr>
          <p:nvPr>
            <p:ph idx="1"/>
          </p:nvPr>
        </p:nvSpPr>
        <p:spPr>
          <a:xfrm>
            <a:off x="251520" y="1652067"/>
            <a:ext cx="8640960" cy="4801269"/>
          </a:xfrm>
        </p:spPr>
        <p:txBody>
          <a:bodyPr/>
          <a:lstStyle/>
          <a:p>
            <a:pPr marL="0" indent="0" eaLnBrk="1" hangingPunct="1">
              <a:lnSpc>
                <a:spcPct val="125000"/>
              </a:lnSpc>
              <a:spcBef>
                <a:spcPts val="600"/>
              </a:spcBef>
              <a:buClrTx/>
              <a:buNone/>
              <a:defRPr/>
            </a:pPr>
            <a:r>
              <a:rPr lang="zh-CN" altLang="en-US" dirty="0">
                <a:effectLst/>
              </a:rPr>
              <a:t>由于液体在一定温度时的蒸发速率是恒定的，蒸发刚开始时，蒸气分子不多，凝聚的速率远小于蒸发的速率。随着蒸发的进行，蒸气浓度逐渐增大，凝聚的速率也就随之加大。当凝聚的速率和蒸气的速率达到相等时，液体和它的蒸气就处于平衡状态。此时</a:t>
            </a:r>
            <a:r>
              <a:rPr lang="zh-CN" altLang="en-US" dirty="0">
                <a:solidFill>
                  <a:srgbClr val="0000FF"/>
                </a:solidFill>
                <a:effectLst/>
              </a:rPr>
              <a:t>蒸气所具有的压力叫做该温度下液体的饱和蒸气压，或简称蒸气压。</a:t>
            </a:r>
            <a:endParaRPr lang="en-US" altLang="zh-CN" dirty="0">
              <a:solidFill>
                <a:srgbClr val="0000FF"/>
              </a:solidFill>
              <a:effectLst/>
            </a:endParaRPr>
          </a:p>
          <a:p>
            <a:pPr marL="0" indent="0" eaLnBrk="1" hangingPunct="1">
              <a:lnSpc>
                <a:spcPct val="125000"/>
              </a:lnSpc>
              <a:spcBef>
                <a:spcPts val="600"/>
              </a:spcBef>
              <a:buClrTx/>
              <a:buNone/>
              <a:defRPr/>
            </a:pPr>
            <a:r>
              <a:rPr lang="zh-CN" altLang="en-US" u="sng" dirty="0">
                <a:solidFill>
                  <a:srgbClr val="FF0000"/>
                </a:solidFill>
                <a:effectLst/>
              </a:rPr>
              <a:t>不同溶剂蒸气压不同。相同溶剂温度升高，蒸气压增大。</a:t>
            </a:r>
          </a:p>
        </p:txBody>
      </p:sp>
      <p:sp>
        <p:nvSpPr>
          <p:cNvPr id="4" name="矩形 3"/>
          <p:cNvSpPr/>
          <p:nvPr/>
        </p:nvSpPr>
        <p:spPr>
          <a:xfrm>
            <a:off x="251520" y="1052736"/>
            <a:ext cx="3625850" cy="523875"/>
          </a:xfrm>
          <a:prstGeom prst="rect">
            <a:avLst/>
          </a:prstGeom>
        </p:spPr>
        <p:txBody>
          <a:bodyPr wrap="none">
            <a:spAutoFit/>
          </a:bodyPr>
          <a:lstStyle/>
          <a:p>
            <a:pPr eaLnBrk="0" hangingPunct="0">
              <a:defRPr/>
            </a:pPr>
            <a:r>
              <a:rPr lang="en-US" altLang="zh-CN" b="1" dirty="0">
                <a:solidFill>
                  <a:srgbClr val="FF0000"/>
                </a:solidFill>
                <a:latin typeface="+mj-ea"/>
                <a:ea typeface="+mj-ea"/>
              </a:rPr>
              <a:t>3</a:t>
            </a:r>
            <a:r>
              <a:rPr lang="zh-CN" altLang="en-US" b="1" dirty="0">
                <a:solidFill>
                  <a:srgbClr val="FF0000"/>
                </a:solidFill>
                <a:latin typeface="+mj-ea"/>
                <a:ea typeface="+mj-ea"/>
              </a:rPr>
              <a:t>）蒸气压的微观解释</a:t>
            </a: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4"/>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4.2.1  </a:t>
            </a:r>
            <a:r>
              <a:rPr lang="zh-CN" altLang="en-US" sz="3200" dirty="0"/>
              <a:t>非电解质溶液的通性</a:t>
            </a:r>
          </a:p>
        </p:txBody>
      </p:sp>
      <p:sp>
        <p:nvSpPr>
          <p:cNvPr id="557059" name="Rectangle 3"/>
          <p:cNvSpPr>
            <a:spLocks noGrp="1" noChangeArrowheads="1"/>
          </p:cNvSpPr>
          <p:nvPr>
            <p:ph idx="1"/>
          </p:nvPr>
        </p:nvSpPr>
        <p:spPr>
          <a:xfrm>
            <a:off x="251521" y="1484784"/>
            <a:ext cx="8640960" cy="4392612"/>
          </a:xfrm>
        </p:spPr>
        <p:txBody>
          <a:bodyPr/>
          <a:lstStyle/>
          <a:p>
            <a:pPr algn="ctr" eaLnBrk="1" hangingPunct="1">
              <a:spcBef>
                <a:spcPct val="0"/>
              </a:spcBef>
              <a:buFont typeface="Wingdings" pitchFamily="2" charset="2"/>
              <a:buNone/>
              <a:defRPr/>
            </a:pPr>
            <a:r>
              <a:rPr lang="zh-CN" altLang="en-US" dirty="0">
                <a:solidFill>
                  <a:srgbClr val="0000FF"/>
                </a:solidFill>
                <a:effectLst/>
                <a:ea typeface="楷体_GB2312"/>
                <a:cs typeface="楷体_GB2312"/>
              </a:rPr>
              <a:t>水的饱和蒸气压</a:t>
            </a:r>
          </a:p>
          <a:p>
            <a:pPr eaLnBrk="1" hangingPunct="1">
              <a:lnSpc>
                <a:spcPct val="140000"/>
              </a:lnSpc>
              <a:spcBef>
                <a:spcPct val="0"/>
              </a:spcBef>
              <a:buClrTx/>
              <a:buSzTx/>
              <a:buFontTx/>
              <a:buNone/>
              <a:defRPr/>
            </a:pPr>
            <a:r>
              <a:rPr lang="en-GB" altLang="zh-CN" i="1" dirty="0">
                <a:effectLst/>
                <a:latin typeface="Times New Roman" pitchFamily="18" charset="0"/>
                <a:ea typeface="楷体_GB2312"/>
                <a:cs typeface="Times New Roman" pitchFamily="18" charset="0"/>
              </a:rPr>
              <a:t>t </a:t>
            </a:r>
            <a:r>
              <a:rPr lang="en-GB" altLang="zh-CN" dirty="0">
                <a:effectLst/>
                <a:latin typeface="Times New Roman" pitchFamily="18" charset="0"/>
                <a:ea typeface="楷体_GB2312"/>
                <a:cs typeface="Times New Roman" pitchFamily="18" charset="0"/>
              </a:rPr>
              <a:t>(</a:t>
            </a:r>
            <a:r>
              <a:rPr lang="en-US" altLang="zh-CN" dirty="0">
                <a:effectLst/>
                <a:latin typeface="Times New Roman" pitchFamily="18" charset="0"/>
                <a:ea typeface="楷体_GB2312"/>
                <a:cs typeface="Times New Roman" pitchFamily="18" charset="0"/>
              </a:rPr>
              <a:t>℃</a:t>
            </a:r>
            <a:r>
              <a:rPr lang="en-GB" altLang="zh-CN" dirty="0">
                <a:effectLst/>
                <a:latin typeface="Times New Roman" pitchFamily="18" charset="0"/>
                <a:ea typeface="楷体_GB2312"/>
                <a:cs typeface="Times New Roman" pitchFamily="18" charset="0"/>
              </a:rPr>
              <a:t>)</a:t>
            </a:r>
            <a:r>
              <a:rPr lang="en-US" altLang="zh-CN" dirty="0">
                <a:effectLst/>
                <a:latin typeface="Times New Roman" pitchFamily="18" charset="0"/>
                <a:ea typeface="楷体_GB2312"/>
                <a:cs typeface="Times New Roman" pitchFamily="18" charset="0"/>
              </a:rPr>
              <a:t>            </a:t>
            </a:r>
            <a:r>
              <a:rPr lang="en-US" altLang="zh-CN" dirty="0">
                <a:solidFill>
                  <a:srgbClr val="FF0000"/>
                </a:solidFill>
                <a:effectLst/>
                <a:latin typeface="Times New Roman" pitchFamily="18" charset="0"/>
                <a:ea typeface="楷体_GB2312"/>
                <a:cs typeface="Times New Roman" pitchFamily="18" charset="0"/>
              </a:rPr>
              <a:t>0</a:t>
            </a:r>
            <a:r>
              <a:rPr lang="en-US" altLang="zh-CN" dirty="0">
                <a:effectLst/>
                <a:latin typeface="Times New Roman" pitchFamily="18" charset="0"/>
                <a:ea typeface="楷体_GB2312"/>
                <a:cs typeface="Times New Roman" pitchFamily="18" charset="0"/>
              </a:rPr>
              <a:t>           </a:t>
            </a:r>
            <a:r>
              <a:rPr lang="en-US" altLang="zh-CN" dirty="0">
                <a:solidFill>
                  <a:srgbClr val="FF0000"/>
                </a:solidFill>
                <a:effectLst/>
                <a:latin typeface="Times New Roman" pitchFamily="18" charset="0"/>
                <a:ea typeface="楷体_GB2312"/>
                <a:cs typeface="Times New Roman" pitchFamily="18" charset="0"/>
              </a:rPr>
              <a:t>25</a:t>
            </a:r>
            <a:r>
              <a:rPr lang="en-US" altLang="zh-CN" dirty="0">
                <a:effectLst/>
                <a:latin typeface="Times New Roman" pitchFamily="18" charset="0"/>
                <a:ea typeface="楷体_GB2312"/>
                <a:cs typeface="Times New Roman" pitchFamily="18" charset="0"/>
              </a:rPr>
              <a:t>         </a:t>
            </a:r>
            <a:r>
              <a:rPr lang="en-GB" altLang="zh-CN" dirty="0">
                <a:effectLst/>
                <a:latin typeface="Times New Roman" pitchFamily="18" charset="0"/>
                <a:ea typeface="楷体_GB2312"/>
                <a:cs typeface="Times New Roman" pitchFamily="18" charset="0"/>
              </a:rPr>
              <a:t> </a:t>
            </a:r>
            <a:r>
              <a:rPr lang="en-US" altLang="zh-CN" dirty="0">
                <a:effectLst/>
                <a:latin typeface="Times New Roman" pitchFamily="18" charset="0"/>
                <a:ea typeface="楷体_GB2312"/>
                <a:cs typeface="Times New Roman" pitchFamily="18" charset="0"/>
              </a:rPr>
              <a:t>50           75        </a:t>
            </a:r>
            <a:r>
              <a:rPr lang="en-GB" altLang="zh-CN" dirty="0">
                <a:effectLst/>
                <a:latin typeface="Times New Roman" pitchFamily="18" charset="0"/>
                <a:ea typeface="楷体_GB2312"/>
                <a:cs typeface="Times New Roman" pitchFamily="18" charset="0"/>
              </a:rPr>
              <a:t> </a:t>
            </a:r>
            <a:r>
              <a:rPr lang="en-US" altLang="zh-CN" dirty="0">
                <a:effectLst/>
                <a:latin typeface="Times New Roman" pitchFamily="18" charset="0"/>
                <a:ea typeface="楷体_GB2312"/>
                <a:cs typeface="Times New Roman" pitchFamily="18" charset="0"/>
              </a:rPr>
              <a:t>100</a:t>
            </a:r>
          </a:p>
          <a:p>
            <a:pPr eaLnBrk="1" hangingPunct="1">
              <a:lnSpc>
                <a:spcPct val="140000"/>
              </a:lnSpc>
              <a:spcBef>
                <a:spcPct val="0"/>
              </a:spcBef>
              <a:buClrTx/>
              <a:buSzTx/>
              <a:buFontTx/>
              <a:buNone/>
              <a:defRPr/>
            </a:pPr>
            <a:r>
              <a:rPr lang="en-GB" altLang="zh-CN" i="1" dirty="0">
                <a:effectLst/>
                <a:latin typeface="Times New Roman" pitchFamily="18" charset="0"/>
                <a:ea typeface="楷体_GB2312"/>
                <a:cs typeface="Times New Roman" pitchFamily="18" charset="0"/>
              </a:rPr>
              <a:t>p </a:t>
            </a:r>
            <a:r>
              <a:rPr lang="en-GB" altLang="zh-CN" dirty="0">
                <a:effectLst/>
                <a:latin typeface="Times New Roman" pitchFamily="18" charset="0"/>
                <a:ea typeface="楷体_GB2312"/>
                <a:cs typeface="Times New Roman" pitchFamily="18" charset="0"/>
              </a:rPr>
              <a:t>(</a:t>
            </a:r>
            <a:r>
              <a:rPr lang="en-US" altLang="zh-CN" dirty="0" err="1">
                <a:effectLst/>
                <a:latin typeface="Times New Roman" pitchFamily="18" charset="0"/>
                <a:ea typeface="楷体_GB2312"/>
                <a:cs typeface="Times New Roman" pitchFamily="18" charset="0"/>
              </a:rPr>
              <a:t>kPa</a:t>
            </a:r>
            <a:r>
              <a:rPr lang="en-GB" altLang="zh-CN" dirty="0">
                <a:effectLst/>
                <a:latin typeface="Times New Roman" pitchFamily="18" charset="0"/>
                <a:ea typeface="楷体_GB2312"/>
                <a:cs typeface="Times New Roman" pitchFamily="18" charset="0"/>
              </a:rPr>
              <a:t>)</a:t>
            </a:r>
            <a:r>
              <a:rPr lang="en-US" altLang="zh-CN" dirty="0">
                <a:effectLst/>
                <a:latin typeface="Times New Roman" pitchFamily="18" charset="0"/>
                <a:ea typeface="楷体_GB2312"/>
                <a:cs typeface="Times New Roman" pitchFamily="18" charset="0"/>
              </a:rPr>
              <a:t>         </a:t>
            </a:r>
            <a:r>
              <a:rPr lang="en-US" altLang="zh-CN" dirty="0">
                <a:solidFill>
                  <a:srgbClr val="FF0000"/>
                </a:solidFill>
                <a:effectLst/>
                <a:latin typeface="Times New Roman" pitchFamily="18" charset="0"/>
                <a:ea typeface="楷体_GB2312"/>
                <a:cs typeface="Times New Roman" pitchFamily="18" charset="0"/>
              </a:rPr>
              <a:t>0.613</a:t>
            </a:r>
            <a:r>
              <a:rPr lang="en-US" altLang="zh-CN" dirty="0">
                <a:effectLst/>
                <a:latin typeface="Times New Roman" pitchFamily="18" charset="0"/>
                <a:ea typeface="楷体_GB2312"/>
                <a:cs typeface="Times New Roman" pitchFamily="18" charset="0"/>
              </a:rPr>
              <a:t>    </a:t>
            </a:r>
            <a:r>
              <a:rPr lang="en-US" altLang="zh-CN" dirty="0">
                <a:solidFill>
                  <a:srgbClr val="FF0000"/>
                </a:solidFill>
                <a:effectLst/>
                <a:latin typeface="Times New Roman" pitchFamily="18" charset="0"/>
                <a:ea typeface="楷体_GB2312"/>
                <a:cs typeface="Times New Roman" pitchFamily="18" charset="0"/>
              </a:rPr>
              <a:t>3.17   </a:t>
            </a:r>
            <a:r>
              <a:rPr lang="en-US" altLang="zh-CN" dirty="0">
                <a:effectLst/>
                <a:latin typeface="Times New Roman" pitchFamily="18" charset="0"/>
                <a:ea typeface="楷体_GB2312"/>
                <a:cs typeface="Times New Roman" pitchFamily="18" charset="0"/>
              </a:rPr>
              <a:t>    12.33      38.54    101.325</a:t>
            </a:r>
          </a:p>
          <a:p>
            <a:pPr eaLnBrk="1" hangingPunct="1">
              <a:lnSpc>
                <a:spcPct val="140000"/>
              </a:lnSpc>
              <a:spcBef>
                <a:spcPct val="0"/>
              </a:spcBef>
              <a:buClrTx/>
              <a:buSzTx/>
              <a:buFontTx/>
              <a:buNone/>
              <a:defRPr/>
            </a:pPr>
            <a:endParaRPr lang="en-US" altLang="zh-CN" dirty="0">
              <a:effectLst/>
              <a:latin typeface="Times New Roman" pitchFamily="18" charset="0"/>
              <a:ea typeface="楷体_GB2312"/>
              <a:cs typeface="Times New Roman" pitchFamily="18" charset="0"/>
            </a:endParaRPr>
          </a:p>
          <a:p>
            <a:pPr eaLnBrk="1" hangingPunct="1">
              <a:lnSpc>
                <a:spcPct val="150000"/>
              </a:lnSpc>
              <a:spcBef>
                <a:spcPct val="0"/>
              </a:spcBef>
              <a:buClrTx/>
              <a:buSzTx/>
              <a:buFontTx/>
              <a:buNone/>
              <a:defRPr/>
            </a:pPr>
            <a:r>
              <a:rPr lang="en-US" altLang="zh-CN" dirty="0">
                <a:effectLst/>
                <a:latin typeface="Times New Roman" pitchFamily="18" charset="0"/>
                <a:ea typeface="楷体_GB2312"/>
                <a:cs typeface="Times New Roman" pitchFamily="18" charset="0"/>
              </a:rPr>
              <a:t>20 ℃    </a:t>
            </a:r>
            <a:r>
              <a:rPr lang="en-US" altLang="zh-CN" i="1" dirty="0">
                <a:effectLst/>
                <a:latin typeface="Times New Roman" pitchFamily="18" charset="0"/>
                <a:ea typeface="楷体_GB2312"/>
                <a:cs typeface="Times New Roman" pitchFamily="18" charset="0"/>
              </a:rPr>
              <a:t>p</a:t>
            </a:r>
            <a:r>
              <a:rPr lang="en-US" altLang="zh-CN" baseline="-25000" dirty="0">
                <a:effectLst/>
                <a:latin typeface="Times New Roman" pitchFamily="18" charset="0"/>
                <a:ea typeface="楷体_GB2312"/>
                <a:cs typeface="Times New Roman" pitchFamily="18" charset="0"/>
              </a:rPr>
              <a:t>H</a:t>
            </a:r>
            <a:r>
              <a:rPr lang="en-US" altLang="zh-CN" baseline="-52000" dirty="0">
                <a:effectLst/>
                <a:latin typeface="Times New Roman" pitchFamily="18" charset="0"/>
                <a:ea typeface="楷体_GB2312"/>
                <a:cs typeface="Times New Roman" pitchFamily="18" charset="0"/>
              </a:rPr>
              <a:t>2</a:t>
            </a:r>
            <a:r>
              <a:rPr lang="en-US" altLang="zh-CN" baseline="-25000" dirty="0">
                <a:effectLst/>
                <a:latin typeface="Times New Roman" pitchFamily="18" charset="0"/>
                <a:ea typeface="楷体_GB2312"/>
                <a:cs typeface="Times New Roman" pitchFamily="18" charset="0"/>
              </a:rPr>
              <a:t>O</a:t>
            </a:r>
            <a:r>
              <a:rPr lang="en-US" altLang="zh-CN" dirty="0">
                <a:effectLst/>
                <a:latin typeface="Times New Roman" pitchFamily="18" charset="0"/>
                <a:ea typeface="楷体_GB2312"/>
                <a:cs typeface="Times New Roman" pitchFamily="18" charset="0"/>
              </a:rPr>
              <a:t> = 2.36 kPa</a:t>
            </a:r>
            <a:endParaRPr lang="zh-CN" altLang="en-US" dirty="0">
              <a:effectLst/>
              <a:latin typeface="Times New Roman" pitchFamily="18" charset="0"/>
              <a:ea typeface="楷体_GB2312"/>
              <a:cs typeface="Times New Roman" pitchFamily="18" charset="0"/>
            </a:endParaRPr>
          </a:p>
          <a:p>
            <a:pPr eaLnBrk="1" hangingPunct="1">
              <a:lnSpc>
                <a:spcPct val="150000"/>
              </a:lnSpc>
              <a:spcBef>
                <a:spcPct val="0"/>
              </a:spcBef>
              <a:buClrTx/>
              <a:buSzTx/>
              <a:buFontTx/>
              <a:buNone/>
              <a:defRPr/>
            </a:pPr>
            <a:r>
              <a:rPr lang="en-US" altLang="zh-CN" i="1" dirty="0">
                <a:effectLst/>
                <a:latin typeface="Times New Roman" pitchFamily="18" charset="0"/>
                <a:ea typeface="楷体_GB2312"/>
                <a:cs typeface="Times New Roman" pitchFamily="18" charset="0"/>
              </a:rPr>
              <a:t>            p</a:t>
            </a:r>
            <a:r>
              <a:rPr lang="en-US" altLang="zh-CN" baseline="-25000" dirty="0">
                <a:effectLst/>
                <a:latin typeface="Times New Roman" pitchFamily="18" charset="0"/>
                <a:ea typeface="楷体_GB2312"/>
                <a:cs typeface="Times New Roman" pitchFamily="18" charset="0"/>
              </a:rPr>
              <a:t>CH</a:t>
            </a:r>
            <a:r>
              <a:rPr lang="en-US" altLang="zh-CN" baseline="-52000" dirty="0">
                <a:effectLst/>
                <a:latin typeface="Times New Roman" pitchFamily="18" charset="0"/>
                <a:ea typeface="楷体_GB2312"/>
                <a:cs typeface="Times New Roman" pitchFamily="18" charset="0"/>
              </a:rPr>
              <a:t>3</a:t>
            </a:r>
            <a:r>
              <a:rPr lang="en-US" altLang="zh-CN" baseline="-25000" dirty="0">
                <a:effectLst/>
                <a:latin typeface="Times New Roman" pitchFamily="18" charset="0"/>
                <a:ea typeface="楷体_GB2312"/>
                <a:cs typeface="Times New Roman" pitchFamily="18" charset="0"/>
              </a:rPr>
              <a:t>CH</a:t>
            </a:r>
            <a:r>
              <a:rPr lang="en-US" altLang="zh-CN" baseline="-50000" dirty="0">
                <a:effectLst/>
                <a:latin typeface="Times New Roman" pitchFamily="18" charset="0"/>
                <a:ea typeface="楷体_GB2312"/>
                <a:cs typeface="Times New Roman" pitchFamily="18" charset="0"/>
              </a:rPr>
              <a:t>2</a:t>
            </a:r>
            <a:r>
              <a:rPr lang="en-US" altLang="zh-CN" baseline="-25000" dirty="0">
                <a:effectLst/>
                <a:latin typeface="Times New Roman" pitchFamily="18" charset="0"/>
                <a:ea typeface="楷体_GB2312"/>
                <a:cs typeface="Times New Roman" pitchFamily="18" charset="0"/>
              </a:rPr>
              <a:t>OH</a:t>
            </a:r>
            <a:r>
              <a:rPr lang="en-US" altLang="zh-CN" dirty="0">
                <a:effectLst/>
                <a:latin typeface="Times New Roman" pitchFamily="18" charset="0"/>
                <a:ea typeface="楷体_GB2312"/>
                <a:cs typeface="Times New Roman" pitchFamily="18" charset="0"/>
              </a:rPr>
              <a:t> = 5.85 kPa</a:t>
            </a:r>
            <a:endParaRPr lang="zh-CN" altLang="en-US" dirty="0">
              <a:effectLst/>
              <a:latin typeface="Times New Roman" pitchFamily="18" charset="0"/>
              <a:ea typeface="楷体_GB2312"/>
              <a:cs typeface="Times New Roman" pitchFamily="18" charset="0"/>
            </a:endParaRPr>
          </a:p>
          <a:p>
            <a:pPr eaLnBrk="1" hangingPunct="1">
              <a:lnSpc>
                <a:spcPct val="140000"/>
              </a:lnSpc>
              <a:spcBef>
                <a:spcPct val="0"/>
              </a:spcBef>
              <a:buClrTx/>
              <a:buSzTx/>
              <a:buFontTx/>
              <a:buNone/>
              <a:defRPr/>
            </a:pPr>
            <a:endParaRPr lang="en-US" altLang="zh-CN" sz="2400" dirty="0">
              <a:solidFill>
                <a:srgbClr val="000000"/>
              </a:solidFill>
              <a:effectLst/>
              <a:ea typeface="楷体_GB2312"/>
              <a:cs typeface="楷体_GB2312"/>
            </a:endParaRPr>
          </a:p>
        </p:txBody>
      </p:sp>
      <p:sp>
        <p:nvSpPr>
          <p:cNvPr id="37891" name="矩形 3"/>
          <p:cNvSpPr>
            <a:spLocks noChangeArrowheads="1"/>
          </p:cNvSpPr>
          <p:nvPr/>
        </p:nvSpPr>
        <p:spPr bwMode="auto">
          <a:xfrm>
            <a:off x="251520" y="980728"/>
            <a:ext cx="8713093" cy="523220"/>
          </a:xfrm>
          <a:prstGeom prst="rect">
            <a:avLst/>
          </a:prstGeom>
          <a:noFill/>
          <a:ln w="9525">
            <a:noFill/>
            <a:miter lim="800000"/>
            <a:headEnd/>
            <a:tailEnd/>
          </a:ln>
        </p:spPr>
        <p:txBody>
          <a:bodyPr wrap="square">
            <a:spAutoFit/>
          </a:bodyPr>
          <a:lstStyle/>
          <a:p>
            <a:pPr eaLnBrk="0" hangingPunct="0">
              <a:spcBef>
                <a:spcPct val="50000"/>
              </a:spcBef>
            </a:pPr>
            <a:r>
              <a:rPr lang="zh-CN" altLang="en-US" b="1" dirty="0">
                <a:latin typeface="华文仿宋" panose="02010600040101010101" pitchFamily="2" charset="-122"/>
                <a:ea typeface="华文仿宋" panose="02010600040101010101" pitchFamily="2" charset="-122"/>
                <a:cs typeface="Arial Unicode MS" pitchFamily="34" charset="-122"/>
              </a:rPr>
              <a:t>例如</a:t>
            </a:r>
          </a:p>
        </p:txBody>
      </p:sp>
      <p:pic>
        <p:nvPicPr>
          <p:cNvPr id="3" name="图片 2">
            <a:extLst>
              <a:ext uri="{FF2B5EF4-FFF2-40B4-BE49-F238E27FC236}">
                <a16:creationId xmlns:a16="http://schemas.microsoft.com/office/drawing/2014/main" id="{465A531E-761E-44B0-BE29-F60F69FED418}"/>
              </a:ext>
            </a:extLst>
          </p:cNvPr>
          <p:cNvPicPr>
            <a:picLocks noChangeAspect="1"/>
          </p:cNvPicPr>
          <p:nvPr/>
        </p:nvPicPr>
        <p:blipFill rotWithShape="1">
          <a:blip r:embed="rId3">
            <a:extLst>
              <a:ext uri="{28A0092B-C50C-407E-A947-70E740481C1C}">
                <a14:useLocalDpi xmlns:a14="http://schemas.microsoft.com/office/drawing/2010/main" val="0"/>
              </a:ext>
            </a:extLst>
          </a:blip>
          <a:srcRect l="1605" r="2917"/>
          <a:stretch/>
        </p:blipFill>
        <p:spPr>
          <a:xfrm>
            <a:off x="4572000" y="3573016"/>
            <a:ext cx="4464496" cy="30059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7" name="Rectangle 2"/>
          <p:cNvSpPr>
            <a:spLocks noGrp="1" noChangeArrowheads="1"/>
          </p:cNvSpPr>
          <p:nvPr>
            <p:ph type="title"/>
          </p:nvPr>
        </p:nvSpPr>
        <p:spPr>
          <a:xfrm>
            <a:off x="179388" y="305023"/>
            <a:ext cx="6346825" cy="747713"/>
          </a:xfrm>
        </p:spPr>
        <p:txBody>
          <a:bodyPr/>
          <a:lstStyle/>
          <a:p>
            <a:pPr eaLnBrk="1" hangingPunct="1"/>
            <a:r>
              <a:rPr lang="en-US" altLang="zh-CN" dirty="0">
                <a:latin typeface="Arial" panose="020B0604020202020204" pitchFamily="34" charset="0"/>
                <a:cs typeface="Arial" panose="020B0604020202020204" pitchFamily="34" charset="0"/>
              </a:rPr>
              <a:t>4.2.1  </a:t>
            </a:r>
            <a:r>
              <a:rPr lang="zh-CN" altLang="en-US" dirty="0"/>
              <a:t>非电解质溶液的通性</a:t>
            </a:r>
            <a:endParaRPr lang="zh-CN" altLang="en-US" dirty="0">
              <a:solidFill>
                <a:schemeClr val="tx1"/>
              </a:solidFill>
              <a:latin typeface="黑体" pitchFamily="2" charset="-122"/>
            </a:endParaRPr>
          </a:p>
        </p:txBody>
      </p:sp>
      <p:sp>
        <p:nvSpPr>
          <p:cNvPr id="300035" name="Text Box 3"/>
          <p:cNvSpPr txBox="1">
            <a:spLocks noChangeArrowheads="1"/>
          </p:cNvSpPr>
          <p:nvPr/>
        </p:nvSpPr>
        <p:spPr bwMode="auto">
          <a:xfrm>
            <a:off x="251520" y="1058309"/>
            <a:ext cx="5482078" cy="430887"/>
          </a:xfrm>
          <a:prstGeom prst="rect">
            <a:avLst/>
          </a:prstGeom>
          <a:noFill/>
          <a:ln w="12700" cap="sq">
            <a:noFill/>
            <a:miter lim="800000"/>
            <a:headEnd/>
            <a:tailEnd/>
          </a:ln>
        </p:spPr>
        <p:txBody>
          <a:bodyPr wrap="none" tIns="0" bIns="0">
            <a:spAutoFit/>
          </a:bodyPr>
          <a:lstStyle/>
          <a:p>
            <a:pPr>
              <a:defRPr/>
            </a:pPr>
            <a:r>
              <a:rPr lang="en-US" altLang="zh-CN" b="1" dirty="0">
                <a:solidFill>
                  <a:srgbClr val="FF0000"/>
                </a:solidFill>
                <a:latin typeface="+mj-ea"/>
                <a:ea typeface="+mj-ea"/>
              </a:rPr>
              <a:t>4</a:t>
            </a:r>
            <a:r>
              <a:rPr lang="zh-CN" altLang="en-US" b="1" dirty="0">
                <a:solidFill>
                  <a:srgbClr val="FF0000"/>
                </a:solidFill>
                <a:latin typeface="+mj-ea"/>
                <a:ea typeface="+mj-ea"/>
              </a:rPr>
              <a:t>）拉乌尔定律</a:t>
            </a:r>
            <a:r>
              <a:rPr lang="zh-CN" altLang="en-US" b="1" dirty="0">
                <a:solidFill>
                  <a:srgbClr val="FF0000"/>
                </a:solidFill>
                <a:latin typeface="Arial" panose="020B0604020202020204" pitchFamily="34" charset="0"/>
                <a:ea typeface="+mj-ea"/>
                <a:cs typeface="Arial" panose="020B0604020202020204" pitchFamily="34" charset="0"/>
              </a:rPr>
              <a:t>（</a:t>
            </a:r>
            <a:r>
              <a:rPr lang="en-US" altLang="zh-CN" b="1" dirty="0" err="1">
                <a:solidFill>
                  <a:srgbClr val="FF0000"/>
                </a:solidFill>
                <a:latin typeface="Arial" panose="020B0604020202020204" pitchFamily="34" charset="0"/>
                <a:ea typeface="+mj-ea"/>
                <a:cs typeface="Arial" panose="020B0604020202020204" pitchFamily="34" charset="0"/>
              </a:rPr>
              <a:t>Raoult’s</a:t>
            </a:r>
            <a:r>
              <a:rPr lang="en-US" altLang="zh-CN" b="1" dirty="0">
                <a:solidFill>
                  <a:srgbClr val="FF0000"/>
                </a:solidFill>
                <a:latin typeface="Arial" panose="020B0604020202020204" pitchFamily="34" charset="0"/>
                <a:ea typeface="+mj-ea"/>
                <a:cs typeface="Arial" panose="020B0604020202020204" pitchFamily="34" charset="0"/>
              </a:rPr>
              <a:t> Law）</a:t>
            </a:r>
            <a:endParaRPr lang="zh-CN" altLang="en-US" b="1" dirty="0">
              <a:solidFill>
                <a:srgbClr val="FF0000"/>
              </a:solidFill>
              <a:latin typeface="Arial" panose="020B0604020202020204" pitchFamily="34" charset="0"/>
              <a:ea typeface="+mj-ea"/>
              <a:cs typeface="Arial" panose="020B0604020202020204" pitchFamily="34" charset="0"/>
            </a:endParaRPr>
          </a:p>
        </p:txBody>
      </p:sp>
      <p:graphicFrame>
        <p:nvGraphicFramePr>
          <p:cNvPr id="300039" name="Object 8"/>
          <p:cNvGraphicFramePr>
            <a:graphicFrameLocks noChangeAspect="1"/>
          </p:cNvGraphicFramePr>
          <p:nvPr>
            <p:extLst>
              <p:ext uri="{D42A27DB-BD31-4B8C-83A1-F6EECF244321}">
                <p14:modId xmlns:p14="http://schemas.microsoft.com/office/powerpoint/2010/main" val="2365283679"/>
              </p:ext>
            </p:extLst>
          </p:nvPr>
        </p:nvGraphicFramePr>
        <p:xfrm>
          <a:off x="3635896" y="3243542"/>
          <a:ext cx="1872208" cy="617506"/>
        </p:xfrm>
        <a:graphic>
          <a:graphicData uri="http://schemas.openxmlformats.org/presentationml/2006/ole">
            <mc:AlternateContent xmlns:mc="http://schemas.openxmlformats.org/markup-compatibility/2006">
              <mc:Choice xmlns:v="urn:schemas-microsoft-com:vml" Requires="v">
                <p:oleObj spid="_x0000_s192868" name="Equation" r:id="rId3" imgW="850531" imgH="279279" progId="Equation.DSMT4">
                  <p:embed/>
                </p:oleObj>
              </mc:Choice>
              <mc:Fallback>
                <p:oleObj name="Equation" r:id="rId3" imgW="850531" imgH="279279"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243542"/>
                        <a:ext cx="1872208" cy="617506"/>
                      </a:xfrm>
                      <a:prstGeom prst="rect">
                        <a:avLst/>
                      </a:prstGeom>
                      <a:noFill/>
                      <a:ln>
                        <a:noFill/>
                      </a:ln>
                      <a:effectLst/>
                    </p:spPr>
                  </p:pic>
                </p:oleObj>
              </mc:Fallback>
            </mc:AlternateContent>
          </a:graphicData>
        </a:graphic>
      </p:graphicFrame>
      <p:graphicFrame>
        <p:nvGraphicFramePr>
          <p:cNvPr id="300041" name="Object 9"/>
          <p:cNvGraphicFramePr>
            <a:graphicFrameLocks noChangeAspect="1"/>
          </p:cNvGraphicFramePr>
          <p:nvPr>
            <p:extLst>
              <p:ext uri="{D42A27DB-BD31-4B8C-83A1-F6EECF244321}">
                <p14:modId xmlns:p14="http://schemas.microsoft.com/office/powerpoint/2010/main" val="2027564301"/>
              </p:ext>
            </p:extLst>
          </p:nvPr>
        </p:nvGraphicFramePr>
        <p:xfrm>
          <a:off x="1686272" y="4892774"/>
          <a:ext cx="2514600" cy="552450"/>
        </p:xfrm>
        <a:graphic>
          <a:graphicData uri="http://schemas.openxmlformats.org/presentationml/2006/ole">
            <mc:AlternateContent xmlns:mc="http://schemas.openxmlformats.org/markup-compatibility/2006">
              <mc:Choice xmlns:v="urn:schemas-microsoft-com:vml" Requires="v">
                <p:oleObj spid="_x0000_s192869" name="Equation" r:id="rId5" imgW="1155700" imgH="254000" progId="Equation.DSMT4">
                  <p:embed/>
                </p:oleObj>
              </mc:Choice>
              <mc:Fallback>
                <p:oleObj name="Equation" r:id="rId5" imgW="1155700" imgH="254000" progId="Equation.DSMT4">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272" y="4892774"/>
                        <a:ext cx="25146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0042" name="Object 10"/>
          <p:cNvGraphicFramePr>
            <a:graphicFrameLocks noChangeAspect="1"/>
          </p:cNvGraphicFramePr>
          <p:nvPr>
            <p:extLst>
              <p:ext uri="{D42A27DB-BD31-4B8C-83A1-F6EECF244321}">
                <p14:modId xmlns:p14="http://schemas.microsoft.com/office/powerpoint/2010/main" val="2980471540"/>
              </p:ext>
            </p:extLst>
          </p:nvPr>
        </p:nvGraphicFramePr>
        <p:xfrm>
          <a:off x="4967288" y="4665663"/>
          <a:ext cx="2065337" cy="1066800"/>
        </p:xfrm>
        <a:graphic>
          <a:graphicData uri="http://schemas.openxmlformats.org/presentationml/2006/ole">
            <mc:AlternateContent xmlns:mc="http://schemas.openxmlformats.org/markup-compatibility/2006">
              <mc:Choice xmlns:v="urn:schemas-microsoft-com:vml" Requires="v">
                <p:oleObj spid="_x0000_s192870" name="Equation" r:id="rId7" imgW="1054080" imgH="545760" progId="Equation.DSMT4">
                  <p:embed/>
                </p:oleObj>
              </mc:Choice>
              <mc:Fallback>
                <p:oleObj name="Equation" r:id="rId7" imgW="1054080" imgH="545760" progId="Equation.DSMT4">
                  <p:embed/>
                  <p:pic>
                    <p:nvPicPr>
                      <p:cNvPr id="0" name="Picture 10"/>
                      <p:cNvPicPr>
                        <a:picLocks noChangeAspect="1" noChangeArrowheads="1"/>
                      </p:cNvPicPr>
                      <p:nvPr/>
                    </p:nvPicPr>
                    <p:blipFill>
                      <a:blip r:embed="rId8"/>
                      <a:srcRect/>
                      <a:stretch>
                        <a:fillRect/>
                      </a:stretch>
                    </p:blipFill>
                    <p:spPr bwMode="auto">
                      <a:xfrm>
                        <a:off x="4967288" y="4665663"/>
                        <a:ext cx="20653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0048" name="Text Box 16"/>
          <p:cNvSpPr txBox="1">
            <a:spLocks noChangeArrowheads="1"/>
          </p:cNvSpPr>
          <p:nvPr/>
        </p:nvSpPr>
        <p:spPr bwMode="auto">
          <a:xfrm>
            <a:off x="251520" y="5661248"/>
            <a:ext cx="8657084" cy="1042593"/>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latin typeface="华文仿宋" panose="02010600040101010101" pitchFamily="2" charset="-122"/>
                <a:ea typeface="华文仿宋" panose="02010600040101010101" pitchFamily="2" charset="-122"/>
              </a:rPr>
              <a:t>拉乌尔定律也可表示为：</a:t>
            </a:r>
            <a:r>
              <a:rPr lang="zh-CN" altLang="en-US" b="1" dirty="0">
                <a:solidFill>
                  <a:srgbClr val="0000FF"/>
                </a:solidFill>
                <a:latin typeface="华文仿宋" panose="02010600040101010101" pitchFamily="2" charset="-122"/>
                <a:ea typeface="华文仿宋" panose="02010600040101010101" pitchFamily="2" charset="-122"/>
              </a:rPr>
              <a:t>溶剂蒸气压的降低值与纯溶剂蒸气压之比等于溶质的摩尔分数。</a:t>
            </a:r>
          </a:p>
        </p:txBody>
      </p:sp>
      <p:sp>
        <p:nvSpPr>
          <p:cNvPr id="10" name="Text Box 16">
            <a:extLst>
              <a:ext uri="{FF2B5EF4-FFF2-40B4-BE49-F238E27FC236}">
                <a16:creationId xmlns:a16="http://schemas.microsoft.com/office/drawing/2014/main" id="{FBA1B6E9-A117-48B3-950C-5393103D233D}"/>
              </a:ext>
            </a:extLst>
          </p:cNvPr>
          <p:cNvSpPr txBox="1">
            <a:spLocks noChangeArrowheads="1"/>
          </p:cNvSpPr>
          <p:nvPr/>
        </p:nvSpPr>
        <p:spPr bwMode="auto">
          <a:xfrm>
            <a:off x="266576" y="1484784"/>
            <a:ext cx="8625904" cy="2119811"/>
          </a:xfrm>
          <a:prstGeom prst="rect">
            <a:avLst/>
          </a:prstGeom>
          <a:noFill/>
          <a:ln w="12700" cap="sq">
            <a:noFill/>
            <a:miter lim="800000"/>
            <a:headEnd/>
            <a:tailEnd/>
          </a:ln>
        </p:spPr>
        <p:txBody>
          <a:bodyPr wrap="square" tIns="0" bIns="0">
            <a:spAutoFit/>
          </a:bodyPr>
          <a:lstStyle/>
          <a:p>
            <a:pPr>
              <a:lnSpc>
                <a:spcPct val="125000"/>
              </a:lnSpc>
              <a:defRPr/>
            </a:pP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1887</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年</a:t>
            </a:r>
            <a:r>
              <a:rPr lang="zh-CN" altLang="en-US" b="1" dirty="0">
                <a:latin typeface="华文仿宋" panose="02010600040101010101" pitchFamily="2" charset="-122"/>
                <a:ea typeface="华文仿宋" panose="02010600040101010101" pitchFamily="2" charset="-122"/>
              </a:rPr>
              <a:t>，法国化学家</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Raoult</a:t>
            </a:r>
            <a:r>
              <a:rPr lang="zh-CN" altLang="en-US" b="1" dirty="0">
                <a:latin typeface="华文仿宋" panose="02010600040101010101" pitchFamily="2" charset="-122"/>
                <a:ea typeface="华文仿宋" panose="02010600040101010101" pitchFamily="2" charset="-122"/>
              </a:rPr>
              <a:t>从实验中归纳出一个经验定律：</a:t>
            </a:r>
            <a:r>
              <a:rPr lang="zh-CN" altLang="en-US" b="1" dirty="0">
                <a:solidFill>
                  <a:srgbClr val="FF0000"/>
                </a:solidFill>
                <a:latin typeface="华文仿宋" panose="02010600040101010101" pitchFamily="2" charset="-122"/>
                <a:ea typeface="华文仿宋" panose="02010600040101010101" pitchFamily="2" charset="-122"/>
              </a:rPr>
              <a:t>在一定温度下，稀溶液中溶剂的蒸气压等于纯溶剂蒸气压      乘以溶液中溶剂的物质的量分数 </a:t>
            </a:r>
            <a:r>
              <a:rPr lang="en-US" altLang="zh-CN" b="1" i="1" dirty="0" err="1">
                <a:solidFill>
                  <a:srgbClr val="FF0000"/>
                </a:solidFill>
                <a:latin typeface="Times New Roman" panose="02020603050405020304" pitchFamily="18" charset="0"/>
                <a:ea typeface="仿宋" pitchFamily="49" charset="-122"/>
                <a:cs typeface="Times New Roman" panose="02020603050405020304" pitchFamily="18" charset="0"/>
              </a:rPr>
              <a:t>x</a:t>
            </a:r>
            <a:r>
              <a:rPr lang="en-US" altLang="zh-CN" b="1" baseline="-25000" dirty="0" err="1">
                <a:solidFill>
                  <a:srgbClr val="FF0000"/>
                </a:solidFill>
                <a:latin typeface="Times New Roman" panose="02020603050405020304" pitchFamily="18" charset="0"/>
                <a:ea typeface="仿宋" pitchFamily="49" charset="-122"/>
                <a:cs typeface="Times New Roman" panose="02020603050405020304" pitchFamily="18" charset="0"/>
              </a:rPr>
              <a:t>A</a:t>
            </a:r>
            <a:r>
              <a:rPr lang="zh-CN" altLang="en-US" b="1" dirty="0">
                <a:latin typeface="华文仿宋" panose="02010600040101010101" pitchFamily="2" charset="-122"/>
                <a:ea typeface="华文仿宋" panose="02010600040101010101" pitchFamily="2" charset="-122"/>
              </a:rPr>
              <a:t>，用公式表示为：</a:t>
            </a:r>
          </a:p>
        </p:txBody>
      </p:sp>
      <p:graphicFrame>
        <p:nvGraphicFramePr>
          <p:cNvPr id="11" name="Object 8">
            <a:extLst>
              <a:ext uri="{FF2B5EF4-FFF2-40B4-BE49-F238E27FC236}">
                <a16:creationId xmlns:a16="http://schemas.microsoft.com/office/drawing/2014/main" id="{69ED14E5-0E83-4238-AE6F-87BBA5BFD506}"/>
              </a:ext>
            </a:extLst>
          </p:cNvPr>
          <p:cNvGraphicFramePr>
            <a:graphicFrameLocks noChangeAspect="1"/>
          </p:cNvGraphicFramePr>
          <p:nvPr>
            <p:extLst>
              <p:ext uri="{D42A27DB-BD31-4B8C-83A1-F6EECF244321}">
                <p14:modId xmlns:p14="http://schemas.microsoft.com/office/powerpoint/2010/main" val="291856167"/>
              </p:ext>
            </p:extLst>
          </p:nvPr>
        </p:nvGraphicFramePr>
        <p:xfrm>
          <a:off x="2182499" y="2505795"/>
          <a:ext cx="445285" cy="491157"/>
        </p:xfrm>
        <a:graphic>
          <a:graphicData uri="http://schemas.openxmlformats.org/presentationml/2006/ole">
            <mc:AlternateContent xmlns:mc="http://schemas.openxmlformats.org/markup-compatibility/2006">
              <mc:Choice xmlns:v="urn:schemas-microsoft-com:vml" Requires="v">
                <p:oleObj spid="_x0000_s192871" name="Equation" r:id="rId9" imgW="253800" imgH="279360" progId="Equation.DSMT4">
                  <p:embed/>
                </p:oleObj>
              </mc:Choice>
              <mc:Fallback>
                <p:oleObj name="Equation" r:id="rId9" imgW="253800" imgH="279360" progId="Equation.DSMT4">
                  <p:embed/>
                  <p:pic>
                    <p:nvPicPr>
                      <p:cNvPr id="300039" name="Object 8"/>
                      <p:cNvPicPr>
                        <a:picLocks noChangeAspect="1" noChangeArrowheads="1"/>
                      </p:cNvPicPr>
                      <p:nvPr/>
                    </p:nvPicPr>
                    <p:blipFill>
                      <a:blip r:embed="rId10"/>
                      <a:srcRect/>
                      <a:stretch>
                        <a:fillRect/>
                      </a:stretch>
                    </p:blipFill>
                    <p:spPr bwMode="auto">
                      <a:xfrm>
                        <a:off x="2182499" y="2505795"/>
                        <a:ext cx="445285" cy="491157"/>
                      </a:xfrm>
                      <a:prstGeom prst="rect">
                        <a:avLst/>
                      </a:prstGeom>
                      <a:noFill/>
                      <a:ln>
                        <a:noFill/>
                      </a:ln>
                      <a:effectLst/>
                    </p:spPr>
                  </p:pic>
                </p:oleObj>
              </mc:Fallback>
            </mc:AlternateContent>
          </a:graphicData>
        </a:graphic>
      </p:graphicFrame>
      <p:sp>
        <p:nvSpPr>
          <p:cNvPr id="12" name="Text Box 16">
            <a:extLst>
              <a:ext uri="{FF2B5EF4-FFF2-40B4-BE49-F238E27FC236}">
                <a16:creationId xmlns:a16="http://schemas.microsoft.com/office/drawing/2014/main" id="{DD1E0F0C-536A-49EC-8070-A4932F485C49}"/>
              </a:ext>
            </a:extLst>
          </p:cNvPr>
          <p:cNvSpPr txBox="1">
            <a:spLocks noChangeArrowheads="1"/>
          </p:cNvSpPr>
          <p:nvPr/>
        </p:nvSpPr>
        <p:spPr bwMode="auto">
          <a:xfrm>
            <a:off x="251520" y="4077072"/>
            <a:ext cx="8625904" cy="430887"/>
          </a:xfrm>
          <a:prstGeom prst="rect">
            <a:avLst/>
          </a:prstGeom>
          <a:noFill/>
          <a:ln w="12700" cap="sq">
            <a:noFill/>
            <a:miter lim="800000"/>
            <a:headEnd/>
            <a:tailEnd/>
          </a:ln>
        </p:spPr>
        <p:txBody>
          <a:bodyPr wrap="square" tIns="0" bIns="0">
            <a:spAutoFit/>
          </a:bodyPr>
          <a:lstStyle/>
          <a:p>
            <a:pPr>
              <a:defRPr/>
            </a:pPr>
            <a:r>
              <a:rPr lang="zh-CN" altLang="en-US" b="1" dirty="0">
                <a:latin typeface="华文仿宋" panose="02010600040101010101" pitchFamily="2" charset="-122"/>
                <a:ea typeface="华文仿宋" panose="02010600040101010101" pitchFamily="2" charset="-122"/>
              </a:rPr>
              <a:t>如果溶液中只</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有</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B</a:t>
            </a:r>
            <a:r>
              <a:rPr lang="zh-CN" altLang="en-US" b="1" dirty="0">
                <a:latin typeface="华文仿宋" panose="02010600040101010101" pitchFamily="2" charset="-122"/>
                <a:ea typeface="华文仿宋" panose="02010600040101010101" pitchFamily="2" charset="-122"/>
              </a:rPr>
              <a:t>两个组分，则 </a:t>
            </a:r>
            <a:r>
              <a:rPr lang="en-US" altLang="zh-CN" b="1" i="1" dirty="0" err="1">
                <a:solidFill>
                  <a:srgbClr val="FF0000"/>
                </a:solidFill>
                <a:latin typeface="Times New Roman" panose="02020603050405020304" pitchFamily="18" charset="0"/>
                <a:ea typeface="仿宋" pitchFamily="49" charset="-122"/>
                <a:cs typeface="Times New Roman" panose="02020603050405020304" pitchFamily="18" charset="0"/>
              </a:rPr>
              <a:t>x</a:t>
            </a:r>
            <a:r>
              <a:rPr lang="en-US" altLang="zh-CN" b="1" baseline="-25000" dirty="0" err="1">
                <a:solidFill>
                  <a:srgbClr val="FF0000"/>
                </a:solidFill>
                <a:latin typeface="Times New Roman" panose="02020603050405020304" pitchFamily="18" charset="0"/>
                <a:ea typeface="仿宋" pitchFamily="49" charset="-122"/>
                <a:cs typeface="Times New Roman" panose="02020603050405020304" pitchFamily="18" charset="0"/>
              </a:rPr>
              <a:t>A</a:t>
            </a:r>
            <a:r>
              <a:rPr lang="zh-CN" altLang="en-US" b="1" dirty="0">
                <a:latin typeface="华文仿宋" panose="02010600040101010101" pitchFamily="2" charset="-122"/>
                <a:ea typeface="华文仿宋" panose="02010600040101010101" pitchFamily="2" charset="-122"/>
              </a:rPr>
              <a:t> </a:t>
            </a:r>
            <a:r>
              <a:rPr lang="en-US" altLang="zh-CN" b="1" dirty="0">
                <a:latin typeface="华文仿宋" panose="02010600040101010101" pitchFamily="2" charset="-122"/>
                <a:ea typeface="华文仿宋" panose="02010600040101010101" pitchFamily="2" charset="-122"/>
              </a:rPr>
              <a:t>+ </a:t>
            </a:r>
            <a:r>
              <a:rPr lang="en-US" altLang="zh-CN" b="1" i="1" dirty="0" err="1">
                <a:solidFill>
                  <a:srgbClr val="FF0000"/>
                </a:solidFill>
                <a:latin typeface="Times New Roman" panose="02020603050405020304" pitchFamily="18" charset="0"/>
                <a:ea typeface="仿宋" pitchFamily="49" charset="-122"/>
                <a:cs typeface="Times New Roman" panose="02020603050405020304" pitchFamily="18" charset="0"/>
              </a:rPr>
              <a:t>x</a:t>
            </a:r>
            <a:r>
              <a:rPr lang="en-US" altLang="zh-CN" b="1" baseline="-25000" dirty="0" err="1">
                <a:solidFill>
                  <a:srgbClr val="FF0000"/>
                </a:solidFill>
                <a:latin typeface="Times New Roman" panose="02020603050405020304" pitchFamily="18" charset="0"/>
                <a:ea typeface="仿宋" pitchFamily="49" charset="-122"/>
                <a:cs typeface="Times New Roman" panose="02020603050405020304" pitchFamily="18" charset="0"/>
              </a:rPr>
              <a:t>B</a:t>
            </a:r>
            <a:r>
              <a:rPr lang="zh-CN" altLang="en-US" b="1" dirty="0">
                <a:latin typeface="华文仿宋" panose="02010600040101010101" pitchFamily="2" charset="-122"/>
                <a:ea typeface="华文仿宋" panose="02010600040101010101" pitchFamily="2" charset="-122"/>
              </a:rPr>
              <a:t> </a:t>
            </a:r>
            <a:r>
              <a:rPr lang="en-US" altLang="zh-CN" b="1" dirty="0">
                <a:latin typeface="华文仿宋" panose="02010600040101010101" pitchFamily="2" charset="-122"/>
                <a:ea typeface="华文仿宋" panose="02010600040101010101" pitchFamily="2" charset="-122"/>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1</a:t>
            </a:r>
            <a:endParaRPr lang="zh-CN" altLang="en-US" b="1" dirty="0">
              <a:latin typeface="Times New Roman" panose="02020603050405020304" pitchFamily="18" charset="0"/>
              <a:ea typeface="华文仿宋" panose="02010600040101010101" pitchFamily="2" charset="-122"/>
              <a:cs typeface="Times New Roman" panose="02020603050405020304" pitchFamily="18" charset="0"/>
            </a:endParaRPr>
          </a:p>
        </p:txBody>
      </p:sp>
      <p:grpSp>
        <p:nvGrpSpPr>
          <p:cNvPr id="13" name="组合 12">
            <a:extLst>
              <a:ext uri="{FF2B5EF4-FFF2-40B4-BE49-F238E27FC236}">
                <a16:creationId xmlns:a16="http://schemas.microsoft.com/office/drawing/2014/main" id="{E2513F1A-F49F-48BA-A4F8-470A1F3B2211}"/>
              </a:ext>
            </a:extLst>
          </p:cNvPr>
          <p:cNvGrpSpPr/>
          <p:nvPr/>
        </p:nvGrpSpPr>
        <p:grpSpPr>
          <a:xfrm>
            <a:off x="7596336" y="4221088"/>
            <a:ext cx="1480145" cy="1480145"/>
            <a:chOff x="6660232" y="5044480"/>
            <a:chExt cx="1480145" cy="1480145"/>
          </a:xfrm>
        </p:grpSpPr>
        <p:sp>
          <p:nvSpPr>
            <p:cNvPr id="14" name="爆炸形: 8 pt  13">
              <a:extLst>
                <a:ext uri="{FF2B5EF4-FFF2-40B4-BE49-F238E27FC236}">
                  <a16:creationId xmlns:a16="http://schemas.microsoft.com/office/drawing/2014/main" id="{F12B7894-E5C0-46E0-8B58-73DF644CB699}"/>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5" name="矩形 14">
              <a:extLst>
                <a:ext uri="{FF2B5EF4-FFF2-40B4-BE49-F238E27FC236}">
                  <a16:creationId xmlns:a16="http://schemas.microsoft.com/office/drawing/2014/main" id="{E4A2701C-6612-4719-AF68-E25A0D14593E}"/>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203200" y="288000"/>
            <a:ext cx="6313488" cy="719138"/>
          </a:xfrm>
        </p:spPr>
        <p:txBody>
          <a:bodyPr/>
          <a:lstStyle/>
          <a:p>
            <a:pPr algn="ctr" eaLnBrk="1" hangingPunct="1"/>
            <a:r>
              <a:rPr lang="zh-CN" altLang="en-US" dirty="0"/>
              <a:t>主要内容</a:t>
            </a:r>
          </a:p>
        </p:txBody>
      </p:sp>
      <p:sp>
        <p:nvSpPr>
          <p:cNvPr id="6147" name="Rectangle 3"/>
          <p:cNvSpPr>
            <a:spLocks noGrp="1" noChangeArrowheads="1"/>
          </p:cNvSpPr>
          <p:nvPr>
            <p:ph idx="1"/>
          </p:nvPr>
        </p:nvSpPr>
        <p:spPr>
          <a:xfrm>
            <a:off x="1403276" y="1268760"/>
            <a:ext cx="7273180" cy="4824536"/>
          </a:xfrm>
        </p:spPr>
        <p:txBody>
          <a:bodyPr/>
          <a:lstStyle/>
          <a:p>
            <a:pPr eaLnBrk="1" hangingPunct="1">
              <a:lnSpc>
                <a:spcPct val="125000"/>
              </a:lnSpc>
              <a:spcBef>
                <a:spcPts val="600"/>
              </a:spcBef>
              <a:buFont typeface="Wingdings" pitchFamily="2" charset="2"/>
              <a:buNone/>
              <a:defRPr/>
            </a:pPr>
            <a:r>
              <a:rPr lang="en-US" altLang="zh-CN" sz="3200" dirty="0">
                <a:effectLst/>
                <a:latin typeface="Times New Roman" panose="02020603050405020304" pitchFamily="18" charset="0"/>
                <a:cs typeface="Times New Roman" panose="02020603050405020304" pitchFamily="18" charset="0"/>
              </a:rPr>
              <a:t>4.1  </a:t>
            </a:r>
            <a:r>
              <a:rPr lang="zh-CN" altLang="en-US" sz="3200" dirty="0">
                <a:effectLst/>
                <a:latin typeface="Times New Roman" panose="02020603050405020304" pitchFamily="18" charset="0"/>
                <a:cs typeface="Times New Roman" panose="02020603050405020304" pitchFamily="18" charset="0"/>
              </a:rPr>
              <a:t>液体及由液体构成的多组分体系</a:t>
            </a:r>
          </a:p>
          <a:p>
            <a:pPr eaLnBrk="1" hangingPunct="1">
              <a:lnSpc>
                <a:spcPct val="125000"/>
              </a:lnSpc>
              <a:spcBef>
                <a:spcPts val="600"/>
              </a:spcBef>
              <a:buFont typeface="Wingdings" pitchFamily="2" charset="2"/>
              <a:buNone/>
              <a:defRPr/>
            </a:pPr>
            <a:r>
              <a:rPr lang="en-US" altLang="zh-CN" sz="3200" dirty="0">
                <a:effectLst/>
                <a:latin typeface="Times New Roman" panose="02020603050405020304" pitchFamily="18" charset="0"/>
                <a:cs typeface="Times New Roman" panose="02020603050405020304" pitchFamily="18" charset="0"/>
              </a:rPr>
              <a:t>4.2  </a:t>
            </a:r>
            <a:r>
              <a:rPr lang="zh-CN" altLang="en-US" sz="3200" dirty="0">
                <a:effectLst/>
                <a:latin typeface="Times New Roman" panose="02020603050405020304" pitchFamily="18" charset="0"/>
                <a:cs typeface="Times New Roman" panose="02020603050405020304" pitchFamily="18" charset="0"/>
              </a:rPr>
              <a:t>稀溶液的通性</a:t>
            </a:r>
          </a:p>
          <a:p>
            <a:pPr eaLnBrk="1" hangingPunct="1">
              <a:lnSpc>
                <a:spcPct val="125000"/>
              </a:lnSpc>
              <a:spcBef>
                <a:spcPts val="600"/>
              </a:spcBef>
              <a:buFont typeface="Wingdings" pitchFamily="2" charset="2"/>
              <a:buNone/>
              <a:defRPr/>
            </a:pPr>
            <a:r>
              <a:rPr lang="en-US" altLang="zh-CN" sz="3200" dirty="0">
                <a:effectLst/>
                <a:latin typeface="Times New Roman" panose="02020603050405020304" pitchFamily="18" charset="0"/>
                <a:cs typeface="Times New Roman" panose="02020603050405020304" pitchFamily="18" charset="0"/>
              </a:rPr>
              <a:t>4.3  </a:t>
            </a:r>
            <a:r>
              <a:rPr lang="zh-CN" altLang="en-US" sz="3200" dirty="0">
                <a:effectLst/>
                <a:latin typeface="Times New Roman" panose="02020603050405020304" pitchFamily="18" charset="0"/>
                <a:cs typeface="Times New Roman" panose="02020603050405020304" pitchFamily="18" charset="0"/>
              </a:rPr>
              <a:t>相平衡</a:t>
            </a:r>
          </a:p>
          <a:p>
            <a:pPr eaLnBrk="1" hangingPunct="1">
              <a:lnSpc>
                <a:spcPct val="125000"/>
              </a:lnSpc>
              <a:spcBef>
                <a:spcPts val="600"/>
              </a:spcBef>
              <a:buFont typeface="Wingdings" pitchFamily="2" charset="2"/>
              <a:buNone/>
              <a:defRPr/>
            </a:pPr>
            <a:r>
              <a:rPr lang="en-US" altLang="zh-CN" sz="3200" dirty="0">
                <a:effectLst/>
                <a:latin typeface="Times New Roman" panose="02020603050405020304" pitchFamily="18" charset="0"/>
                <a:cs typeface="Times New Roman" panose="02020603050405020304" pitchFamily="18" charset="0"/>
              </a:rPr>
              <a:t>4.4  </a:t>
            </a:r>
            <a:r>
              <a:rPr lang="zh-CN" altLang="en-US" sz="3200" dirty="0">
                <a:effectLst/>
                <a:latin typeface="Times New Roman" panose="02020603050405020304" pitchFamily="18" charset="0"/>
                <a:cs typeface="Times New Roman" panose="02020603050405020304" pitchFamily="18" charset="0"/>
              </a:rPr>
              <a:t>溶液中的酸碱平衡</a:t>
            </a:r>
          </a:p>
          <a:p>
            <a:pPr eaLnBrk="1" hangingPunct="1">
              <a:lnSpc>
                <a:spcPct val="125000"/>
              </a:lnSpc>
              <a:spcBef>
                <a:spcPts val="600"/>
              </a:spcBef>
              <a:buFont typeface="Wingdings" pitchFamily="2" charset="2"/>
              <a:buNone/>
              <a:defRPr/>
            </a:pPr>
            <a:r>
              <a:rPr lang="en-US" altLang="zh-CN" sz="3200" dirty="0">
                <a:effectLst/>
                <a:latin typeface="Times New Roman" panose="02020603050405020304" pitchFamily="18" charset="0"/>
                <a:cs typeface="Times New Roman" panose="02020603050405020304" pitchFamily="18" charset="0"/>
              </a:rPr>
              <a:t>4.5  </a:t>
            </a:r>
            <a:r>
              <a:rPr lang="zh-CN" altLang="en-US" sz="3200" dirty="0">
                <a:effectLst/>
                <a:latin typeface="Times New Roman" panose="02020603050405020304" pitchFamily="18" charset="0"/>
                <a:cs typeface="Times New Roman" panose="02020603050405020304" pitchFamily="18" charset="0"/>
              </a:rPr>
              <a:t>配离子的解离平衡</a:t>
            </a:r>
          </a:p>
          <a:p>
            <a:pPr eaLnBrk="1" hangingPunct="1">
              <a:lnSpc>
                <a:spcPct val="125000"/>
              </a:lnSpc>
              <a:spcBef>
                <a:spcPts val="600"/>
              </a:spcBef>
              <a:buFont typeface="Wingdings" pitchFamily="2" charset="2"/>
              <a:buNone/>
              <a:defRPr/>
            </a:pPr>
            <a:r>
              <a:rPr lang="en-US" altLang="zh-CN" sz="3200" dirty="0">
                <a:effectLst/>
                <a:latin typeface="Times New Roman" panose="02020603050405020304" pitchFamily="18" charset="0"/>
                <a:cs typeface="Times New Roman" panose="02020603050405020304" pitchFamily="18" charset="0"/>
              </a:rPr>
              <a:t>4.6  </a:t>
            </a:r>
            <a:r>
              <a:rPr lang="zh-CN" altLang="en-US" sz="3200" dirty="0">
                <a:effectLst/>
                <a:latin typeface="Times New Roman" panose="02020603050405020304" pitchFamily="18" charset="0"/>
                <a:cs typeface="Times New Roman" panose="02020603050405020304" pitchFamily="18" charset="0"/>
              </a:rPr>
              <a:t>溶液中的沉淀</a:t>
            </a:r>
            <a:r>
              <a:rPr lang="en-US" altLang="zh-CN" sz="3200" dirty="0">
                <a:effectLst/>
                <a:latin typeface="Times New Roman" panose="02020603050405020304" pitchFamily="18" charset="0"/>
                <a:cs typeface="Times New Roman" panose="02020603050405020304" pitchFamily="18" charset="0"/>
              </a:rPr>
              <a:t>-</a:t>
            </a:r>
            <a:r>
              <a:rPr lang="zh-CN" altLang="en-US" sz="3200" dirty="0">
                <a:effectLst/>
                <a:latin typeface="Times New Roman" panose="02020603050405020304" pitchFamily="18" charset="0"/>
                <a:cs typeface="Times New Roman" panose="02020603050405020304" pitchFamily="18" charset="0"/>
              </a:rPr>
              <a:t>溶解平衡</a:t>
            </a:r>
          </a:p>
          <a:p>
            <a:pPr eaLnBrk="1" hangingPunct="1">
              <a:lnSpc>
                <a:spcPct val="125000"/>
              </a:lnSpc>
              <a:spcBef>
                <a:spcPts val="600"/>
              </a:spcBef>
              <a:buFont typeface="Wingdings" pitchFamily="2" charset="2"/>
              <a:buNone/>
              <a:defRPr/>
            </a:pPr>
            <a:r>
              <a:rPr lang="en-US" altLang="zh-CN" sz="3200" dirty="0">
                <a:effectLst/>
                <a:latin typeface="Times New Roman" panose="02020603050405020304" pitchFamily="18" charset="0"/>
                <a:cs typeface="Times New Roman" panose="02020603050405020304" pitchFamily="18" charset="0"/>
              </a:rPr>
              <a:t>4.7  </a:t>
            </a:r>
            <a:r>
              <a:rPr lang="zh-CN" altLang="en-US" sz="3200" dirty="0">
                <a:effectLst/>
                <a:latin typeface="Times New Roman" panose="02020603050405020304" pitchFamily="18" charset="0"/>
                <a:cs typeface="Times New Roman" panose="02020603050405020304" pitchFamily="18" charset="0"/>
              </a:rPr>
              <a:t>表面化学与胶体溶液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2"/>
          <p:cNvSpPr>
            <a:spLocks noGrp="1" noChangeArrowheads="1"/>
          </p:cNvSpPr>
          <p:nvPr>
            <p:ph type="title"/>
          </p:nvPr>
        </p:nvSpPr>
        <p:spPr>
          <a:xfrm>
            <a:off x="251520" y="333375"/>
            <a:ext cx="6095305" cy="747713"/>
          </a:xfrm>
        </p:spPr>
        <p:txBody>
          <a:bodyPr/>
          <a:lstStyle/>
          <a:p>
            <a:pPr eaLnBrk="1" hangingPunct="1"/>
            <a:r>
              <a:rPr lang="en-US" altLang="zh-CN" dirty="0">
                <a:latin typeface="Arial" panose="020B0604020202020204" pitchFamily="34" charset="0"/>
                <a:cs typeface="Arial" panose="020B0604020202020204" pitchFamily="34" charset="0"/>
              </a:rPr>
              <a:t>4.2.1  </a:t>
            </a:r>
            <a:r>
              <a:rPr lang="zh-CN" altLang="en-US" dirty="0"/>
              <a:t>非电解质溶液的通性</a:t>
            </a:r>
            <a:endParaRPr lang="zh-CN" altLang="en-US" dirty="0">
              <a:solidFill>
                <a:schemeClr val="tx1"/>
              </a:solidFill>
              <a:latin typeface="黑体" pitchFamily="2" charset="-122"/>
            </a:endParaRPr>
          </a:p>
        </p:txBody>
      </p:sp>
      <p:sp>
        <p:nvSpPr>
          <p:cNvPr id="301073" name="Text Box 17"/>
          <p:cNvSpPr txBox="1">
            <a:spLocks noChangeArrowheads="1"/>
          </p:cNvSpPr>
          <p:nvPr/>
        </p:nvSpPr>
        <p:spPr bwMode="auto">
          <a:xfrm>
            <a:off x="251520" y="1058400"/>
            <a:ext cx="5023619" cy="430887"/>
          </a:xfrm>
          <a:prstGeom prst="rect">
            <a:avLst/>
          </a:prstGeom>
          <a:noFill/>
          <a:ln w="12700" cap="sq">
            <a:noFill/>
            <a:miter lim="800000"/>
            <a:headEnd/>
            <a:tailEnd/>
          </a:ln>
        </p:spPr>
        <p:txBody>
          <a:bodyPr wrap="none" tIns="0" bIns="0">
            <a:spAutoFit/>
          </a:bodyPr>
          <a:lstStyle/>
          <a:p>
            <a:pPr>
              <a:defRPr/>
            </a:pPr>
            <a:r>
              <a:rPr lang="en-US" altLang="zh-CN" b="1" dirty="0">
                <a:solidFill>
                  <a:srgbClr val="FF0000"/>
                </a:solidFill>
                <a:latin typeface="+mj-ea"/>
                <a:ea typeface="+mj-ea"/>
              </a:rPr>
              <a:t>5</a:t>
            </a:r>
            <a:r>
              <a:rPr lang="zh-CN" altLang="en-US" b="1" dirty="0">
                <a:solidFill>
                  <a:srgbClr val="FF0000"/>
                </a:solidFill>
                <a:latin typeface="+mj-ea"/>
                <a:ea typeface="+mj-ea"/>
              </a:rPr>
              <a:t>）亨利定律</a:t>
            </a:r>
            <a:r>
              <a:rPr lang="zh-CN" altLang="en-US" b="1" dirty="0">
                <a:solidFill>
                  <a:srgbClr val="FF0000"/>
                </a:solidFill>
                <a:latin typeface="Arial" panose="020B0604020202020204" pitchFamily="34" charset="0"/>
                <a:ea typeface="+mj-ea"/>
                <a:cs typeface="Arial" panose="020B0604020202020204" pitchFamily="34" charset="0"/>
              </a:rPr>
              <a:t>（</a:t>
            </a:r>
            <a:r>
              <a:rPr lang="en-US" altLang="zh-CN" b="1" dirty="0">
                <a:solidFill>
                  <a:srgbClr val="FF0000"/>
                </a:solidFill>
                <a:latin typeface="Arial" panose="020B0604020202020204" pitchFamily="34" charset="0"/>
                <a:ea typeface="+mj-ea"/>
                <a:cs typeface="Arial" panose="020B0604020202020204" pitchFamily="34" charset="0"/>
              </a:rPr>
              <a:t>Henry’s Law</a:t>
            </a:r>
            <a:r>
              <a:rPr lang="en-US" altLang="zh-CN" b="1" dirty="0">
                <a:solidFill>
                  <a:srgbClr val="FF0000"/>
                </a:solidFill>
                <a:latin typeface="+mj-ea"/>
                <a:ea typeface="+mj-ea"/>
              </a:rPr>
              <a:t>）</a:t>
            </a:r>
            <a:endParaRPr lang="zh-CN" altLang="en-US" b="1" dirty="0">
              <a:solidFill>
                <a:srgbClr val="FF0000"/>
              </a:solidFill>
              <a:latin typeface="+mj-ea"/>
              <a:ea typeface="+mj-ea"/>
            </a:endParaRPr>
          </a:p>
        </p:txBody>
      </p:sp>
      <p:sp>
        <p:nvSpPr>
          <p:cNvPr id="301074" name="Text Box 18"/>
          <p:cNvSpPr txBox="1">
            <a:spLocks noChangeArrowheads="1"/>
          </p:cNvSpPr>
          <p:nvPr/>
        </p:nvSpPr>
        <p:spPr bwMode="auto">
          <a:xfrm>
            <a:off x="251520" y="1556792"/>
            <a:ext cx="8640960" cy="2099549"/>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latin typeface="Times New Roman" panose="02020603050405020304" pitchFamily="18" charset="0"/>
                <a:ea typeface="仿宋" pitchFamily="49" charset="-122"/>
                <a:cs typeface="Times New Roman" panose="02020603050405020304" pitchFamily="18" charset="0"/>
              </a:rPr>
              <a:t>1803年英国化学家</a:t>
            </a:r>
            <a:r>
              <a:rPr lang="en-US" altLang="zh-CN" b="1" dirty="0">
                <a:latin typeface="Times New Roman" panose="02020603050405020304" pitchFamily="18" charset="0"/>
                <a:ea typeface="仿宋" pitchFamily="49" charset="-122"/>
                <a:cs typeface="Times New Roman" panose="02020603050405020304" pitchFamily="18" charset="0"/>
              </a:rPr>
              <a:t>Henry</a:t>
            </a:r>
            <a:r>
              <a:rPr lang="zh-CN" altLang="en-US" b="1" dirty="0">
                <a:latin typeface="Times New Roman" panose="02020603050405020304" pitchFamily="18" charset="0"/>
                <a:ea typeface="仿宋" pitchFamily="49" charset="-122"/>
                <a:cs typeface="Times New Roman" panose="02020603050405020304" pitchFamily="18" charset="0"/>
              </a:rPr>
              <a:t>根据实验总结出另一条经验定律：</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在一定温度和平衡状态下，气体在液体里的溶解度（用物质的量分数 </a:t>
            </a:r>
            <a:r>
              <a:rPr lang="en-US" altLang="zh-CN" b="1" i="1" dirty="0">
                <a:solidFill>
                  <a:srgbClr val="FF0000"/>
                </a:solidFill>
                <a:latin typeface="Times New Roman" panose="02020603050405020304" pitchFamily="18" charset="0"/>
                <a:ea typeface="仿宋" pitchFamily="49" charset="-122"/>
                <a:cs typeface="Times New Roman" panose="02020603050405020304" pitchFamily="18" charset="0"/>
              </a:rPr>
              <a:t>x </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表示）与该气体的平衡分压 </a:t>
            </a:r>
            <a:r>
              <a:rPr lang="en-US" altLang="zh-CN" b="1" i="1" dirty="0">
                <a:solidFill>
                  <a:srgbClr val="FF0000"/>
                </a:solidFill>
                <a:latin typeface="Times New Roman" panose="02020603050405020304" pitchFamily="18" charset="0"/>
                <a:ea typeface="仿宋" pitchFamily="49" charset="-122"/>
                <a:cs typeface="Times New Roman" panose="02020603050405020304" pitchFamily="18" charset="0"/>
              </a:rPr>
              <a:t>p</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成正比。</a:t>
            </a:r>
            <a:r>
              <a:rPr lang="zh-CN" altLang="en-US" b="1" dirty="0">
                <a:latin typeface="Times New Roman" panose="02020603050405020304" pitchFamily="18" charset="0"/>
                <a:ea typeface="仿宋" pitchFamily="49" charset="-122"/>
                <a:cs typeface="Times New Roman" panose="02020603050405020304" pitchFamily="18" charset="0"/>
              </a:rPr>
              <a:t>用公式表示为：</a:t>
            </a:r>
          </a:p>
        </p:txBody>
      </p:sp>
      <p:graphicFrame>
        <p:nvGraphicFramePr>
          <p:cNvPr id="301075" name="Object 6"/>
          <p:cNvGraphicFramePr>
            <a:graphicFrameLocks noChangeAspect="1"/>
          </p:cNvGraphicFramePr>
          <p:nvPr>
            <p:extLst>
              <p:ext uri="{D42A27DB-BD31-4B8C-83A1-F6EECF244321}">
                <p14:modId xmlns:p14="http://schemas.microsoft.com/office/powerpoint/2010/main" val="216345537"/>
              </p:ext>
            </p:extLst>
          </p:nvPr>
        </p:nvGraphicFramePr>
        <p:xfrm>
          <a:off x="2022425" y="3728349"/>
          <a:ext cx="1541463" cy="681038"/>
        </p:xfrm>
        <a:graphic>
          <a:graphicData uri="http://schemas.openxmlformats.org/presentationml/2006/ole">
            <mc:AlternateContent xmlns:mc="http://schemas.openxmlformats.org/markup-compatibility/2006">
              <mc:Choice xmlns:v="urn:schemas-microsoft-com:vml" Requires="v">
                <p:oleObj spid="_x0000_s26274" name="Equation" r:id="rId4" imgW="520700" imgH="228600" progId="Equation.DSMT4">
                  <p:embed/>
                </p:oleObj>
              </mc:Choice>
              <mc:Fallback>
                <p:oleObj name="Equation" r:id="rId4" imgW="520700" imgH="2286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425" y="3728349"/>
                        <a:ext cx="1541463" cy="6810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 name="Group 34"/>
          <p:cNvPicPr>
            <a:picLocks noChangeArrowheads="1"/>
          </p:cNvPicPr>
          <p:nvPr/>
        </p:nvPicPr>
        <p:blipFill>
          <a:blip r:embed="rId6"/>
          <a:srcRect/>
          <a:stretch>
            <a:fillRect/>
          </a:stretch>
        </p:blipFill>
        <p:spPr bwMode="auto">
          <a:xfrm>
            <a:off x="2699792" y="6021288"/>
            <a:ext cx="4114800" cy="633413"/>
          </a:xfrm>
          <a:prstGeom prst="rect">
            <a:avLst/>
          </a:prstGeom>
          <a:noFill/>
          <a:ln w="9525">
            <a:noFill/>
            <a:miter lim="800000"/>
            <a:headEnd/>
            <a:tailEnd/>
          </a:ln>
        </p:spPr>
      </p:pic>
      <p:sp>
        <p:nvSpPr>
          <p:cNvPr id="9" name="Text Box 16">
            <a:extLst>
              <a:ext uri="{FF2B5EF4-FFF2-40B4-BE49-F238E27FC236}">
                <a16:creationId xmlns:a16="http://schemas.microsoft.com/office/drawing/2014/main" id="{762CA356-F991-4411-B517-F68548726530}"/>
              </a:ext>
            </a:extLst>
          </p:cNvPr>
          <p:cNvSpPr txBox="1">
            <a:spLocks noChangeArrowheads="1"/>
          </p:cNvSpPr>
          <p:nvPr/>
        </p:nvSpPr>
        <p:spPr bwMode="auto">
          <a:xfrm>
            <a:off x="251520" y="4477541"/>
            <a:ext cx="8640960" cy="2119811"/>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latin typeface="华文仿宋" panose="02010600040101010101" pitchFamily="2" charset="-122"/>
                <a:ea typeface="华文仿宋" panose="02010600040101010101" pitchFamily="2" charset="-122"/>
              </a:rPr>
              <a:t>式中</a:t>
            </a:r>
            <a:r>
              <a:rPr lang="en-US" altLang="zh-CN" b="1" i="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25000"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x</a:t>
            </a:r>
            <a:r>
              <a:rPr lang="zh-CN" altLang="en-US" b="1" dirty="0">
                <a:solidFill>
                  <a:srgbClr val="0000FF"/>
                </a:solidFill>
                <a:latin typeface="华文仿宋" panose="02010600040101010101" pitchFamily="2" charset="-122"/>
                <a:ea typeface="华文仿宋" panose="02010600040101010101" pitchFamily="2" charset="-122"/>
              </a:rPr>
              <a:t>称为</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亨利定律常数</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，其数值与温度、压力、溶剂和溶质的性质有关。若气体的溶解度表示方法不同</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比如，质量摩尔浓度 </a:t>
            </a:r>
            <a:r>
              <a:rPr lang="en-US" altLang="zh-CN" b="1" i="1" dirty="0" err="1">
                <a:latin typeface="Times New Roman" panose="02020603050405020304" pitchFamily="18" charset="0"/>
                <a:ea typeface="华文仿宋" panose="02010600040101010101" pitchFamily="2" charset="-122"/>
                <a:cs typeface="Times New Roman" panose="02020603050405020304" pitchFamily="18" charset="0"/>
              </a:rPr>
              <a:t>m</a:t>
            </a:r>
            <a:r>
              <a:rPr lang="en-US" altLang="zh-CN" b="1" baseline="-25000" dirty="0" err="1">
                <a:latin typeface="Times New Roman" panose="02020603050405020304" pitchFamily="18" charset="0"/>
                <a:ea typeface="华文仿宋" panose="02010600040101010101" pitchFamily="2" charset="-122"/>
                <a:cs typeface="Times New Roman" panose="02020603050405020304" pitchFamily="18" charset="0"/>
              </a:rPr>
              <a:t>B</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或者物质的量浓度 </a:t>
            </a:r>
            <a:r>
              <a:rPr lang="en-US" altLang="zh-CN" b="1" i="1" dirty="0" err="1">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baseline="-25000" dirty="0" err="1">
                <a:latin typeface="Times New Roman" panose="02020603050405020304" pitchFamily="18" charset="0"/>
                <a:ea typeface="华文仿宋" panose="02010600040101010101" pitchFamily="2" charset="-122"/>
                <a:cs typeface="Times New Roman" panose="02020603050405020304" pitchFamily="18" charset="0"/>
              </a:rPr>
              <a:t>B</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，则其值亦不等，即：</a:t>
            </a:r>
          </a:p>
        </p:txBody>
      </p:sp>
      <p:graphicFrame>
        <p:nvGraphicFramePr>
          <p:cNvPr id="10" name="Object 6">
            <a:extLst>
              <a:ext uri="{FF2B5EF4-FFF2-40B4-BE49-F238E27FC236}">
                <a16:creationId xmlns:a16="http://schemas.microsoft.com/office/drawing/2014/main" id="{01C35847-73B1-4998-AEEB-B28D39242B0E}"/>
              </a:ext>
            </a:extLst>
          </p:cNvPr>
          <p:cNvGraphicFramePr>
            <a:graphicFrameLocks noChangeAspect="1"/>
          </p:cNvGraphicFramePr>
          <p:nvPr>
            <p:extLst>
              <p:ext uri="{D42A27DB-BD31-4B8C-83A1-F6EECF244321}">
                <p14:modId xmlns:p14="http://schemas.microsoft.com/office/powerpoint/2010/main" val="576796364"/>
              </p:ext>
            </p:extLst>
          </p:nvPr>
        </p:nvGraphicFramePr>
        <p:xfrm>
          <a:off x="5541416" y="3728349"/>
          <a:ext cx="1766888" cy="681038"/>
        </p:xfrm>
        <a:graphic>
          <a:graphicData uri="http://schemas.openxmlformats.org/presentationml/2006/ole">
            <mc:AlternateContent xmlns:mc="http://schemas.openxmlformats.org/markup-compatibility/2006">
              <mc:Choice xmlns:v="urn:schemas-microsoft-com:vml" Requires="v">
                <p:oleObj spid="_x0000_s26275" name="Equation" r:id="rId7" imgW="596880" imgH="228600" progId="Equation.DSMT4">
                  <p:embed/>
                </p:oleObj>
              </mc:Choice>
              <mc:Fallback>
                <p:oleObj name="Equation" r:id="rId7" imgW="596880" imgH="228600" progId="Equation.DSMT4">
                  <p:embed/>
                  <p:pic>
                    <p:nvPicPr>
                      <p:cNvPr id="301075" name="Object 6"/>
                      <p:cNvPicPr>
                        <a:picLocks noChangeAspect="1" noChangeArrowheads="1"/>
                      </p:cNvPicPr>
                      <p:nvPr/>
                    </p:nvPicPr>
                    <p:blipFill>
                      <a:blip r:embed="rId8"/>
                      <a:srcRect/>
                      <a:stretch>
                        <a:fillRect/>
                      </a:stretch>
                    </p:blipFill>
                    <p:spPr bwMode="auto">
                      <a:xfrm>
                        <a:off x="5541416" y="3728349"/>
                        <a:ext cx="1766888" cy="6810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FF95A20C-5250-4D6A-8B74-47F30D4E163F}"/>
              </a:ext>
            </a:extLst>
          </p:cNvPr>
          <p:cNvSpPr/>
          <p:nvPr/>
        </p:nvSpPr>
        <p:spPr>
          <a:xfrm>
            <a:off x="4120594" y="3814159"/>
            <a:ext cx="902811" cy="523220"/>
          </a:xfrm>
          <a:prstGeom prst="rect">
            <a:avLst/>
          </a:prstGeom>
        </p:spPr>
        <p:txBody>
          <a:bodyPr wrap="none">
            <a:spAutoFit/>
          </a:bodyPr>
          <a:lstStyle/>
          <a:p>
            <a:r>
              <a:rPr lang="zh-CN" altLang="en-US" b="1" dirty="0">
                <a:latin typeface="华文仿宋" panose="02010600040101010101" pitchFamily="2" charset="-122"/>
                <a:ea typeface="华文仿宋" panose="02010600040101010101" pitchFamily="2" charset="-122"/>
              </a:rPr>
              <a:t>或者</a:t>
            </a:r>
            <a:endParaRPr lang="zh-CN" altLang="en-US" dirty="0"/>
          </a:p>
        </p:txBody>
      </p:sp>
      <p:grpSp>
        <p:nvGrpSpPr>
          <p:cNvPr id="11" name="组合 10">
            <a:extLst>
              <a:ext uri="{FF2B5EF4-FFF2-40B4-BE49-F238E27FC236}">
                <a16:creationId xmlns:a16="http://schemas.microsoft.com/office/drawing/2014/main" id="{ECDA6BA9-0B96-4B15-B907-A492EE62262D}"/>
              </a:ext>
            </a:extLst>
          </p:cNvPr>
          <p:cNvGrpSpPr/>
          <p:nvPr/>
        </p:nvGrpSpPr>
        <p:grpSpPr>
          <a:xfrm>
            <a:off x="7596336" y="3056430"/>
            <a:ext cx="1480145" cy="1480145"/>
            <a:chOff x="6660232" y="5044480"/>
            <a:chExt cx="1480145" cy="1480145"/>
          </a:xfrm>
        </p:grpSpPr>
        <p:sp>
          <p:nvSpPr>
            <p:cNvPr id="12" name="爆炸形: 8 pt  11">
              <a:extLst>
                <a:ext uri="{FF2B5EF4-FFF2-40B4-BE49-F238E27FC236}">
                  <a16:creationId xmlns:a16="http://schemas.microsoft.com/office/drawing/2014/main" id="{5F74B05E-E8FA-45E2-B58C-60A0D682464C}"/>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3" name="矩形 12">
              <a:extLst>
                <a:ext uri="{FF2B5EF4-FFF2-40B4-BE49-F238E27FC236}">
                  <a16:creationId xmlns:a16="http://schemas.microsoft.com/office/drawing/2014/main" id="{FD01559F-CB5D-42F9-9FAA-A9BD7FE6490F}"/>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
        <p:nvSpPr>
          <p:cNvPr id="14" name="矩形 13">
            <a:extLst>
              <a:ext uri="{FF2B5EF4-FFF2-40B4-BE49-F238E27FC236}">
                <a16:creationId xmlns:a16="http://schemas.microsoft.com/office/drawing/2014/main" id="{FDAF6E84-E5CF-4D6F-892A-BF45A6DEB389}"/>
              </a:ext>
            </a:extLst>
          </p:cNvPr>
          <p:cNvSpPr/>
          <p:nvPr/>
        </p:nvSpPr>
        <p:spPr>
          <a:xfrm>
            <a:off x="4366320" y="6096675"/>
            <a:ext cx="902811" cy="523220"/>
          </a:xfrm>
          <a:prstGeom prst="rect">
            <a:avLst/>
          </a:prstGeom>
        </p:spPr>
        <p:txBody>
          <a:bodyPr wrap="none">
            <a:spAutoFit/>
          </a:bodyPr>
          <a:lstStyle/>
          <a:p>
            <a:r>
              <a:rPr lang="zh-CN" altLang="en-US" b="1" dirty="0">
                <a:latin typeface="华文仿宋" panose="02010600040101010101" pitchFamily="2" charset="-122"/>
                <a:ea typeface="华文仿宋" panose="02010600040101010101" pitchFamily="2" charset="-122"/>
              </a:rPr>
              <a:t>或者</a:t>
            </a:r>
            <a:endParaRPr lang="zh-CN" altLang="en-US" dirty="0"/>
          </a:p>
        </p:txBody>
      </p:sp>
    </p:spTree>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4.2.1  </a:t>
            </a:r>
            <a:r>
              <a:rPr lang="zh-CN" altLang="en-US" dirty="0"/>
              <a:t>非电解质溶液的通性</a:t>
            </a:r>
            <a:endParaRPr lang="zh-CN" altLang="en-US" dirty="0">
              <a:solidFill>
                <a:schemeClr val="tx1"/>
              </a:solidFill>
              <a:latin typeface="黑体" pitchFamily="2" charset="-122"/>
            </a:endParaRPr>
          </a:p>
        </p:txBody>
      </p:sp>
      <p:sp>
        <p:nvSpPr>
          <p:cNvPr id="302096" name="Text Box 16"/>
          <p:cNvSpPr txBox="1">
            <a:spLocks noChangeArrowheads="1"/>
          </p:cNvSpPr>
          <p:nvPr/>
        </p:nvSpPr>
        <p:spPr bwMode="auto">
          <a:xfrm>
            <a:off x="251520" y="1196752"/>
            <a:ext cx="3430747" cy="430887"/>
          </a:xfrm>
          <a:prstGeom prst="rect">
            <a:avLst/>
          </a:prstGeom>
          <a:noFill/>
          <a:ln w="12700" cap="sq">
            <a:noFill/>
            <a:miter lim="800000"/>
            <a:headEnd/>
            <a:tailEnd/>
          </a:ln>
        </p:spPr>
        <p:txBody>
          <a:bodyPr wrap="none" tIns="0" bIns="0">
            <a:spAutoFit/>
          </a:bodyPr>
          <a:lstStyle/>
          <a:p>
            <a:pPr>
              <a:defRPr/>
            </a:pPr>
            <a:r>
              <a:rPr lang="zh-CN" altLang="en-US" b="1" dirty="0">
                <a:latin typeface="Times New Roman" panose="02020603050405020304" pitchFamily="18" charset="0"/>
                <a:ea typeface="仿宋" pitchFamily="49" charset="-122"/>
                <a:cs typeface="Times New Roman" panose="02020603050405020304" pitchFamily="18" charset="0"/>
              </a:rPr>
              <a:t>使用亨利定律应注意</a:t>
            </a:r>
          </a:p>
        </p:txBody>
      </p:sp>
      <p:sp>
        <p:nvSpPr>
          <p:cNvPr id="302097" name="Text Box 17"/>
          <p:cNvSpPr txBox="1">
            <a:spLocks noChangeArrowheads="1"/>
          </p:cNvSpPr>
          <p:nvPr/>
        </p:nvSpPr>
        <p:spPr bwMode="auto">
          <a:xfrm>
            <a:off x="251520" y="1844824"/>
            <a:ext cx="8640960" cy="1022331"/>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latin typeface="Times New Roman" panose="02020603050405020304" pitchFamily="18" charset="0"/>
                <a:ea typeface="仿宋" pitchFamily="49" charset="-122"/>
                <a:cs typeface="Times New Roman" panose="02020603050405020304" pitchFamily="18" charset="0"/>
              </a:rPr>
              <a:t>(1) 式中</a:t>
            </a:r>
            <a:r>
              <a:rPr lang="en-US" altLang="zh-CN" b="1" i="1" dirty="0">
                <a:latin typeface="Times New Roman" panose="02020603050405020304" pitchFamily="18" charset="0"/>
                <a:ea typeface="仿宋" pitchFamily="49" charset="-122"/>
                <a:cs typeface="Times New Roman" panose="02020603050405020304" pitchFamily="18" charset="0"/>
              </a:rPr>
              <a:t>p</a:t>
            </a:r>
            <a:r>
              <a:rPr lang="zh-CN" altLang="en-US" b="1" dirty="0">
                <a:latin typeface="Times New Roman" panose="02020603050405020304" pitchFamily="18" charset="0"/>
                <a:ea typeface="仿宋" pitchFamily="49" charset="-122"/>
                <a:cs typeface="Times New Roman" panose="02020603050405020304" pitchFamily="18" charset="0"/>
              </a:rPr>
              <a:t>为该气体的分压。对于混合气体，在总压不大时，亨利定律分别适用于每一种气体。</a:t>
            </a:r>
          </a:p>
        </p:txBody>
      </p:sp>
      <p:sp>
        <p:nvSpPr>
          <p:cNvPr id="302099" name="Text Box 19"/>
          <p:cNvSpPr txBox="1">
            <a:spLocks noChangeArrowheads="1"/>
          </p:cNvSpPr>
          <p:nvPr/>
        </p:nvSpPr>
        <p:spPr bwMode="auto">
          <a:xfrm>
            <a:off x="251520" y="4892396"/>
            <a:ext cx="8640960" cy="1560940"/>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latin typeface="Times New Roman" panose="02020603050405020304" pitchFamily="18" charset="0"/>
                <a:ea typeface="仿宋" pitchFamily="49" charset="-122"/>
                <a:cs typeface="Times New Roman" panose="02020603050405020304" pitchFamily="18" charset="0"/>
              </a:rPr>
              <a:t>(3) 溶液浓度愈稀，对亨利定律符合得愈好。对气体溶质，升高温度或降低压力，降低了溶解度，能更好服从亨利定律。</a:t>
            </a:r>
          </a:p>
        </p:txBody>
      </p:sp>
      <p:sp>
        <p:nvSpPr>
          <p:cNvPr id="8204" name="Text Box 18"/>
          <p:cNvSpPr txBox="1">
            <a:spLocks noChangeArrowheads="1"/>
          </p:cNvSpPr>
          <p:nvPr/>
        </p:nvSpPr>
        <p:spPr bwMode="auto">
          <a:xfrm>
            <a:off x="251520" y="3092196"/>
            <a:ext cx="8640960" cy="1560940"/>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latin typeface="Times New Roman" panose="02020603050405020304" pitchFamily="18" charset="0"/>
                <a:ea typeface="仿宋" pitchFamily="49" charset="-122"/>
                <a:cs typeface="Times New Roman" panose="02020603050405020304" pitchFamily="18" charset="0"/>
              </a:rPr>
              <a:t>(2) 溶质在气相和在溶液中的分子状态必须相同。如</a:t>
            </a:r>
            <a:r>
              <a:rPr lang="en-US" altLang="zh-CN" b="1" dirty="0">
                <a:latin typeface="Times New Roman" panose="02020603050405020304" pitchFamily="18" charset="0"/>
                <a:ea typeface="仿宋" pitchFamily="49" charset="-122"/>
                <a:cs typeface="Times New Roman" panose="02020603050405020304" pitchFamily="18" charset="0"/>
              </a:rPr>
              <a:t>HCl</a:t>
            </a:r>
            <a:r>
              <a:rPr lang="zh-CN" altLang="en-US" b="1" dirty="0">
                <a:latin typeface="Times New Roman" panose="02020603050405020304" pitchFamily="18" charset="0"/>
                <a:ea typeface="仿宋" pitchFamily="49" charset="-122"/>
                <a:cs typeface="Times New Roman" panose="02020603050405020304" pitchFamily="18" charset="0"/>
              </a:rPr>
              <a:t>，在气相为</a:t>
            </a:r>
            <a:r>
              <a:rPr lang="en-US" altLang="zh-CN" b="1" dirty="0" err="1">
                <a:latin typeface="Times New Roman" panose="02020603050405020304" pitchFamily="18" charset="0"/>
                <a:ea typeface="仿宋" pitchFamily="49" charset="-122"/>
                <a:cs typeface="Times New Roman" panose="02020603050405020304" pitchFamily="18" charset="0"/>
              </a:rPr>
              <a:t>HCl</a:t>
            </a:r>
            <a:r>
              <a:rPr lang="zh-CN" altLang="en-US" b="1" dirty="0">
                <a:latin typeface="Times New Roman" panose="02020603050405020304" pitchFamily="18" charset="0"/>
                <a:ea typeface="仿宋" pitchFamily="49" charset="-122"/>
                <a:cs typeface="Times New Roman" panose="02020603050405020304" pitchFamily="18" charset="0"/>
              </a:rPr>
              <a:t>分子，在液相为</a:t>
            </a:r>
            <a:r>
              <a:rPr lang="en-US" altLang="zh-CN" b="1" dirty="0">
                <a:latin typeface="Times New Roman" panose="02020603050405020304" pitchFamily="18" charset="0"/>
                <a:ea typeface="仿宋" pitchFamily="49" charset="-122"/>
                <a:cs typeface="Times New Roman" panose="02020603050405020304" pitchFamily="18" charset="0"/>
              </a:rPr>
              <a:t>H</a:t>
            </a:r>
            <a:r>
              <a:rPr lang="en-US" altLang="zh-CN" b="1" baseline="30000" dirty="0">
                <a:latin typeface="Times New Roman" panose="02020603050405020304" pitchFamily="18" charset="0"/>
                <a:ea typeface="仿宋" pitchFamily="49" charset="-122"/>
                <a:cs typeface="Times New Roman" panose="02020603050405020304" pitchFamily="18" charset="0"/>
              </a:rPr>
              <a:t>+</a:t>
            </a:r>
            <a:r>
              <a:rPr lang="zh-CN" altLang="en-US" b="1" dirty="0">
                <a:latin typeface="Times New Roman" panose="02020603050405020304" pitchFamily="18" charset="0"/>
                <a:ea typeface="仿宋" pitchFamily="49" charset="-122"/>
                <a:cs typeface="Times New Roman" panose="02020603050405020304" pitchFamily="18" charset="0"/>
              </a:rPr>
              <a:t>和</a:t>
            </a:r>
            <a:r>
              <a:rPr lang="en-US" altLang="zh-CN" b="1" dirty="0" err="1">
                <a:latin typeface="Times New Roman" panose="02020603050405020304" pitchFamily="18" charset="0"/>
                <a:ea typeface="仿宋" pitchFamily="49" charset="-122"/>
                <a:cs typeface="Times New Roman" panose="02020603050405020304" pitchFamily="18" charset="0"/>
              </a:rPr>
              <a:t>Cl</a:t>
            </a:r>
            <a:r>
              <a:rPr lang="en-US" altLang="zh-CN" b="1" baseline="30000" dirty="0">
                <a:latin typeface="Times New Roman" panose="02020603050405020304" pitchFamily="18" charset="0"/>
                <a:ea typeface="仿宋" pitchFamily="49" charset="-122"/>
                <a:cs typeface="Times New Roman" panose="02020603050405020304" pitchFamily="18" charset="0"/>
              </a:rPr>
              <a:t>-</a:t>
            </a:r>
            <a:r>
              <a:rPr lang="zh-CN" altLang="en-US" b="1" dirty="0">
                <a:latin typeface="Times New Roman" panose="02020603050405020304" pitchFamily="18" charset="0"/>
                <a:ea typeface="仿宋"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则亨利定律不适用</a:t>
            </a:r>
            <a:r>
              <a:rPr lang="zh-CN" altLang="en-US" b="1" dirty="0">
                <a:latin typeface="Times New Roman" panose="02020603050405020304" pitchFamily="18" charset="0"/>
                <a:ea typeface="仿宋" pitchFamily="49" charset="-122"/>
                <a:cs typeface="Times New Roman" panose="02020603050405020304" pitchFamily="18" charset="0"/>
              </a:rPr>
              <a:t>。</a:t>
            </a:r>
          </a:p>
        </p:txBody>
      </p:sp>
    </p:spTree>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9"/>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4.2.1.1  </a:t>
            </a:r>
            <a:r>
              <a:rPr lang="zh-CN" altLang="en-US" dirty="0"/>
              <a:t>溶液的蒸汽压下降</a:t>
            </a:r>
          </a:p>
        </p:txBody>
      </p:sp>
      <p:sp>
        <p:nvSpPr>
          <p:cNvPr id="313347" name="Text Box 3"/>
          <p:cNvSpPr txBox="1">
            <a:spLocks noChangeArrowheads="1"/>
          </p:cNvSpPr>
          <p:nvPr/>
        </p:nvSpPr>
        <p:spPr bwMode="auto">
          <a:xfrm>
            <a:off x="251520" y="1052736"/>
            <a:ext cx="8640960" cy="854075"/>
          </a:xfrm>
          <a:prstGeom prst="rect">
            <a:avLst/>
          </a:prstGeom>
          <a:noFill/>
          <a:ln w="12700" cap="sq">
            <a:noFill/>
            <a:miter lim="800000"/>
            <a:headEnd/>
            <a:tailEnd/>
          </a:ln>
        </p:spPr>
        <p:txBody>
          <a:bodyPr wrap="square" tIns="0" bIns="0">
            <a:spAutoFit/>
          </a:bodyPr>
          <a:lstStyle/>
          <a:p>
            <a:pPr>
              <a:defRPr/>
            </a:pPr>
            <a:r>
              <a:rPr lang="zh-CN" altLang="en-US" b="1" dirty="0">
                <a:latin typeface="Times New Roman" panose="02020603050405020304" pitchFamily="18" charset="0"/>
                <a:ea typeface="仿宋" pitchFamily="49" charset="-122"/>
                <a:cs typeface="Times New Roman" panose="02020603050405020304" pitchFamily="18" charset="0"/>
              </a:rPr>
              <a:t>对于二组分稀溶液，加入非挥发性溶质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以后，溶剂</a:t>
            </a:r>
            <a:r>
              <a:rPr lang="en-US" altLang="zh-CN" b="1" dirty="0">
                <a:latin typeface="Times New Roman" panose="02020603050405020304" pitchFamily="18" charset="0"/>
                <a:ea typeface="仿宋" pitchFamily="49" charset="-122"/>
                <a:cs typeface="Times New Roman" panose="02020603050405020304" pitchFamily="18" charset="0"/>
              </a:rPr>
              <a:t>A</a:t>
            </a:r>
            <a:r>
              <a:rPr lang="zh-CN" altLang="en-US" b="1" dirty="0">
                <a:latin typeface="Times New Roman" panose="02020603050405020304" pitchFamily="18" charset="0"/>
                <a:ea typeface="仿宋" pitchFamily="49" charset="-122"/>
                <a:cs typeface="Times New Roman" panose="02020603050405020304" pitchFamily="18" charset="0"/>
              </a:rPr>
              <a:t>的蒸气压会下降。</a:t>
            </a:r>
          </a:p>
        </p:txBody>
      </p:sp>
      <p:graphicFrame>
        <p:nvGraphicFramePr>
          <p:cNvPr id="313348" name="Object 5"/>
          <p:cNvGraphicFramePr>
            <a:graphicFrameLocks noChangeAspect="1"/>
          </p:cNvGraphicFramePr>
          <p:nvPr>
            <p:extLst>
              <p:ext uri="{D42A27DB-BD31-4B8C-83A1-F6EECF244321}">
                <p14:modId xmlns:p14="http://schemas.microsoft.com/office/powerpoint/2010/main" val="1436173953"/>
              </p:ext>
            </p:extLst>
          </p:nvPr>
        </p:nvGraphicFramePr>
        <p:xfrm>
          <a:off x="2555974" y="1970162"/>
          <a:ext cx="4032250" cy="666750"/>
        </p:xfrm>
        <a:graphic>
          <a:graphicData uri="http://schemas.openxmlformats.org/presentationml/2006/ole">
            <mc:AlternateContent xmlns:mc="http://schemas.openxmlformats.org/markup-compatibility/2006">
              <mc:Choice xmlns:v="urn:schemas-microsoft-com:vml" Requires="v">
                <p:oleObj spid="_x0000_s28002" name="Equation" r:id="rId4" imgW="1524000" imgH="254000" progId="Equation.DSMT4">
                  <p:embed/>
                </p:oleObj>
              </mc:Choice>
              <mc:Fallback>
                <p:oleObj name="Equation" r:id="rId4" imgW="1524000" imgH="2540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974" y="1970162"/>
                        <a:ext cx="403225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349" name="Text Box 5"/>
          <p:cNvSpPr txBox="1">
            <a:spLocks noChangeArrowheads="1"/>
          </p:cNvSpPr>
          <p:nvPr/>
        </p:nvSpPr>
        <p:spPr bwMode="auto">
          <a:xfrm>
            <a:off x="251520" y="2782763"/>
            <a:ext cx="8840787" cy="430213"/>
          </a:xfrm>
          <a:prstGeom prst="rect">
            <a:avLst/>
          </a:prstGeom>
          <a:noFill/>
          <a:ln w="12700" cap="sq">
            <a:noFill/>
            <a:miter lim="800000"/>
            <a:headEnd/>
            <a:tailEnd/>
          </a:ln>
        </p:spPr>
        <p:txBody>
          <a:bodyPr wrap="none" tIns="0" bIns="0">
            <a:spAutoFit/>
          </a:bodyPr>
          <a:lstStyle/>
          <a:p>
            <a:pPr>
              <a:defRPr/>
            </a:pPr>
            <a:r>
              <a:rPr lang="zh-CN" altLang="en-US" b="1" u="sng" dirty="0">
                <a:solidFill>
                  <a:srgbClr val="FF0000"/>
                </a:solidFill>
                <a:latin typeface="Times New Roman" panose="02020603050405020304" pitchFamily="18" charset="0"/>
                <a:ea typeface="仿宋" pitchFamily="49" charset="-122"/>
                <a:cs typeface="Times New Roman" panose="02020603050405020304" pitchFamily="18" charset="0"/>
              </a:rPr>
              <a:t>这是造成凝固点下降、沸点升高和渗透压的根本原因。</a:t>
            </a:r>
          </a:p>
        </p:txBody>
      </p:sp>
      <p:grpSp>
        <p:nvGrpSpPr>
          <p:cNvPr id="27657" name="Group 5"/>
          <p:cNvGrpSpPr>
            <a:grpSpLocks/>
          </p:cNvGrpSpPr>
          <p:nvPr/>
        </p:nvGrpSpPr>
        <p:grpSpPr bwMode="auto">
          <a:xfrm>
            <a:off x="899592" y="3437599"/>
            <a:ext cx="7433040" cy="3221096"/>
            <a:chOff x="140" y="1334"/>
            <a:chExt cx="5364" cy="2678"/>
          </a:xfrm>
        </p:grpSpPr>
        <p:grpSp>
          <p:nvGrpSpPr>
            <p:cNvPr id="27658" name="Group 6"/>
            <p:cNvGrpSpPr>
              <a:grpSpLocks/>
            </p:cNvGrpSpPr>
            <p:nvPr/>
          </p:nvGrpSpPr>
          <p:grpSpPr bwMode="auto">
            <a:xfrm>
              <a:off x="192" y="1392"/>
              <a:ext cx="1392" cy="1872"/>
              <a:chOff x="192" y="1248"/>
              <a:chExt cx="1392" cy="1872"/>
            </a:xfrm>
          </p:grpSpPr>
          <p:sp>
            <p:nvSpPr>
              <p:cNvPr id="27730" name="Rectangle 7"/>
              <p:cNvSpPr>
                <a:spLocks noChangeArrowheads="1"/>
              </p:cNvSpPr>
              <p:nvPr/>
            </p:nvSpPr>
            <p:spPr bwMode="auto">
              <a:xfrm>
                <a:off x="192" y="2021"/>
                <a:ext cx="1392" cy="1099"/>
              </a:xfrm>
              <a:prstGeom prst="rect">
                <a:avLst/>
              </a:prstGeom>
              <a:solidFill>
                <a:schemeClr val="accent1"/>
              </a:solidFill>
              <a:ln w="19050">
                <a:solidFill>
                  <a:schemeClr val="tx1"/>
                </a:solidFill>
                <a:miter lim="800000"/>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31" name="Rectangle 8" descr="5%"/>
              <p:cNvSpPr>
                <a:spLocks noChangeArrowheads="1"/>
              </p:cNvSpPr>
              <p:nvPr/>
            </p:nvSpPr>
            <p:spPr bwMode="auto">
              <a:xfrm>
                <a:off x="192" y="1248"/>
                <a:ext cx="1392" cy="773"/>
              </a:xfrm>
              <a:prstGeom prst="rect">
                <a:avLst/>
              </a:prstGeom>
              <a:pattFill prst="pct5">
                <a:fgClr>
                  <a:schemeClr val="accent1"/>
                </a:fgClr>
                <a:bgClr>
                  <a:schemeClr val="bg1"/>
                </a:bgClr>
              </a:pattFill>
              <a:ln w="19050">
                <a:solidFill>
                  <a:schemeClr val="tx1"/>
                </a:solidFill>
                <a:miter lim="800000"/>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32" name="AutoShape 9"/>
              <p:cNvSpPr>
                <a:spLocks noChangeArrowheads="1"/>
              </p:cNvSpPr>
              <p:nvPr/>
            </p:nvSpPr>
            <p:spPr bwMode="auto">
              <a:xfrm>
                <a:off x="424" y="1392"/>
                <a:ext cx="348" cy="662"/>
              </a:xfrm>
              <a:prstGeom prst="upArrow">
                <a:avLst>
                  <a:gd name="adj1" fmla="val 50000"/>
                  <a:gd name="adj2" fmla="val 47557"/>
                </a:avLst>
              </a:prstGeom>
              <a:solidFill>
                <a:srgbClr val="FF99CC">
                  <a:alpha val="50195"/>
                </a:srgbClr>
              </a:solidFill>
              <a:ln w="9525">
                <a:solidFill>
                  <a:schemeClr val="tx1"/>
                </a:solidFill>
                <a:miter lim="800000"/>
                <a:headEnd/>
                <a:tailEnd/>
              </a:ln>
            </p:spPr>
            <p:txBody>
              <a:bodyPr vert="eaVert"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33" name="AutoShape 10"/>
              <p:cNvSpPr>
                <a:spLocks noChangeArrowheads="1"/>
              </p:cNvSpPr>
              <p:nvPr/>
            </p:nvSpPr>
            <p:spPr bwMode="auto">
              <a:xfrm>
                <a:off x="1043" y="1440"/>
                <a:ext cx="397" cy="662"/>
              </a:xfrm>
              <a:prstGeom prst="downArrow">
                <a:avLst>
                  <a:gd name="adj1" fmla="val 50000"/>
                  <a:gd name="adj2" fmla="val 41688"/>
                </a:avLst>
              </a:prstGeom>
              <a:solidFill>
                <a:srgbClr val="3366FF">
                  <a:alpha val="50195"/>
                </a:srgbClr>
              </a:solidFill>
              <a:ln w="9525">
                <a:solidFill>
                  <a:schemeClr val="tx1"/>
                </a:solidFill>
                <a:miter lim="800000"/>
                <a:headEnd/>
                <a:tailEnd/>
              </a:ln>
            </p:spPr>
            <p:txBody>
              <a:bodyPr vert="eaVert"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grpSp>
        <p:grpSp>
          <p:nvGrpSpPr>
            <p:cNvPr id="27659" name="Group 11"/>
            <p:cNvGrpSpPr>
              <a:grpSpLocks/>
            </p:cNvGrpSpPr>
            <p:nvPr/>
          </p:nvGrpSpPr>
          <p:grpSpPr bwMode="auto">
            <a:xfrm>
              <a:off x="2112" y="1392"/>
              <a:ext cx="1440" cy="1872"/>
              <a:chOff x="2112" y="1248"/>
              <a:chExt cx="1440" cy="1872"/>
            </a:xfrm>
          </p:grpSpPr>
          <p:sp>
            <p:nvSpPr>
              <p:cNvPr id="27700" name="Rectangle 12"/>
              <p:cNvSpPr>
                <a:spLocks noChangeArrowheads="1"/>
              </p:cNvSpPr>
              <p:nvPr/>
            </p:nvSpPr>
            <p:spPr bwMode="auto">
              <a:xfrm>
                <a:off x="2112" y="1997"/>
                <a:ext cx="1440" cy="1123"/>
              </a:xfrm>
              <a:prstGeom prst="rect">
                <a:avLst/>
              </a:prstGeom>
              <a:solidFill>
                <a:schemeClr val="accent1"/>
              </a:solidFill>
              <a:ln w="19050">
                <a:solidFill>
                  <a:schemeClr val="tx1"/>
                </a:solidFill>
                <a:miter lim="800000"/>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01" name="Rectangle 13" descr="5%"/>
              <p:cNvSpPr>
                <a:spLocks noChangeArrowheads="1"/>
              </p:cNvSpPr>
              <p:nvPr/>
            </p:nvSpPr>
            <p:spPr bwMode="auto">
              <a:xfrm>
                <a:off x="2112" y="1248"/>
                <a:ext cx="1440" cy="790"/>
              </a:xfrm>
              <a:prstGeom prst="rect">
                <a:avLst/>
              </a:prstGeom>
              <a:pattFill prst="pct5">
                <a:fgClr>
                  <a:schemeClr val="accent1"/>
                </a:fgClr>
                <a:bgClr>
                  <a:schemeClr val="bg1"/>
                </a:bgClr>
              </a:pattFill>
              <a:ln w="19050">
                <a:solidFill>
                  <a:schemeClr val="tx1"/>
                </a:solidFill>
                <a:miter lim="800000"/>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02" name="AutoShape 14"/>
              <p:cNvSpPr>
                <a:spLocks noChangeArrowheads="1"/>
              </p:cNvSpPr>
              <p:nvPr/>
            </p:nvSpPr>
            <p:spPr bwMode="auto">
              <a:xfrm>
                <a:off x="2440" y="1632"/>
                <a:ext cx="248" cy="432"/>
              </a:xfrm>
              <a:prstGeom prst="upArrow">
                <a:avLst>
                  <a:gd name="adj1" fmla="val 50000"/>
                  <a:gd name="adj2" fmla="val 43548"/>
                </a:avLst>
              </a:prstGeom>
              <a:solidFill>
                <a:srgbClr val="FF99CC">
                  <a:alpha val="50195"/>
                </a:srgbClr>
              </a:solidFill>
              <a:ln w="9525">
                <a:solidFill>
                  <a:schemeClr val="tx1"/>
                </a:solidFill>
                <a:miter lim="800000"/>
                <a:headEnd/>
                <a:tailEnd/>
              </a:ln>
            </p:spPr>
            <p:txBody>
              <a:bodyPr vert="eaVert"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03" name="AutoShape 15"/>
              <p:cNvSpPr>
                <a:spLocks noChangeArrowheads="1"/>
              </p:cNvSpPr>
              <p:nvPr/>
            </p:nvSpPr>
            <p:spPr bwMode="auto">
              <a:xfrm>
                <a:off x="2992" y="1488"/>
                <a:ext cx="416" cy="634"/>
              </a:xfrm>
              <a:prstGeom prst="downArrow">
                <a:avLst>
                  <a:gd name="adj1" fmla="val 50000"/>
                  <a:gd name="adj2" fmla="val 38101"/>
                </a:avLst>
              </a:prstGeom>
              <a:solidFill>
                <a:srgbClr val="3366FF">
                  <a:alpha val="50195"/>
                </a:srgbClr>
              </a:solidFill>
              <a:ln w="9525">
                <a:solidFill>
                  <a:schemeClr val="tx1"/>
                </a:solidFill>
                <a:miter lim="800000"/>
                <a:headEnd/>
                <a:tailEnd/>
              </a:ln>
            </p:spPr>
            <p:txBody>
              <a:bodyPr vert="eaVert"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04" name="Oval 16"/>
              <p:cNvSpPr>
                <a:spLocks noChangeArrowheads="1"/>
              </p:cNvSpPr>
              <p:nvPr/>
            </p:nvSpPr>
            <p:spPr bwMode="auto">
              <a:xfrm>
                <a:off x="2952" y="2330"/>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05" name="Oval 17"/>
              <p:cNvSpPr>
                <a:spLocks noChangeArrowheads="1"/>
              </p:cNvSpPr>
              <p:nvPr/>
            </p:nvSpPr>
            <p:spPr bwMode="auto">
              <a:xfrm>
                <a:off x="2392" y="2746"/>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06" name="Oval 18"/>
              <p:cNvSpPr>
                <a:spLocks noChangeArrowheads="1"/>
              </p:cNvSpPr>
              <p:nvPr/>
            </p:nvSpPr>
            <p:spPr bwMode="auto">
              <a:xfrm>
                <a:off x="3432" y="2995"/>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07" name="Oval 19"/>
              <p:cNvSpPr>
                <a:spLocks noChangeArrowheads="1"/>
              </p:cNvSpPr>
              <p:nvPr/>
            </p:nvSpPr>
            <p:spPr bwMode="auto">
              <a:xfrm>
                <a:off x="3192" y="2787"/>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08" name="Oval 20"/>
              <p:cNvSpPr>
                <a:spLocks noChangeArrowheads="1"/>
              </p:cNvSpPr>
              <p:nvPr/>
            </p:nvSpPr>
            <p:spPr bwMode="auto">
              <a:xfrm>
                <a:off x="2392" y="2038"/>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09" name="Oval 21"/>
              <p:cNvSpPr>
                <a:spLocks noChangeArrowheads="1"/>
              </p:cNvSpPr>
              <p:nvPr/>
            </p:nvSpPr>
            <p:spPr bwMode="auto">
              <a:xfrm>
                <a:off x="2632" y="2954"/>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0" name="Oval 22"/>
              <p:cNvSpPr>
                <a:spLocks noChangeArrowheads="1"/>
              </p:cNvSpPr>
              <p:nvPr/>
            </p:nvSpPr>
            <p:spPr bwMode="auto">
              <a:xfrm>
                <a:off x="2752" y="2454"/>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1" name="Oval 23"/>
              <p:cNvSpPr>
                <a:spLocks noChangeArrowheads="1"/>
              </p:cNvSpPr>
              <p:nvPr/>
            </p:nvSpPr>
            <p:spPr bwMode="auto">
              <a:xfrm>
                <a:off x="3472" y="2122"/>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2" name="Oval 24"/>
              <p:cNvSpPr>
                <a:spLocks noChangeArrowheads="1"/>
              </p:cNvSpPr>
              <p:nvPr/>
            </p:nvSpPr>
            <p:spPr bwMode="auto">
              <a:xfrm>
                <a:off x="2312" y="2371"/>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3" name="Oval 25"/>
              <p:cNvSpPr>
                <a:spLocks noChangeArrowheads="1"/>
              </p:cNvSpPr>
              <p:nvPr/>
            </p:nvSpPr>
            <p:spPr bwMode="auto">
              <a:xfrm>
                <a:off x="3312" y="2038"/>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4" name="Oval 26"/>
              <p:cNvSpPr>
                <a:spLocks noChangeArrowheads="1"/>
              </p:cNvSpPr>
              <p:nvPr/>
            </p:nvSpPr>
            <p:spPr bwMode="auto">
              <a:xfrm>
                <a:off x="2792" y="2080"/>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5" name="Oval 27"/>
              <p:cNvSpPr>
                <a:spLocks noChangeArrowheads="1"/>
              </p:cNvSpPr>
              <p:nvPr/>
            </p:nvSpPr>
            <p:spPr bwMode="auto">
              <a:xfrm>
                <a:off x="2312" y="2122"/>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6" name="Oval 28"/>
              <p:cNvSpPr>
                <a:spLocks noChangeArrowheads="1"/>
              </p:cNvSpPr>
              <p:nvPr/>
            </p:nvSpPr>
            <p:spPr bwMode="auto">
              <a:xfrm>
                <a:off x="2352" y="2954"/>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7" name="Oval 29"/>
              <p:cNvSpPr>
                <a:spLocks noChangeArrowheads="1"/>
              </p:cNvSpPr>
              <p:nvPr/>
            </p:nvSpPr>
            <p:spPr bwMode="auto">
              <a:xfrm>
                <a:off x="3072" y="2496"/>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8" name="Oval 30"/>
              <p:cNvSpPr>
                <a:spLocks noChangeArrowheads="1"/>
              </p:cNvSpPr>
              <p:nvPr/>
            </p:nvSpPr>
            <p:spPr bwMode="auto">
              <a:xfrm>
                <a:off x="2648" y="2262"/>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19" name="Oval 31"/>
              <p:cNvSpPr>
                <a:spLocks noChangeArrowheads="1"/>
              </p:cNvSpPr>
              <p:nvPr/>
            </p:nvSpPr>
            <p:spPr bwMode="auto">
              <a:xfrm>
                <a:off x="2832" y="3037"/>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0" name="Oval 32"/>
              <p:cNvSpPr>
                <a:spLocks noChangeArrowheads="1"/>
              </p:cNvSpPr>
              <p:nvPr/>
            </p:nvSpPr>
            <p:spPr bwMode="auto">
              <a:xfrm>
                <a:off x="2160" y="2070"/>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1" name="Oval 33"/>
              <p:cNvSpPr>
                <a:spLocks noChangeArrowheads="1"/>
              </p:cNvSpPr>
              <p:nvPr/>
            </p:nvSpPr>
            <p:spPr bwMode="auto">
              <a:xfrm>
                <a:off x="2792" y="2746"/>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2" name="Oval 34"/>
              <p:cNvSpPr>
                <a:spLocks noChangeArrowheads="1"/>
              </p:cNvSpPr>
              <p:nvPr/>
            </p:nvSpPr>
            <p:spPr bwMode="auto">
              <a:xfrm>
                <a:off x="3072" y="2662"/>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3" name="Oval 35"/>
              <p:cNvSpPr>
                <a:spLocks noChangeArrowheads="1"/>
              </p:cNvSpPr>
              <p:nvPr/>
            </p:nvSpPr>
            <p:spPr bwMode="auto">
              <a:xfrm>
                <a:off x="3032" y="2995"/>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4" name="Oval 36"/>
              <p:cNvSpPr>
                <a:spLocks noChangeArrowheads="1"/>
              </p:cNvSpPr>
              <p:nvPr/>
            </p:nvSpPr>
            <p:spPr bwMode="auto">
              <a:xfrm>
                <a:off x="3112" y="3078"/>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5" name="Oval 37"/>
              <p:cNvSpPr>
                <a:spLocks noChangeArrowheads="1"/>
              </p:cNvSpPr>
              <p:nvPr/>
            </p:nvSpPr>
            <p:spPr bwMode="auto">
              <a:xfrm>
                <a:off x="2512" y="2579"/>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6" name="Oval 38"/>
              <p:cNvSpPr>
                <a:spLocks noChangeArrowheads="1"/>
              </p:cNvSpPr>
              <p:nvPr/>
            </p:nvSpPr>
            <p:spPr bwMode="auto">
              <a:xfrm>
                <a:off x="3432" y="2579"/>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7" name="Oval 39"/>
              <p:cNvSpPr>
                <a:spLocks noChangeArrowheads="1"/>
              </p:cNvSpPr>
              <p:nvPr/>
            </p:nvSpPr>
            <p:spPr bwMode="auto">
              <a:xfrm>
                <a:off x="2712" y="2662"/>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8" name="Oval 40"/>
              <p:cNvSpPr>
                <a:spLocks noChangeArrowheads="1"/>
              </p:cNvSpPr>
              <p:nvPr/>
            </p:nvSpPr>
            <p:spPr bwMode="auto">
              <a:xfrm>
                <a:off x="3272" y="2246"/>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729" name="Oval 41"/>
              <p:cNvSpPr>
                <a:spLocks noChangeArrowheads="1"/>
              </p:cNvSpPr>
              <p:nvPr/>
            </p:nvSpPr>
            <p:spPr bwMode="auto">
              <a:xfrm>
                <a:off x="3112" y="2122"/>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grpSp>
        <p:grpSp>
          <p:nvGrpSpPr>
            <p:cNvPr id="27660" name="Group 42"/>
            <p:cNvGrpSpPr>
              <a:grpSpLocks/>
            </p:cNvGrpSpPr>
            <p:nvPr/>
          </p:nvGrpSpPr>
          <p:grpSpPr bwMode="auto">
            <a:xfrm>
              <a:off x="3984" y="1392"/>
              <a:ext cx="1440" cy="1872"/>
              <a:chOff x="3984" y="1248"/>
              <a:chExt cx="1440" cy="1872"/>
            </a:xfrm>
          </p:grpSpPr>
          <p:sp>
            <p:nvSpPr>
              <p:cNvPr id="27670" name="Rectangle 43"/>
              <p:cNvSpPr>
                <a:spLocks noChangeArrowheads="1"/>
              </p:cNvSpPr>
              <p:nvPr/>
            </p:nvSpPr>
            <p:spPr bwMode="auto">
              <a:xfrm>
                <a:off x="3984" y="1997"/>
                <a:ext cx="1440" cy="1123"/>
              </a:xfrm>
              <a:prstGeom prst="rect">
                <a:avLst/>
              </a:prstGeom>
              <a:solidFill>
                <a:schemeClr val="accent1"/>
              </a:solidFill>
              <a:ln w="19050">
                <a:solidFill>
                  <a:schemeClr val="tx1"/>
                </a:solidFill>
                <a:miter lim="800000"/>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71" name="Rectangle 44" descr="5%"/>
              <p:cNvSpPr>
                <a:spLocks noChangeArrowheads="1"/>
              </p:cNvSpPr>
              <p:nvPr/>
            </p:nvSpPr>
            <p:spPr bwMode="auto">
              <a:xfrm>
                <a:off x="3984" y="1248"/>
                <a:ext cx="1440" cy="790"/>
              </a:xfrm>
              <a:prstGeom prst="rect">
                <a:avLst/>
              </a:prstGeom>
              <a:pattFill prst="pct5">
                <a:fgClr>
                  <a:schemeClr val="accent1"/>
                </a:fgClr>
                <a:bgClr>
                  <a:schemeClr val="bg1"/>
                </a:bgClr>
              </a:pattFill>
              <a:ln w="19050">
                <a:solidFill>
                  <a:schemeClr val="tx1"/>
                </a:solidFill>
                <a:miter lim="800000"/>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72" name="AutoShape 45"/>
              <p:cNvSpPr>
                <a:spLocks noChangeArrowheads="1"/>
              </p:cNvSpPr>
              <p:nvPr/>
            </p:nvSpPr>
            <p:spPr bwMode="auto">
              <a:xfrm>
                <a:off x="4312" y="1680"/>
                <a:ext cx="248" cy="397"/>
              </a:xfrm>
              <a:prstGeom prst="upArrow">
                <a:avLst>
                  <a:gd name="adj1" fmla="val 50000"/>
                  <a:gd name="adj2" fmla="val 40020"/>
                </a:avLst>
              </a:prstGeom>
              <a:solidFill>
                <a:srgbClr val="FF99CC">
                  <a:alpha val="50195"/>
                </a:srgbClr>
              </a:solidFill>
              <a:ln w="9525">
                <a:solidFill>
                  <a:schemeClr val="tx1"/>
                </a:solidFill>
                <a:miter lim="800000"/>
                <a:headEnd/>
                <a:tailEnd/>
              </a:ln>
            </p:spPr>
            <p:txBody>
              <a:bodyPr vert="eaVert"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73" name="AutoShape 46"/>
              <p:cNvSpPr>
                <a:spLocks noChangeArrowheads="1"/>
              </p:cNvSpPr>
              <p:nvPr/>
            </p:nvSpPr>
            <p:spPr bwMode="auto">
              <a:xfrm>
                <a:off x="4912" y="1680"/>
                <a:ext cx="272" cy="397"/>
              </a:xfrm>
              <a:prstGeom prst="downArrow">
                <a:avLst>
                  <a:gd name="adj1" fmla="val 50000"/>
                  <a:gd name="adj2" fmla="val 36489"/>
                </a:avLst>
              </a:prstGeom>
              <a:solidFill>
                <a:srgbClr val="3366FF">
                  <a:alpha val="50195"/>
                </a:srgbClr>
              </a:solidFill>
              <a:ln w="9525">
                <a:solidFill>
                  <a:schemeClr val="tx1"/>
                </a:solidFill>
                <a:miter lim="800000"/>
                <a:headEnd/>
                <a:tailEnd/>
              </a:ln>
            </p:spPr>
            <p:txBody>
              <a:bodyPr vert="eaVert"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74" name="Oval 47"/>
              <p:cNvSpPr>
                <a:spLocks noChangeArrowheads="1"/>
              </p:cNvSpPr>
              <p:nvPr/>
            </p:nvSpPr>
            <p:spPr bwMode="auto">
              <a:xfrm>
                <a:off x="4824" y="2330"/>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75" name="Oval 48"/>
              <p:cNvSpPr>
                <a:spLocks noChangeArrowheads="1"/>
              </p:cNvSpPr>
              <p:nvPr/>
            </p:nvSpPr>
            <p:spPr bwMode="auto">
              <a:xfrm>
                <a:off x="4264" y="2746"/>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76" name="Oval 49"/>
              <p:cNvSpPr>
                <a:spLocks noChangeArrowheads="1"/>
              </p:cNvSpPr>
              <p:nvPr/>
            </p:nvSpPr>
            <p:spPr bwMode="auto">
              <a:xfrm>
                <a:off x="5304" y="2995"/>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77" name="Oval 50"/>
              <p:cNvSpPr>
                <a:spLocks noChangeArrowheads="1"/>
              </p:cNvSpPr>
              <p:nvPr/>
            </p:nvSpPr>
            <p:spPr bwMode="auto">
              <a:xfrm>
                <a:off x="5064" y="2787"/>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78" name="Oval 51"/>
              <p:cNvSpPr>
                <a:spLocks noChangeArrowheads="1"/>
              </p:cNvSpPr>
              <p:nvPr/>
            </p:nvSpPr>
            <p:spPr bwMode="auto">
              <a:xfrm>
                <a:off x="4264" y="2038"/>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79" name="Oval 52"/>
              <p:cNvSpPr>
                <a:spLocks noChangeArrowheads="1"/>
              </p:cNvSpPr>
              <p:nvPr/>
            </p:nvSpPr>
            <p:spPr bwMode="auto">
              <a:xfrm>
                <a:off x="4504" y="2954"/>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0" name="Oval 53"/>
              <p:cNvSpPr>
                <a:spLocks noChangeArrowheads="1"/>
              </p:cNvSpPr>
              <p:nvPr/>
            </p:nvSpPr>
            <p:spPr bwMode="auto">
              <a:xfrm>
                <a:off x="4624" y="2454"/>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1" name="Oval 54"/>
              <p:cNvSpPr>
                <a:spLocks noChangeArrowheads="1"/>
              </p:cNvSpPr>
              <p:nvPr/>
            </p:nvSpPr>
            <p:spPr bwMode="auto">
              <a:xfrm>
                <a:off x="5344" y="2122"/>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2" name="Oval 55"/>
              <p:cNvSpPr>
                <a:spLocks noChangeArrowheads="1"/>
              </p:cNvSpPr>
              <p:nvPr/>
            </p:nvSpPr>
            <p:spPr bwMode="auto">
              <a:xfrm>
                <a:off x="4184" y="2371"/>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3" name="Oval 56"/>
              <p:cNvSpPr>
                <a:spLocks noChangeArrowheads="1"/>
              </p:cNvSpPr>
              <p:nvPr/>
            </p:nvSpPr>
            <p:spPr bwMode="auto">
              <a:xfrm>
                <a:off x="5184" y="2038"/>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4" name="Oval 57"/>
              <p:cNvSpPr>
                <a:spLocks noChangeArrowheads="1"/>
              </p:cNvSpPr>
              <p:nvPr/>
            </p:nvSpPr>
            <p:spPr bwMode="auto">
              <a:xfrm>
                <a:off x="4664" y="2080"/>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5" name="Oval 58"/>
              <p:cNvSpPr>
                <a:spLocks noChangeArrowheads="1"/>
              </p:cNvSpPr>
              <p:nvPr/>
            </p:nvSpPr>
            <p:spPr bwMode="auto">
              <a:xfrm>
                <a:off x="4184" y="2122"/>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6" name="Oval 59"/>
              <p:cNvSpPr>
                <a:spLocks noChangeArrowheads="1"/>
              </p:cNvSpPr>
              <p:nvPr/>
            </p:nvSpPr>
            <p:spPr bwMode="auto">
              <a:xfrm>
                <a:off x="4224" y="2954"/>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7" name="Oval 60"/>
              <p:cNvSpPr>
                <a:spLocks noChangeArrowheads="1"/>
              </p:cNvSpPr>
              <p:nvPr/>
            </p:nvSpPr>
            <p:spPr bwMode="auto">
              <a:xfrm>
                <a:off x="4944" y="2496"/>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8" name="Oval 61"/>
              <p:cNvSpPr>
                <a:spLocks noChangeArrowheads="1"/>
              </p:cNvSpPr>
              <p:nvPr/>
            </p:nvSpPr>
            <p:spPr bwMode="auto">
              <a:xfrm>
                <a:off x="4464" y="2256"/>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89" name="Oval 62"/>
              <p:cNvSpPr>
                <a:spLocks noChangeArrowheads="1"/>
              </p:cNvSpPr>
              <p:nvPr/>
            </p:nvSpPr>
            <p:spPr bwMode="auto">
              <a:xfrm>
                <a:off x="4704" y="3037"/>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0" name="Oval 63"/>
              <p:cNvSpPr>
                <a:spLocks noChangeArrowheads="1"/>
              </p:cNvSpPr>
              <p:nvPr/>
            </p:nvSpPr>
            <p:spPr bwMode="auto">
              <a:xfrm>
                <a:off x="4032" y="2070"/>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1" name="Oval 64"/>
              <p:cNvSpPr>
                <a:spLocks noChangeArrowheads="1"/>
              </p:cNvSpPr>
              <p:nvPr/>
            </p:nvSpPr>
            <p:spPr bwMode="auto">
              <a:xfrm>
                <a:off x="4664" y="2746"/>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2" name="Oval 65"/>
              <p:cNvSpPr>
                <a:spLocks noChangeArrowheads="1"/>
              </p:cNvSpPr>
              <p:nvPr/>
            </p:nvSpPr>
            <p:spPr bwMode="auto">
              <a:xfrm>
                <a:off x="4944" y="2662"/>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3" name="Oval 66"/>
              <p:cNvSpPr>
                <a:spLocks noChangeArrowheads="1"/>
              </p:cNvSpPr>
              <p:nvPr/>
            </p:nvSpPr>
            <p:spPr bwMode="auto">
              <a:xfrm>
                <a:off x="4904" y="2995"/>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4" name="Oval 67"/>
              <p:cNvSpPr>
                <a:spLocks noChangeArrowheads="1"/>
              </p:cNvSpPr>
              <p:nvPr/>
            </p:nvSpPr>
            <p:spPr bwMode="auto">
              <a:xfrm>
                <a:off x="4984" y="3078"/>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5" name="Oval 68"/>
              <p:cNvSpPr>
                <a:spLocks noChangeArrowheads="1"/>
              </p:cNvSpPr>
              <p:nvPr/>
            </p:nvSpPr>
            <p:spPr bwMode="auto">
              <a:xfrm>
                <a:off x="4384" y="2579"/>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6" name="Oval 69"/>
              <p:cNvSpPr>
                <a:spLocks noChangeArrowheads="1"/>
              </p:cNvSpPr>
              <p:nvPr/>
            </p:nvSpPr>
            <p:spPr bwMode="auto">
              <a:xfrm>
                <a:off x="5304" y="2579"/>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7" name="Oval 70"/>
              <p:cNvSpPr>
                <a:spLocks noChangeArrowheads="1"/>
              </p:cNvSpPr>
              <p:nvPr/>
            </p:nvSpPr>
            <p:spPr bwMode="auto">
              <a:xfrm>
                <a:off x="4584" y="2662"/>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8" name="Oval 71"/>
              <p:cNvSpPr>
                <a:spLocks noChangeArrowheads="1"/>
              </p:cNvSpPr>
              <p:nvPr/>
            </p:nvSpPr>
            <p:spPr bwMode="auto">
              <a:xfrm>
                <a:off x="5144" y="2246"/>
                <a:ext cx="40" cy="42"/>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99" name="Oval 72"/>
              <p:cNvSpPr>
                <a:spLocks noChangeArrowheads="1"/>
              </p:cNvSpPr>
              <p:nvPr/>
            </p:nvSpPr>
            <p:spPr bwMode="auto">
              <a:xfrm>
                <a:off x="4984" y="2122"/>
                <a:ext cx="40" cy="41"/>
              </a:xfrm>
              <a:prstGeom prst="ellipse">
                <a:avLst/>
              </a:prstGeom>
              <a:solidFill>
                <a:srgbClr val="FF6600"/>
              </a:solidFill>
              <a:ln w="9525">
                <a:solidFill>
                  <a:schemeClr val="tx1"/>
                </a:solidFill>
                <a:round/>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grpSp>
        <p:sp>
          <p:nvSpPr>
            <p:cNvPr id="27661" name="AutoShape 73"/>
            <p:cNvSpPr>
              <a:spLocks noChangeArrowheads="1"/>
            </p:cNvSpPr>
            <p:nvPr/>
          </p:nvSpPr>
          <p:spPr bwMode="auto">
            <a:xfrm>
              <a:off x="1008" y="3360"/>
              <a:ext cx="1680" cy="432"/>
            </a:xfrm>
            <a:prstGeom prst="curvedUpArrow">
              <a:avLst>
                <a:gd name="adj1" fmla="val 77778"/>
                <a:gd name="adj2" fmla="val 155556"/>
                <a:gd name="adj3" fmla="val 33333"/>
              </a:avLst>
            </a:prstGeom>
            <a:solidFill>
              <a:schemeClr val="accent1"/>
            </a:solidFill>
            <a:ln w="9525">
              <a:solidFill>
                <a:schemeClr val="tx1"/>
              </a:solidFill>
              <a:miter lim="800000"/>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62" name="AutoShape 74"/>
            <p:cNvSpPr>
              <a:spLocks noChangeArrowheads="1"/>
            </p:cNvSpPr>
            <p:nvPr/>
          </p:nvSpPr>
          <p:spPr bwMode="auto">
            <a:xfrm>
              <a:off x="3168" y="3360"/>
              <a:ext cx="1440" cy="480"/>
            </a:xfrm>
            <a:prstGeom prst="curvedUpArrow">
              <a:avLst>
                <a:gd name="adj1" fmla="val 60000"/>
                <a:gd name="adj2" fmla="val 120000"/>
                <a:gd name="adj3" fmla="val 33333"/>
              </a:avLst>
            </a:prstGeom>
            <a:solidFill>
              <a:schemeClr val="accent1"/>
            </a:solidFill>
            <a:ln w="9525">
              <a:solidFill>
                <a:schemeClr val="tx1"/>
              </a:solidFill>
              <a:miter lim="800000"/>
              <a:headEnd/>
              <a:tailEnd/>
            </a:ln>
          </p:spPr>
          <p:txBody>
            <a:bodyPr wrap="none" anchor="ctr"/>
            <a:lstStyle/>
            <a:p>
              <a:pPr eaLnBrk="0" hangingPunct="0"/>
              <a:endParaRPr lang="zh-CN" altLang="en-US"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663" name="Text Box 75"/>
            <p:cNvSpPr txBox="1">
              <a:spLocks noChangeArrowheads="1"/>
            </p:cNvSpPr>
            <p:nvPr/>
          </p:nvSpPr>
          <p:spPr bwMode="auto">
            <a:xfrm>
              <a:off x="140" y="2160"/>
              <a:ext cx="904" cy="307"/>
            </a:xfrm>
            <a:prstGeom prst="rect">
              <a:avLst/>
            </a:prstGeom>
            <a:noFill/>
            <a:ln w="9525">
              <a:noFill/>
              <a:miter lim="800000"/>
              <a:headEnd/>
              <a:tailEnd/>
            </a:ln>
          </p:spPr>
          <p:txBody>
            <a:bodyPr wrap="square">
              <a:spAutoFit/>
            </a:bodyPr>
            <a:lstStyle/>
            <a:p>
              <a:pPr algn="ctr" eaLnBrk="0" hangingPunct="0"/>
              <a:r>
                <a:rPr lang="zh-CN" altLang="en-US" sz="1800" b="1" dirty="0">
                  <a:solidFill>
                    <a:schemeClr val="bg2"/>
                  </a:solidFill>
                  <a:latin typeface="Times New Roman" panose="02020603050405020304" pitchFamily="18" charset="0"/>
                  <a:ea typeface="华文仿宋" panose="02010600040101010101" pitchFamily="2" charset="-122"/>
                  <a:cs typeface="Times New Roman" panose="02020603050405020304" pitchFamily="18" charset="0"/>
                </a:rPr>
                <a:t>蒸发气化</a:t>
              </a:r>
            </a:p>
          </p:txBody>
        </p:sp>
        <p:sp>
          <p:nvSpPr>
            <p:cNvPr id="27664" name="Text Box 76"/>
            <p:cNvSpPr txBox="1">
              <a:spLocks noChangeArrowheads="1"/>
            </p:cNvSpPr>
            <p:nvPr/>
          </p:nvSpPr>
          <p:spPr bwMode="auto">
            <a:xfrm>
              <a:off x="946" y="1334"/>
              <a:ext cx="576" cy="307"/>
            </a:xfrm>
            <a:prstGeom prst="rect">
              <a:avLst/>
            </a:prstGeom>
            <a:noFill/>
            <a:ln w="9525">
              <a:noFill/>
              <a:miter lim="800000"/>
              <a:headEnd/>
              <a:tailEnd/>
            </a:ln>
          </p:spPr>
          <p:txBody>
            <a:bodyPr>
              <a:spAutoFit/>
            </a:bodyPr>
            <a:lstStyle/>
            <a:p>
              <a:pPr algn="ctr" eaLnBrk="0" hangingPunct="0"/>
              <a:r>
                <a:rPr lang="zh-CN" altLang="en-US" sz="1800" b="1" dirty="0">
                  <a:latin typeface="Times New Roman" panose="02020603050405020304" pitchFamily="18" charset="0"/>
                  <a:ea typeface="华文仿宋" panose="02010600040101010101" pitchFamily="2" charset="-122"/>
                  <a:cs typeface="Times New Roman" panose="02020603050405020304" pitchFamily="18" charset="0"/>
                </a:rPr>
                <a:t>凝聚</a:t>
              </a:r>
            </a:p>
          </p:txBody>
        </p:sp>
        <p:sp>
          <p:nvSpPr>
            <p:cNvPr id="14" name="Text Box 77"/>
            <p:cNvSpPr txBox="1">
              <a:spLocks noChangeArrowheads="1"/>
            </p:cNvSpPr>
            <p:nvPr/>
          </p:nvSpPr>
          <p:spPr bwMode="auto">
            <a:xfrm>
              <a:off x="192" y="3628"/>
              <a:ext cx="1143" cy="384"/>
            </a:xfrm>
            <a:prstGeom prst="rect">
              <a:avLst/>
            </a:prstGeom>
            <a:noFill/>
            <a:ln w="9525">
              <a:noFill/>
              <a:miter lim="800000"/>
              <a:headEnd/>
              <a:tailEnd/>
            </a:ln>
            <a:effectLst/>
          </p:spPr>
          <p:txBody>
            <a:bodyPr wrap="square">
              <a:spAutoFit/>
            </a:bodyPr>
            <a:lstStyle/>
            <a:p>
              <a:pPr eaLnBrk="0" hangingPunct="0">
                <a:defRPr/>
              </a:pPr>
              <a:r>
                <a:rPr lang="zh-CN" altLang="en-US"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平衡状态</a:t>
              </a:r>
              <a:r>
                <a:rPr lang="en-US" altLang="zh-CN"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I</a:t>
              </a:r>
            </a:p>
          </p:txBody>
        </p:sp>
        <p:sp>
          <p:nvSpPr>
            <p:cNvPr id="15" name="Text Box 78"/>
            <p:cNvSpPr txBox="1">
              <a:spLocks noChangeArrowheads="1"/>
            </p:cNvSpPr>
            <p:nvPr/>
          </p:nvSpPr>
          <p:spPr bwMode="auto">
            <a:xfrm>
              <a:off x="4292" y="3628"/>
              <a:ext cx="1212" cy="384"/>
            </a:xfrm>
            <a:prstGeom prst="rect">
              <a:avLst/>
            </a:prstGeom>
            <a:noFill/>
            <a:ln w="9525">
              <a:noFill/>
              <a:miter lim="800000"/>
              <a:headEnd/>
              <a:tailEnd/>
            </a:ln>
            <a:effectLst/>
          </p:spPr>
          <p:txBody>
            <a:bodyPr wrap="square">
              <a:spAutoFit/>
            </a:bodyPr>
            <a:lstStyle/>
            <a:p>
              <a:pPr eaLnBrk="0" hangingPunct="0">
                <a:defRPr/>
              </a:pPr>
              <a:r>
                <a:rPr lang="zh-CN" altLang="en-US"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平衡状态</a:t>
              </a:r>
              <a:r>
                <a:rPr lang="en-US" altLang="zh-CN" sz="20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II</a:t>
              </a:r>
            </a:p>
          </p:txBody>
        </p:sp>
        <p:sp>
          <p:nvSpPr>
            <p:cNvPr id="27667" name="Text Box 79"/>
            <p:cNvSpPr txBox="1">
              <a:spLocks noChangeArrowheads="1"/>
            </p:cNvSpPr>
            <p:nvPr/>
          </p:nvSpPr>
          <p:spPr bwMode="auto">
            <a:xfrm>
              <a:off x="2219" y="3600"/>
              <a:ext cx="1120" cy="384"/>
            </a:xfrm>
            <a:prstGeom prst="rect">
              <a:avLst/>
            </a:prstGeom>
            <a:noFill/>
            <a:ln w="9525">
              <a:noFill/>
              <a:miter lim="800000"/>
              <a:headEnd/>
              <a:tailEnd/>
            </a:ln>
          </p:spPr>
          <p:txBody>
            <a:bodyPr wrap="square">
              <a:spAutoFit/>
            </a:bodyPr>
            <a:lstStyle/>
            <a:p>
              <a:pPr algn="ctr" eaLnBrk="0" hangingPunct="0"/>
              <a:r>
                <a:rPr lang="zh-CN" altLang="en-US"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过渡状态</a:t>
              </a:r>
            </a:p>
          </p:txBody>
        </p:sp>
        <p:sp>
          <p:nvSpPr>
            <p:cNvPr id="27668" name="Text Box 80"/>
            <p:cNvSpPr txBox="1">
              <a:spLocks noChangeArrowheads="1"/>
            </p:cNvSpPr>
            <p:nvPr/>
          </p:nvSpPr>
          <p:spPr bwMode="auto">
            <a:xfrm>
              <a:off x="192" y="2592"/>
              <a:ext cx="1392" cy="384"/>
            </a:xfrm>
            <a:prstGeom prst="rect">
              <a:avLst/>
            </a:prstGeom>
            <a:noFill/>
            <a:ln w="9525">
              <a:noFill/>
              <a:miter lim="800000"/>
              <a:headEnd/>
              <a:tailEnd/>
            </a:ln>
          </p:spPr>
          <p:txBody>
            <a:bodyPr wrap="square">
              <a:spAutoFit/>
            </a:bodyPr>
            <a:lstStyle/>
            <a:p>
              <a:pPr algn="ctr" eaLnBrk="0" hangingPunct="0"/>
              <a:r>
                <a:rPr lang="zh-CN" altLang="en-US" sz="2400" b="1" dirty="0">
                  <a:solidFill>
                    <a:schemeClr val="bg2"/>
                  </a:solidFill>
                  <a:latin typeface="Times New Roman" panose="02020603050405020304" pitchFamily="18" charset="0"/>
                  <a:ea typeface="华文仿宋" panose="02010600040101010101" pitchFamily="2" charset="-122"/>
                  <a:cs typeface="Times New Roman" panose="02020603050405020304" pitchFamily="18" charset="0"/>
                </a:rPr>
                <a:t>溶剂</a:t>
              </a:r>
            </a:p>
          </p:txBody>
        </p:sp>
        <p:sp>
          <p:nvSpPr>
            <p:cNvPr id="27669" name="Text Box 81"/>
            <p:cNvSpPr txBox="1">
              <a:spLocks noChangeArrowheads="1"/>
            </p:cNvSpPr>
            <p:nvPr/>
          </p:nvSpPr>
          <p:spPr bwMode="auto">
            <a:xfrm>
              <a:off x="3992" y="2640"/>
              <a:ext cx="1440" cy="384"/>
            </a:xfrm>
            <a:prstGeom prst="rect">
              <a:avLst/>
            </a:prstGeom>
            <a:noFill/>
            <a:ln w="9525">
              <a:noFill/>
              <a:miter lim="800000"/>
              <a:headEnd/>
              <a:tailEnd/>
            </a:ln>
          </p:spPr>
          <p:txBody>
            <a:bodyPr wrap="square">
              <a:spAutoFit/>
            </a:bodyPr>
            <a:lstStyle/>
            <a:p>
              <a:pPr algn="ctr" eaLnBrk="0" hangingPunct="0"/>
              <a:r>
                <a:rPr lang="zh-CN" altLang="en-US" sz="2400" b="1" dirty="0">
                  <a:solidFill>
                    <a:schemeClr val="bg2"/>
                  </a:solidFill>
                  <a:latin typeface="Times New Roman" panose="02020603050405020304" pitchFamily="18" charset="0"/>
                  <a:ea typeface="华文仿宋" panose="02010600040101010101" pitchFamily="2" charset="-122"/>
                  <a:cs typeface="Times New Roman" panose="02020603050405020304" pitchFamily="18" charset="0"/>
                </a:rPr>
                <a:t>溶液</a:t>
              </a:r>
            </a:p>
          </p:txBody>
        </p:sp>
      </p:grpSp>
      <p:grpSp>
        <p:nvGrpSpPr>
          <p:cNvPr id="83" name="组合 82">
            <a:extLst>
              <a:ext uri="{FF2B5EF4-FFF2-40B4-BE49-F238E27FC236}">
                <a16:creationId xmlns:a16="http://schemas.microsoft.com/office/drawing/2014/main" id="{396B98DF-1FB2-4601-BB89-744B75ED9AF3}"/>
              </a:ext>
            </a:extLst>
          </p:cNvPr>
          <p:cNvGrpSpPr/>
          <p:nvPr/>
        </p:nvGrpSpPr>
        <p:grpSpPr>
          <a:xfrm>
            <a:off x="7380312" y="1377093"/>
            <a:ext cx="1480145" cy="1480145"/>
            <a:chOff x="6660232" y="5044480"/>
            <a:chExt cx="1480145" cy="1480145"/>
          </a:xfrm>
        </p:grpSpPr>
        <p:sp>
          <p:nvSpPr>
            <p:cNvPr id="84" name="爆炸形: 8 pt  83">
              <a:extLst>
                <a:ext uri="{FF2B5EF4-FFF2-40B4-BE49-F238E27FC236}">
                  <a16:creationId xmlns:a16="http://schemas.microsoft.com/office/drawing/2014/main" id="{B8186C85-B5BE-44B1-8029-A7B09ED35450}"/>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85" name="矩形 84">
              <a:extLst>
                <a:ext uri="{FF2B5EF4-FFF2-40B4-BE49-F238E27FC236}">
                  <a16:creationId xmlns:a16="http://schemas.microsoft.com/office/drawing/2014/main" id="{B98D7A52-1E5A-4F57-8817-32D9C438B5F0}"/>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4.2.1.1  </a:t>
            </a:r>
            <a:r>
              <a:rPr lang="zh-CN" altLang="en-US" dirty="0"/>
              <a:t>溶液的蒸汽压下降</a:t>
            </a:r>
          </a:p>
        </p:txBody>
      </p:sp>
      <p:sp>
        <p:nvSpPr>
          <p:cNvPr id="3076" name="Text Box 3"/>
          <p:cNvSpPr txBox="1">
            <a:spLocks noChangeArrowheads="1"/>
          </p:cNvSpPr>
          <p:nvPr/>
        </p:nvSpPr>
        <p:spPr bwMode="auto">
          <a:xfrm>
            <a:off x="251520" y="1667520"/>
            <a:ext cx="8640638" cy="1041400"/>
          </a:xfrm>
          <a:prstGeom prst="rect">
            <a:avLst/>
          </a:prstGeom>
          <a:noFill/>
          <a:ln w="9525">
            <a:noFill/>
            <a:miter lim="800000"/>
            <a:headEnd/>
            <a:tailEnd/>
          </a:ln>
        </p:spPr>
        <p:txBody>
          <a:bodyPr wrap="square">
            <a:spAutoFit/>
          </a:bodyPr>
          <a:lstStyle/>
          <a:p>
            <a:pPr eaLnBrk="0" hangingPunct="0">
              <a:spcBef>
                <a:spcPct val="20000"/>
              </a:spcBef>
              <a:defRPr/>
            </a:pPr>
            <a:r>
              <a:rPr lang="en-US" altLang="zh-CN" dirty="0">
                <a:solidFill>
                  <a:srgbClr val="FF0000"/>
                </a:solidFill>
                <a:latin typeface="Times New Roman" panose="02020603050405020304" pitchFamily="18" charset="0"/>
                <a:ea typeface="+mj-ea"/>
                <a:cs typeface="Times New Roman" panose="02020603050405020304" pitchFamily="18" charset="0"/>
              </a:rPr>
              <a:t>—</a:t>
            </a:r>
            <a:r>
              <a:rPr lang="zh-CN" altLang="en-US" dirty="0">
                <a:solidFill>
                  <a:srgbClr val="FF0000"/>
                </a:solidFill>
                <a:latin typeface="Times New Roman" panose="02020603050405020304" pitchFamily="18" charset="0"/>
                <a:ea typeface="+mj-ea"/>
                <a:cs typeface="Times New Roman" panose="02020603050405020304" pitchFamily="18" charset="0"/>
              </a:rPr>
              <a:t>测定溶质分子的相对摩尔质量 </a:t>
            </a:r>
            <a:r>
              <a:rPr lang="en-US" altLang="zh-CN" dirty="0">
                <a:solidFill>
                  <a:srgbClr val="FF0000"/>
                </a:solidFill>
                <a:latin typeface="Times New Roman" panose="02020603050405020304" pitchFamily="18" charset="0"/>
                <a:ea typeface="+mj-ea"/>
                <a:cs typeface="Times New Roman" panose="02020603050405020304" pitchFamily="18" charset="0"/>
              </a:rPr>
              <a:t>(</a:t>
            </a:r>
            <a:r>
              <a:rPr lang="en-US" altLang="zh-CN" i="1" dirty="0">
                <a:solidFill>
                  <a:srgbClr val="FF0000"/>
                </a:solidFill>
                <a:latin typeface="Times New Roman" panose="02020603050405020304" pitchFamily="18" charset="0"/>
                <a:ea typeface="+mj-ea"/>
                <a:cs typeface="Times New Roman" panose="02020603050405020304" pitchFamily="18" charset="0"/>
              </a:rPr>
              <a:t>M</a:t>
            </a:r>
            <a:r>
              <a:rPr lang="en-US" altLang="zh-CN" baseline="-25000" dirty="0">
                <a:solidFill>
                  <a:srgbClr val="FF0000"/>
                </a:solidFill>
                <a:latin typeface="Times New Roman" panose="02020603050405020304" pitchFamily="18" charset="0"/>
                <a:ea typeface="+mj-ea"/>
                <a:cs typeface="Times New Roman" panose="02020603050405020304" pitchFamily="18" charset="0"/>
              </a:rPr>
              <a:t>B</a:t>
            </a:r>
            <a:r>
              <a:rPr lang="en-US" altLang="zh-CN" dirty="0">
                <a:solidFill>
                  <a:srgbClr val="FF0000"/>
                </a:solidFill>
                <a:latin typeface="Times New Roman" panose="02020603050405020304" pitchFamily="18" charset="0"/>
                <a:ea typeface="+mj-ea"/>
                <a:cs typeface="Times New Roman" panose="02020603050405020304" pitchFamily="18" charset="0"/>
              </a:rPr>
              <a:t>)</a:t>
            </a:r>
            <a:endParaRPr lang="zh-CN" altLang="en-US" dirty="0">
              <a:solidFill>
                <a:srgbClr val="FF0000"/>
              </a:solidFill>
              <a:latin typeface="Times New Roman" panose="02020603050405020304" pitchFamily="18" charset="0"/>
              <a:ea typeface="+mj-ea"/>
              <a:cs typeface="Times New Roman" panose="02020603050405020304" pitchFamily="18" charset="0"/>
            </a:endParaRPr>
          </a:p>
          <a:p>
            <a:pPr eaLnBrk="0" hangingPunct="0">
              <a:spcBef>
                <a:spcPct val="20000"/>
              </a:spcBef>
              <a:defRPr/>
            </a:pPr>
            <a:r>
              <a:rPr lang="zh-CN" altLang="en-US" b="1" dirty="0">
                <a:solidFill>
                  <a:srgbClr val="000000"/>
                </a:solidFill>
                <a:latin typeface="Times New Roman" panose="02020603050405020304" pitchFamily="18" charset="0"/>
                <a:ea typeface="仿宋" pitchFamily="49" charset="-122"/>
                <a:cs typeface="Times New Roman" panose="02020603050405020304" pitchFamily="18" charset="0"/>
              </a:rPr>
              <a:t>设质量为</a:t>
            </a:r>
            <a:r>
              <a:rPr lang="en-US" altLang="zh-CN" b="1" i="1" dirty="0">
                <a:solidFill>
                  <a:srgbClr val="000000"/>
                </a:solidFill>
                <a:latin typeface="Times New Roman" panose="02020603050405020304" pitchFamily="18" charset="0"/>
                <a:ea typeface="仿宋" pitchFamily="49" charset="-122"/>
                <a:cs typeface="Times New Roman" panose="02020603050405020304" pitchFamily="18" charset="0"/>
              </a:rPr>
              <a:t>W</a:t>
            </a:r>
            <a:r>
              <a:rPr lang="en-US" altLang="zh-CN" b="1" baseline="-30000" dirty="0">
                <a:solidFill>
                  <a:srgbClr val="000000"/>
                </a:solidFill>
                <a:latin typeface="Times New Roman" panose="02020603050405020304" pitchFamily="18" charset="0"/>
                <a:ea typeface="仿宋" pitchFamily="49" charset="-122"/>
                <a:cs typeface="Times New Roman" panose="02020603050405020304" pitchFamily="18" charset="0"/>
              </a:rPr>
              <a:t>B</a:t>
            </a:r>
            <a:r>
              <a:rPr lang="zh-CN" altLang="en-US" b="1" dirty="0">
                <a:solidFill>
                  <a:srgbClr val="000000"/>
                </a:solidFill>
                <a:latin typeface="Times New Roman" panose="02020603050405020304" pitchFamily="18" charset="0"/>
                <a:ea typeface="仿宋" pitchFamily="49" charset="-122"/>
                <a:cs typeface="Times New Roman" panose="02020603050405020304" pitchFamily="18" charset="0"/>
              </a:rPr>
              <a:t>的溶质溶于质量为</a:t>
            </a:r>
            <a:r>
              <a:rPr lang="en-US" altLang="zh-CN" b="1" i="1" dirty="0">
                <a:solidFill>
                  <a:srgbClr val="000000"/>
                </a:solidFill>
                <a:latin typeface="Times New Roman" panose="02020603050405020304" pitchFamily="18" charset="0"/>
                <a:ea typeface="仿宋" pitchFamily="49" charset="-122"/>
                <a:cs typeface="Times New Roman" panose="02020603050405020304" pitchFamily="18" charset="0"/>
              </a:rPr>
              <a:t>W</a:t>
            </a:r>
            <a:r>
              <a:rPr lang="en-US" altLang="zh-CN" b="1" baseline="-30000" dirty="0">
                <a:solidFill>
                  <a:srgbClr val="000000"/>
                </a:solidFill>
                <a:latin typeface="Times New Roman" panose="02020603050405020304" pitchFamily="18" charset="0"/>
                <a:ea typeface="仿宋" pitchFamily="49" charset="-122"/>
                <a:cs typeface="Times New Roman" panose="02020603050405020304" pitchFamily="18" charset="0"/>
              </a:rPr>
              <a:t>A</a:t>
            </a:r>
            <a:r>
              <a:rPr lang="zh-CN" altLang="en-US" b="1" dirty="0">
                <a:solidFill>
                  <a:srgbClr val="000000"/>
                </a:solidFill>
                <a:latin typeface="Times New Roman" panose="02020603050405020304" pitchFamily="18" charset="0"/>
                <a:ea typeface="仿宋" pitchFamily="49" charset="-122"/>
                <a:cs typeface="Times New Roman" panose="02020603050405020304" pitchFamily="18" charset="0"/>
              </a:rPr>
              <a:t>的溶剂中，则有： </a:t>
            </a:r>
          </a:p>
        </p:txBody>
      </p:sp>
      <p:graphicFrame>
        <p:nvGraphicFramePr>
          <p:cNvPr id="12292" name="Object 5"/>
          <p:cNvGraphicFramePr>
            <a:graphicFrameLocks noChangeAspect="1"/>
          </p:cNvGraphicFramePr>
          <p:nvPr>
            <p:extLst>
              <p:ext uri="{D42A27DB-BD31-4B8C-83A1-F6EECF244321}">
                <p14:modId xmlns:p14="http://schemas.microsoft.com/office/powerpoint/2010/main" val="1220609772"/>
              </p:ext>
            </p:extLst>
          </p:nvPr>
        </p:nvGraphicFramePr>
        <p:xfrm>
          <a:off x="1711325" y="2780928"/>
          <a:ext cx="5711825" cy="890588"/>
        </p:xfrm>
        <a:graphic>
          <a:graphicData uri="http://schemas.openxmlformats.org/presentationml/2006/ole">
            <mc:AlternateContent xmlns:mc="http://schemas.openxmlformats.org/markup-compatibility/2006">
              <mc:Choice xmlns:v="urn:schemas-microsoft-com:vml" Requires="v">
                <p:oleObj spid="_x0000_s29025" name="Equation" r:id="rId4" imgW="2565360" imgH="431640" progId="Equation.DSMT4">
                  <p:embed/>
                </p:oleObj>
              </mc:Choice>
              <mc:Fallback>
                <p:oleObj name="Equation" r:id="rId4" imgW="2565360" imgH="431640" progId="Equation.DSMT4">
                  <p:embed/>
                  <p:pic>
                    <p:nvPicPr>
                      <p:cNvPr id="0" name="Picture 5"/>
                      <p:cNvPicPr>
                        <a:picLocks noChangeAspect="1" noChangeArrowheads="1"/>
                      </p:cNvPicPr>
                      <p:nvPr/>
                    </p:nvPicPr>
                    <p:blipFill>
                      <a:blip r:embed="rId5"/>
                      <a:srcRect/>
                      <a:stretch>
                        <a:fillRect/>
                      </a:stretch>
                    </p:blipFill>
                    <p:spPr bwMode="auto">
                      <a:xfrm>
                        <a:off x="1711325" y="2780928"/>
                        <a:ext cx="5711825"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4" name="Text Box 6"/>
          <p:cNvSpPr txBox="1">
            <a:spLocks noChangeArrowheads="1"/>
          </p:cNvSpPr>
          <p:nvPr/>
        </p:nvSpPr>
        <p:spPr bwMode="auto">
          <a:xfrm>
            <a:off x="251520" y="3933056"/>
            <a:ext cx="8640638" cy="2619050"/>
          </a:xfrm>
          <a:prstGeom prst="rect">
            <a:avLst/>
          </a:prstGeom>
          <a:noFill/>
          <a:ln w="9525">
            <a:noFill/>
            <a:miter lim="800000"/>
            <a:headEnd/>
            <a:tailEnd/>
          </a:ln>
        </p:spPr>
        <p:txBody>
          <a:bodyPr wrap="square">
            <a:spAutoFit/>
          </a:bodyPr>
          <a:lstStyle/>
          <a:p>
            <a:pPr algn="just" eaLnBrk="0" hangingPunct="0">
              <a:lnSpc>
                <a:spcPct val="125000"/>
              </a:lnSpc>
              <a:spcBef>
                <a:spcPts val="600"/>
              </a:spcBef>
              <a:defRPr/>
            </a:pPr>
            <a:r>
              <a:rPr lang="zh-CN" altLang="en-US" sz="2600" b="1" dirty="0">
                <a:solidFill>
                  <a:srgbClr val="FF0000"/>
                </a:solidFill>
                <a:ea typeface="楷体_GB2312" pitchFamily="49" charset="-122"/>
              </a:rPr>
              <a:t>干燥剂工作原理</a:t>
            </a:r>
          </a:p>
          <a:p>
            <a:pPr algn="just" eaLnBrk="0" hangingPunct="0">
              <a:lnSpc>
                <a:spcPct val="125000"/>
              </a:lnSpc>
              <a:spcBef>
                <a:spcPts val="600"/>
              </a:spcBef>
              <a:defRPr/>
            </a:pPr>
            <a:r>
              <a:rPr lang="en-US" altLang="zh-CN" sz="2600" b="1" u="sng" dirty="0">
                <a:latin typeface="Times New Roman" pitchFamily="18" charset="0"/>
                <a:ea typeface="仿宋" pitchFamily="49" charset="-122"/>
                <a:cs typeface="Times New Roman" pitchFamily="18" charset="0"/>
              </a:rPr>
              <a:t>CaCl</a:t>
            </a:r>
            <a:r>
              <a:rPr lang="en-US" altLang="zh-CN" sz="2600" b="1" u="sng" baseline="-30000" dirty="0">
                <a:latin typeface="Times New Roman" pitchFamily="18" charset="0"/>
                <a:ea typeface="仿宋" pitchFamily="49" charset="-122"/>
                <a:cs typeface="Times New Roman" pitchFamily="18" charset="0"/>
              </a:rPr>
              <a:t>2</a:t>
            </a:r>
            <a:r>
              <a:rPr lang="zh-CN" altLang="en-US" sz="2600" b="1" u="sng" dirty="0">
                <a:latin typeface="Times New Roman" pitchFamily="18" charset="0"/>
                <a:ea typeface="仿宋" pitchFamily="49" charset="-122"/>
                <a:cs typeface="Times New Roman" pitchFamily="18" charset="0"/>
              </a:rPr>
              <a:t>、</a:t>
            </a:r>
            <a:r>
              <a:rPr lang="en-US" altLang="zh-CN" sz="2600" b="1" u="sng" dirty="0">
                <a:latin typeface="Times New Roman" pitchFamily="18" charset="0"/>
                <a:ea typeface="仿宋" pitchFamily="49" charset="-122"/>
                <a:cs typeface="Times New Roman" pitchFamily="18" charset="0"/>
              </a:rPr>
              <a:t>NaOH</a:t>
            </a:r>
            <a:r>
              <a:rPr lang="zh-CN" altLang="en-US" sz="2600" b="1" u="sng" dirty="0">
                <a:latin typeface="Times New Roman" pitchFamily="18" charset="0"/>
                <a:ea typeface="仿宋" pitchFamily="49" charset="-122"/>
                <a:cs typeface="Times New Roman" pitchFamily="18" charset="0"/>
              </a:rPr>
              <a:t>和</a:t>
            </a:r>
            <a:r>
              <a:rPr lang="en-US" altLang="zh-CN" sz="2600" b="1" u="sng" dirty="0">
                <a:latin typeface="Times New Roman" pitchFamily="18" charset="0"/>
                <a:ea typeface="仿宋" pitchFamily="49" charset="-122"/>
                <a:cs typeface="Times New Roman" pitchFamily="18" charset="0"/>
              </a:rPr>
              <a:t>P</a:t>
            </a:r>
            <a:r>
              <a:rPr lang="en-US" altLang="zh-CN" sz="2600" b="1" u="sng" baseline="-30000" dirty="0">
                <a:latin typeface="Times New Roman" pitchFamily="18" charset="0"/>
                <a:ea typeface="仿宋" pitchFamily="49" charset="-122"/>
                <a:cs typeface="Times New Roman" pitchFamily="18" charset="0"/>
              </a:rPr>
              <a:t>2</a:t>
            </a:r>
            <a:r>
              <a:rPr lang="en-US" altLang="zh-CN" sz="2600" b="1" u="sng" dirty="0">
                <a:latin typeface="Times New Roman" pitchFamily="18" charset="0"/>
                <a:ea typeface="仿宋" pitchFamily="49" charset="-122"/>
                <a:cs typeface="Times New Roman" pitchFamily="18" charset="0"/>
              </a:rPr>
              <a:t>O</a:t>
            </a:r>
            <a:r>
              <a:rPr lang="en-US" altLang="zh-CN" sz="2600" b="1" u="sng" baseline="-30000" dirty="0">
                <a:latin typeface="Times New Roman" pitchFamily="18" charset="0"/>
                <a:ea typeface="仿宋" pitchFamily="49" charset="-122"/>
                <a:cs typeface="Times New Roman" pitchFamily="18" charset="0"/>
              </a:rPr>
              <a:t>5</a:t>
            </a:r>
            <a:r>
              <a:rPr lang="zh-CN" altLang="en-US" sz="2600" b="1" dirty="0">
                <a:latin typeface="Times New Roman" pitchFamily="18" charset="0"/>
                <a:ea typeface="仿宋" pitchFamily="49" charset="-122"/>
                <a:cs typeface="Times New Roman" pitchFamily="18" charset="0"/>
              </a:rPr>
              <a:t>等易潮解的固态物质，常用作干燥剂。因其易吸收空气中的水分在其表面形成溶液，该溶液蒸气压较空气中水蒸气的分压小，使空气中的水蒸气不断凝结进入溶液而达到消除空气中水蒸气的目的。 </a:t>
            </a:r>
          </a:p>
        </p:txBody>
      </p:sp>
      <p:sp>
        <p:nvSpPr>
          <p:cNvPr id="6" name="矩形 5"/>
          <p:cNvSpPr/>
          <p:nvPr/>
        </p:nvSpPr>
        <p:spPr>
          <a:xfrm>
            <a:off x="251520" y="1034504"/>
            <a:ext cx="4319588" cy="522288"/>
          </a:xfrm>
          <a:prstGeom prst="rect">
            <a:avLst/>
          </a:prstGeom>
        </p:spPr>
        <p:txBody>
          <a:bodyPr>
            <a:spAutoFit/>
          </a:bodyPr>
          <a:lstStyle/>
          <a:p>
            <a:pPr eaLnBrk="0" hangingPunct="0">
              <a:defRPr/>
            </a:pPr>
            <a:r>
              <a:rPr lang="en-US" altLang="zh-CN" b="1" dirty="0">
                <a:solidFill>
                  <a:srgbClr val="FF0000"/>
                </a:solidFill>
                <a:latin typeface="+mj-ea"/>
                <a:ea typeface="+mj-ea"/>
                <a:cs typeface="Times New Roman" panose="02020603050405020304" pitchFamily="18" charset="0"/>
              </a:rPr>
              <a:t>1</a:t>
            </a:r>
            <a:r>
              <a:rPr lang="zh-CN" altLang="en-US" b="1" dirty="0">
                <a:solidFill>
                  <a:srgbClr val="FF0000"/>
                </a:solidFill>
                <a:latin typeface="Times New Roman" panose="02020603050405020304" pitchFamily="18" charset="0"/>
                <a:ea typeface="+mj-ea"/>
                <a:cs typeface="Times New Roman" panose="02020603050405020304" pitchFamily="18" charset="0"/>
              </a:rPr>
              <a:t>）蒸气压下降的应用</a:t>
            </a:r>
          </a:p>
        </p:txBody>
      </p:sp>
      <p:grpSp>
        <p:nvGrpSpPr>
          <p:cNvPr id="7" name="组合 6">
            <a:extLst>
              <a:ext uri="{FF2B5EF4-FFF2-40B4-BE49-F238E27FC236}">
                <a16:creationId xmlns:a16="http://schemas.microsoft.com/office/drawing/2014/main" id="{03287783-421A-4164-9F80-8FACA9435747}"/>
              </a:ext>
            </a:extLst>
          </p:cNvPr>
          <p:cNvGrpSpPr/>
          <p:nvPr/>
        </p:nvGrpSpPr>
        <p:grpSpPr>
          <a:xfrm>
            <a:off x="7638433" y="839427"/>
            <a:ext cx="1480145" cy="1480145"/>
            <a:chOff x="6660232" y="5044480"/>
            <a:chExt cx="1480145" cy="1480145"/>
          </a:xfrm>
        </p:grpSpPr>
        <p:sp>
          <p:nvSpPr>
            <p:cNvPr id="8" name="爆炸形: 8 pt  7">
              <a:extLst>
                <a:ext uri="{FF2B5EF4-FFF2-40B4-BE49-F238E27FC236}">
                  <a16:creationId xmlns:a16="http://schemas.microsoft.com/office/drawing/2014/main" id="{92928E22-828E-485A-A973-077611CD481E}"/>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9" name="矩形 8">
              <a:extLst>
                <a:ext uri="{FF2B5EF4-FFF2-40B4-BE49-F238E27FC236}">
                  <a16:creationId xmlns:a16="http://schemas.microsoft.com/office/drawing/2014/main" id="{516F3D98-2F0D-430B-B618-F3B0A5651E74}"/>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1" name="Object 5"/>
          <p:cNvPicPr>
            <a:picLocks noChangeAspect="1" noChangeArrowheads="1"/>
          </p:cNvPicPr>
          <p:nvPr/>
        </p:nvPicPr>
        <p:blipFill rotWithShape="1">
          <a:blip r:embed="rId2"/>
          <a:srcRect l="-1" r="8092"/>
          <a:stretch/>
        </p:blipFill>
        <p:spPr bwMode="auto">
          <a:xfrm>
            <a:off x="899593" y="4005064"/>
            <a:ext cx="6750000" cy="967928"/>
          </a:xfrm>
          <a:prstGeom prst="rect">
            <a:avLst/>
          </a:prstGeom>
          <a:noFill/>
          <a:ln w="9525">
            <a:noFill/>
            <a:miter lim="800000"/>
            <a:headEnd/>
            <a:tailEnd/>
          </a:ln>
        </p:spPr>
      </p:pic>
      <p:sp>
        <p:nvSpPr>
          <p:cNvPr id="179202" name="Rectangle 7"/>
          <p:cNvSpPr>
            <a:spLocks noGrp="1" noChangeArrowheads="1"/>
          </p:cNvSpPr>
          <p:nvPr>
            <p:ph type="title" idx="4294967295"/>
          </p:nvPr>
        </p:nvSpPr>
        <p:spPr>
          <a:xfrm>
            <a:off x="251520" y="371128"/>
            <a:ext cx="5472608" cy="609600"/>
          </a:xfrm>
        </p:spPr>
        <p:txBody>
          <a:bodyPr/>
          <a:lstStyle/>
          <a:p>
            <a:pPr eaLnBrk="1" hangingPunct="1"/>
            <a:r>
              <a:rPr lang="en-US" altLang="zh-CN" sz="3200" dirty="0">
                <a:latin typeface="Arial" panose="020B0604020202020204" pitchFamily="34" charset="0"/>
                <a:cs typeface="Arial" panose="020B0604020202020204" pitchFamily="34" charset="0"/>
              </a:rPr>
              <a:t>4.2.1.1  </a:t>
            </a:r>
            <a:r>
              <a:rPr lang="zh-CN" altLang="en-US" sz="3200" dirty="0"/>
              <a:t>溶液的蒸汽压下降</a:t>
            </a:r>
            <a:endParaRPr lang="en-US" altLang="zh-CN" sz="3200" dirty="0"/>
          </a:p>
        </p:txBody>
      </p:sp>
      <p:sp>
        <p:nvSpPr>
          <p:cNvPr id="9221" name="Text Box 3"/>
          <p:cNvSpPr txBox="1">
            <a:spLocks noChangeArrowheads="1"/>
          </p:cNvSpPr>
          <p:nvPr/>
        </p:nvSpPr>
        <p:spPr bwMode="auto">
          <a:xfrm>
            <a:off x="251520" y="1052736"/>
            <a:ext cx="8640960" cy="1114664"/>
          </a:xfrm>
          <a:prstGeom prst="rect">
            <a:avLst/>
          </a:prstGeom>
          <a:noFill/>
          <a:ln w="9525">
            <a:noFill/>
            <a:miter lim="800000"/>
            <a:headEnd/>
            <a:tailEnd/>
          </a:ln>
        </p:spPr>
        <p:txBody>
          <a:bodyPr wrap="square">
            <a:spAutoFit/>
          </a:bodyPr>
          <a:lstStyle/>
          <a:p>
            <a:pPr>
              <a:lnSpc>
                <a:spcPct val="125000"/>
              </a:lnSpc>
              <a:spcBef>
                <a:spcPts val="600"/>
              </a:spcBef>
              <a:defRPr/>
            </a:pPr>
            <a:r>
              <a:rPr kumimoji="0" lang="zh-CN" altLang="en-US" b="1" dirty="0">
                <a:solidFill>
                  <a:srgbClr val="0000FF"/>
                </a:solidFill>
                <a:latin typeface="Times New Roman" pitchFamily="18" charset="0"/>
                <a:ea typeface="仿宋" pitchFamily="49" charset="-122"/>
                <a:cs typeface="Times New Roman" pitchFamily="18" charset="0"/>
              </a:rPr>
              <a:t>例</a:t>
            </a:r>
            <a:r>
              <a:rPr kumimoji="0" lang="en-US" altLang="zh-CN" b="1" dirty="0">
                <a:solidFill>
                  <a:srgbClr val="0000FF"/>
                </a:solidFill>
                <a:latin typeface="Times New Roman" pitchFamily="18" charset="0"/>
                <a:ea typeface="仿宋" pitchFamily="49" charset="-122"/>
                <a:cs typeface="Times New Roman" pitchFamily="18" charset="0"/>
              </a:rPr>
              <a:t>1</a:t>
            </a:r>
            <a:r>
              <a:rPr kumimoji="0" lang="zh-CN" altLang="en-US" b="1" dirty="0">
                <a:solidFill>
                  <a:srgbClr val="0000FF"/>
                </a:solidFill>
                <a:latin typeface="Times New Roman" pitchFamily="18" charset="0"/>
                <a:ea typeface="仿宋" pitchFamily="49" charset="-122"/>
                <a:cs typeface="Times New Roman" pitchFamily="18" charset="0"/>
              </a:rPr>
              <a:t> </a:t>
            </a:r>
            <a:r>
              <a:rPr kumimoji="0" lang="zh-CN" altLang="en-US" b="1" dirty="0">
                <a:latin typeface="Times New Roman" pitchFamily="18" charset="0"/>
                <a:ea typeface="仿宋" pitchFamily="49" charset="-122"/>
                <a:cs typeface="Times New Roman" pitchFamily="18" charset="0"/>
              </a:rPr>
              <a:t>已知100 ℃时水的蒸气压为101.3 </a:t>
            </a:r>
            <a:r>
              <a:rPr kumimoji="0" lang="en-US" altLang="zh-CN" b="1" dirty="0">
                <a:latin typeface="Times New Roman" pitchFamily="18" charset="0"/>
                <a:ea typeface="仿宋" pitchFamily="49" charset="-122"/>
                <a:cs typeface="Times New Roman" pitchFamily="18" charset="0"/>
              </a:rPr>
              <a:t>kPa，</a:t>
            </a:r>
            <a:r>
              <a:rPr kumimoji="0" lang="zh-CN" altLang="en-US" b="1" dirty="0">
                <a:latin typeface="Times New Roman" pitchFamily="18" charset="0"/>
                <a:ea typeface="仿宋" pitchFamily="49" charset="-122"/>
                <a:cs typeface="Times New Roman" pitchFamily="18" charset="0"/>
              </a:rPr>
              <a:t>溶解3.00 </a:t>
            </a:r>
            <a:r>
              <a:rPr kumimoji="0" lang="en-US" altLang="zh-CN" b="1" dirty="0">
                <a:latin typeface="Times New Roman" pitchFamily="18" charset="0"/>
                <a:ea typeface="仿宋" pitchFamily="49" charset="-122"/>
                <a:cs typeface="Times New Roman" pitchFamily="18" charset="0"/>
              </a:rPr>
              <a:t>g</a:t>
            </a:r>
            <a:r>
              <a:rPr kumimoji="0" lang="zh-CN" altLang="en-US" b="1" dirty="0">
                <a:latin typeface="Times New Roman" pitchFamily="18" charset="0"/>
                <a:ea typeface="仿宋" pitchFamily="49" charset="-122"/>
                <a:cs typeface="Times New Roman" pitchFamily="18" charset="0"/>
              </a:rPr>
              <a:t>尿素[</a:t>
            </a:r>
            <a:r>
              <a:rPr kumimoji="0" lang="en-US" altLang="zh-CN" b="1" dirty="0">
                <a:latin typeface="Times New Roman" pitchFamily="18" charset="0"/>
                <a:ea typeface="仿宋" pitchFamily="49" charset="-122"/>
                <a:cs typeface="Times New Roman" pitchFamily="18" charset="0"/>
              </a:rPr>
              <a:t>CO(NH</a:t>
            </a:r>
            <a:r>
              <a:rPr kumimoji="0" lang="en-US" altLang="zh-CN" sz="2900" b="1" baseline="-25000" dirty="0">
                <a:latin typeface="Times New Roman" pitchFamily="18" charset="0"/>
                <a:ea typeface="仿宋" pitchFamily="49" charset="-122"/>
                <a:cs typeface="Times New Roman" pitchFamily="18" charset="0"/>
              </a:rPr>
              <a:t>2</a:t>
            </a:r>
            <a:r>
              <a:rPr kumimoji="0" lang="en-US" altLang="zh-CN" b="1" dirty="0">
                <a:latin typeface="Times New Roman" pitchFamily="18" charset="0"/>
                <a:ea typeface="仿宋" pitchFamily="49" charset="-122"/>
                <a:cs typeface="Times New Roman" pitchFamily="18" charset="0"/>
              </a:rPr>
              <a:t>)</a:t>
            </a:r>
            <a:r>
              <a:rPr kumimoji="0" lang="en-US" altLang="zh-CN" sz="2900" b="1" baseline="-25000" dirty="0">
                <a:latin typeface="Times New Roman" pitchFamily="18" charset="0"/>
                <a:ea typeface="仿宋" pitchFamily="49" charset="-122"/>
                <a:cs typeface="Times New Roman" pitchFamily="18" charset="0"/>
              </a:rPr>
              <a:t>2</a:t>
            </a:r>
            <a:r>
              <a:rPr kumimoji="0" lang="en-US" altLang="zh-CN" b="1" dirty="0">
                <a:latin typeface="Times New Roman" pitchFamily="18" charset="0"/>
                <a:ea typeface="仿宋" pitchFamily="49" charset="-122"/>
                <a:cs typeface="Times New Roman" pitchFamily="18" charset="0"/>
              </a:rPr>
              <a:t>]</a:t>
            </a:r>
            <a:r>
              <a:rPr kumimoji="0" lang="zh-CN" altLang="en-US" b="1" dirty="0">
                <a:latin typeface="Times New Roman" pitchFamily="18" charset="0"/>
                <a:ea typeface="仿宋" pitchFamily="49" charset="-122"/>
                <a:cs typeface="Times New Roman" pitchFamily="18" charset="0"/>
              </a:rPr>
              <a:t>于100 </a:t>
            </a:r>
            <a:r>
              <a:rPr kumimoji="0" lang="en-US" altLang="zh-CN" b="1" dirty="0">
                <a:latin typeface="Times New Roman" pitchFamily="18" charset="0"/>
                <a:ea typeface="仿宋" pitchFamily="49" charset="-122"/>
                <a:cs typeface="Times New Roman" pitchFamily="18" charset="0"/>
              </a:rPr>
              <a:t>g</a:t>
            </a:r>
            <a:r>
              <a:rPr kumimoji="0" lang="zh-CN" altLang="en-US" b="1" dirty="0">
                <a:latin typeface="Times New Roman" pitchFamily="18" charset="0"/>
                <a:ea typeface="仿宋" pitchFamily="49" charset="-122"/>
                <a:cs typeface="Times New Roman" pitchFamily="18" charset="0"/>
              </a:rPr>
              <a:t>水中，计算该溶液的蒸气压。</a:t>
            </a:r>
          </a:p>
        </p:txBody>
      </p:sp>
      <p:sp>
        <p:nvSpPr>
          <p:cNvPr id="9222" name="Text Box 4"/>
          <p:cNvSpPr txBox="1">
            <a:spLocks noChangeArrowheads="1"/>
          </p:cNvSpPr>
          <p:nvPr/>
        </p:nvSpPr>
        <p:spPr bwMode="auto">
          <a:xfrm>
            <a:off x="899592" y="2492896"/>
            <a:ext cx="6192664" cy="1260730"/>
          </a:xfrm>
          <a:prstGeom prst="rect">
            <a:avLst/>
          </a:prstGeom>
          <a:noFill/>
          <a:ln w="9525">
            <a:noFill/>
            <a:miter lim="800000"/>
            <a:headEnd/>
            <a:tailEnd/>
          </a:ln>
        </p:spPr>
        <p:txBody>
          <a:bodyPr wrap="square">
            <a:spAutoFit/>
          </a:bodyPr>
          <a:lstStyle/>
          <a:p>
            <a:pPr>
              <a:lnSpc>
                <a:spcPct val="125000"/>
              </a:lnSpc>
              <a:defRPr/>
            </a:pPr>
            <a:r>
              <a:rPr kumimoji="0" lang="zh-CN" altLang="en-US" sz="3200" dirty="0">
                <a:solidFill>
                  <a:srgbClr val="0000FF"/>
                </a:solidFill>
                <a:latin typeface="Times New Roman" pitchFamily="18" charset="0"/>
                <a:ea typeface="仿宋" pitchFamily="49" charset="-122"/>
                <a:cs typeface="Times New Roman" pitchFamily="18" charset="0"/>
              </a:rPr>
              <a:t>解： </a:t>
            </a:r>
            <a:r>
              <a:rPr kumimoji="0" lang="en-US" altLang="zh-CN" sz="3200" i="1" dirty="0" err="1">
                <a:latin typeface="Times New Roman" pitchFamily="18" charset="0"/>
                <a:ea typeface="仿宋" pitchFamily="49" charset="-122"/>
                <a:cs typeface="Times New Roman" pitchFamily="18" charset="0"/>
              </a:rPr>
              <a:t>n</a:t>
            </a:r>
            <a:r>
              <a:rPr kumimoji="0" lang="en-US" altLang="zh-CN" sz="3200" baseline="-25000" dirty="0" err="1">
                <a:latin typeface="Times New Roman" pitchFamily="18" charset="0"/>
                <a:ea typeface="仿宋" pitchFamily="49" charset="-122"/>
                <a:cs typeface="Times New Roman" pitchFamily="18" charset="0"/>
              </a:rPr>
              <a:t>urea</a:t>
            </a:r>
            <a:r>
              <a:rPr kumimoji="0" lang="en-US" altLang="zh-CN" sz="3200" dirty="0">
                <a:latin typeface="Times New Roman" pitchFamily="18" charset="0"/>
                <a:ea typeface="仿宋" pitchFamily="49" charset="-122"/>
                <a:cs typeface="Times New Roman" pitchFamily="18" charset="0"/>
              </a:rPr>
              <a:t> ＝ 3.00/60 ＝ 0.05 mol</a:t>
            </a:r>
          </a:p>
          <a:p>
            <a:pPr>
              <a:lnSpc>
                <a:spcPct val="125000"/>
              </a:lnSpc>
              <a:defRPr/>
            </a:pPr>
            <a:r>
              <a:rPr kumimoji="0" lang="en-US" altLang="zh-CN" sz="3200" dirty="0">
                <a:latin typeface="Times New Roman" pitchFamily="18" charset="0"/>
                <a:ea typeface="仿宋" pitchFamily="49" charset="-122"/>
                <a:cs typeface="Times New Roman" pitchFamily="18" charset="0"/>
              </a:rPr>
              <a:t>         </a:t>
            </a:r>
            <a:r>
              <a:rPr kumimoji="0" lang="en-US" altLang="zh-CN" sz="3200" i="1" dirty="0" err="1">
                <a:latin typeface="Times New Roman" pitchFamily="18" charset="0"/>
                <a:ea typeface="仿宋" pitchFamily="49" charset="-122"/>
                <a:cs typeface="Times New Roman" pitchFamily="18" charset="0"/>
              </a:rPr>
              <a:t>n</a:t>
            </a:r>
            <a:r>
              <a:rPr kumimoji="0" lang="en-US" altLang="zh-CN" sz="3200" baseline="-25000" dirty="0" err="1">
                <a:latin typeface="Times New Roman" pitchFamily="18" charset="0"/>
                <a:ea typeface="仿宋" pitchFamily="49" charset="-122"/>
                <a:cs typeface="Times New Roman" pitchFamily="18" charset="0"/>
              </a:rPr>
              <a:t>water</a:t>
            </a:r>
            <a:r>
              <a:rPr kumimoji="0" lang="en-US" altLang="zh-CN" sz="3200" dirty="0">
                <a:latin typeface="Times New Roman" pitchFamily="18" charset="0"/>
                <a:ea typeface="仿宋" pitchFamily="49" charset="-122"/>
                <a:cs typeface="Times New Roman" pitchFamily="18" charset="0"/>
              </a:rPr>
              <a:t> ＝ 100/18 ＝ 5.55 mol</a:t>
            </a:r>
          </a:p>
        </p:txBody>
      </p:sp>
      <p:pic>
        <p:nvPicPr>
          <p:cNvPr id="179205" name="Object 6"/>
          <p:cNvPicPr>
            <a:picLocks noChangeAspect="1" noChangeArrowheads="1"/>
          </p:cNvPicPr>
          <p:nvPr/>
        </p:nvPicPr>
        <p:blipFill rotWithShape="1">
          <a:blip r:embed="rId3"/>
          <a:srcRect r="10729"/>
          <a:stretch/>
        </p:blipFill>
        <p:spPr bwMode="auto">
          <a:xfrm>
            <a:off x="1555576" y="5229200"/>
            <a:ext cx="5392688" cy="567528"/>
          </a:xfrm>
          <a:prstGeom prst="rect">
            <a:avLst/>
          </a:prstGeom>
          <a:noFill/>
          <a:ln w="9525">
            <a:noFill/>
            <a:miter lim="800000"/>
            <a:headEnd/>
            <a:tailEnd/>
          </a:ln>
        </p:spPr>
      </p:pic>
      <p:sp>
        <p:nvSpPr>
          <p:cNvPr id="2" name="矩形 1">
            <a:extLst>
              <a:ext uri="{FF2B5EF4-FFF2-40B4-BE49-F238E27FC236}">
                <a16:creationId xmlns:a16="http://schemas.microsoft.com/office/drawing/2014/main" id="{1D6698CC-59C9-4A9A-BBEA-543AE761F3CB}"/>
              </a:ext>
            </a:extLst>
          </p:cNvPr>
          <p:cNvSpPr/>
          <p:nvPr/>
        </p:nvSpPr>
        <p:spPr>
          <a:xfrm>
            <a:off x="7665149" y="4149080"/>
            <a:ext cx="723275" cy="523220"/>
          </a:xfrm>
          <a:prstGeom prst="rect">
            <a:avLst/>
          </a:prstGeom>
        </p:spPr>
        <p:txBody>
          <a:bodyPr wrap="none">
            <a:spAutoFit/>
          </a:bodyPr>
          <a:lstStyle/>
          <a:p>
            <a:r>
              <a:rPr kumimoji="0" lang="en-US" altLang="zh-CN" dirty="0">
                <a:solidFill>
                  <a:prstClr val="black"/>
                </a:solidFill>
                <a:latin typeface="Times New Roman" pitchFamily="18" charset="0"/>
                <a:ea typeface="仿宋" pitchFamily="49" charset="-122"/>
                <a:cs typeface="Times New Roman" pitchFamily="18" charset="0"/>
              </a:rPr>
              <a:t>kPa</a:t>
            </a:r>
            <a:endParaRPr lang="zh-CN" altLang="en-US" sz="2000" dirty="0"/>
          </a:p>
        </p:txBody>
      </p:sp>
      <p:sp>
        <p:nvSpPr>
          <p:cNvPr id="8" name="矩形 7">
            <a:extLst>
              <a:ext uri="{FF2B5EF4-FFF2-40B4-BE49-F238E27FC236}">
                <a16:creationId xmlns:a16="http://schemas.microsoft.com/office/drawing/2014/main" id="{9D1182AF-BCBC-493E-B0DC-9F163561066E}"/>
              </a:ext>
            </a:extLst>
          </p:cNvPr>
          <p:cNvSpPr/>
          <p:nvPr/>
        </p:nvSpPr>
        <p:spPr>
          <a:xfrm>
            <a:off x="6945069" y="5229200"/>
            <a:ext cx="723275" cy="523220"/>
          </a:xfrm>
          <a:prstGeom prst="rect">
            <a:avLst/>
          </a:prstGeom>
        </p:spPr>
        <p:txBody>
          <a:bodyPr wrap="none">
            <a:spAutoFit/>
          </a:bodyPr>
          <a:lstStyle/>
          <a:p>
            <a:r>
              <a:rPr kumimoji="0" lang="en-US" altLang="zh-CN" dirty="0">
                <a:solidFill>
                  <a:prstClr val="black"/>
                </a:solidFill>
                <a:latin typeface="Times New Roman" pitchFamily="18" charset="0"/>
                <a:ea typeface="仿宋" pitchFamily="49" charset="-122"/>
                <a:cs typeface="Times New Roman" pitchFamily="18" charset="0"/>
              </a:rPr>
              <a:t>kPa</a:t>
            </a:r>
            <a:endParaRPr lang="zh-CN" altLang="en-US" sz="2000" dirty="0"/>
          </a:p>
        </p:txBody>
      </p:sp>
    </p:spTree>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026"/>
          <p:cNvSpPr>
            <a:spLocks noGrp="1" noChangeArrowheads="1"/>
          </p:cNvSpPr>
          <p:nvPr>
            <p:ph type="title"/>
          </p:nvPr>
        </p:nvSpPr>
        <p:spPr>
          <a:xfrm>
            <a:off x="179512" y="404813"/>
            <a:ext cx="7843713" cy="609600"/>
          </a:xfrm>
        </p:spPr>
        <p:txBody>
          <a:bodyPr/>
          <a:lstStyle/>
          <a:p>
            <a:pPr eaLnBrk="1" hangingPunct="1"/>
            <a:r>
              <a:rPr lang="en-US" altLang="zh-CN" sz="3200" dirty="0">
                <a:latin typeface="Arial" panose="020B0604020202020204" pitchFamily="34" charset="0"/>
                <a:cs typeface="Arial" panose="020B0604020202020204" pitchFamily="34" charset="0"/>
              </a:rPr>
              <a:t>4.2.1.1  </a:t>
            </a:r>
            <a:r>
              <a:rPr lang="zh-CN" altLang="en-US" sz="3200" dirty="0"/>
              <a:t>溶液的蒸汽压下降</a:t>
            </a:r>
            <a:endParaRPr lang="zh-CN" altLang="en-US" sz="3200" dirty="0">
              <a:latin typeface="黑体" pitchFamily="2" charset="-122"/>
            </a:endParaRPr>
          </a:p>
        </p:txBody>
      </p:sp>
      <p:sp>
        <p:nvSpPr>
          <p:cNvPr id="78852" name="Rectangle 1027"/>
          <p:cNvSpPr>
            <a:spLocks noGrp="1" noChangeArrowheads="1"/>
          </p:cNvSpPr>
          <p:nvPr>
            <p:ph type="body" sz="half" idx="1"/>
          </p:nvPr>
        </p:nvSpPr>
        <p:spPr>
          <a:xfrm>
            <a:off x="251520" y="1773238"/>
            <a:ext cx="8640960" cy="4104034"/>
          </a:xfrm>
        </p:spPr>
        <p:txBody>
          <a:bodyPr/>
          <a:lstStyle/>
          <a:p>
            <a:pPr marL="0" indent="0" eaLnBrk="1" hangingPunct="1">
              <a:lnSpc>
                <a:spcPct val="150000"/>
              </a:lnSpc>
              <a:spcBef>
                <a:spcPts val="600"/>
              </a:spcBef>
              <a:buClrTx/>
              <a:buNone/>
              <a:defRPr/>
            </a:pPr>
            <a:r>
              <a:rPr lang="zh-CN" altLang="en-US" dirty="0">
                <a:effectLst/>
              </a:rPr>
              <a:t>溶液的蒸气压力比纯溶剂的要低，其原因可以理解如下：</a:t>
            </a:r>
            <a:endParaRPr lang="en-US" altLang="zh-CN" dirty="0">
              <a:effectLst/>
            </a:endParaRPr>
          </a:p>
          <a:p>
            <a:pPr marL="0" indent="0" eaLnBrk="1" hangingPunct="1">
              <a:lnSpc>
                <a:spcPct val="150000"/>
              </a:lnSpc>
              <a:spcBef>
                <a:spcPts val="600"/>
              </a:spcBef>
              <a:buClrTx/>
              <a:buNone/>
              <a:defRPr/>
            </a:pPr>
            <a:r>
              <a:rPr lang="zh-CN" altLang="en-US" dirty="0">
                <a:effectLst/>
              </a:rPr>
              <a:t>由于溶剂溶解了难挥发的溶质，溶剂的</a:t>
            </a:r>
            <a:r>
              <a:rPr lang="zh-CN" altLang="en-US" u="sng" dirty="0">
                <a:solidFill>
                  <a:srgbClr val="0000FF"/>
                </a:solidFill>
                <a:effectLst/>
              </a:rPr>
              <a:t>一部分表面或多或少地被溶质的微粒所占据</a:t>
            </a:r>
            <a:r>
              <a:rPr lang="zh-CN" altLang="en-US" dirty="0">
                <a:solidFill>
                  <a:srgbClr val="0000FF"/>
                </a:solidFill>
                <a:effectLst/>
              </a:rPr>
              <a:t>，</a:t>
            </a:r>
            <a:r>
              <a:rPr lang="zh-CN" altLang="en-US" dirty="0">
                <a:effectLst/>
              </a:rPr>
              <a:t>从而使得单位时间内从溶液中蒸发出的溶剂分子数比原来从纯溶剂中蒸发出的分子数要少，也就是使得溶剂的蒸发速率变小。</a:t>
            </a:r>
          </a:p>
        </p:txBody>
      </p:sp>
      <p:sp>
        <p:nvSpPr>
          <p:cNvPr id="4" name="矩形 3"/>
          <p:cNvSpPr/>
          <p:nvPr/>
        </p:nvSpPr>
        <p:spPr>
          <a:xfrm>
            <a:off x="251520" y="1124744"/>
            <a:ext cx="5544616" cy="523875"/>
          </a:xfrm>
          <a:prstGeom prst="rect">
            <a:avLst/>
          </a:prstGeom>
        </p:spPr>
        <p:txBody>
          <a:bodyPr wrap="square">
            <a:spAutoFit/>
          </a:bodyPr>
          <a:lstStyle/>
          <a:p>
            <a:pPr eaLnBrk="0" hangingPunct="0">
              <a:defRPr/>
            </a:pPr>
            <a:r>
              <a:rPr lang="en-US" altLang="zh-CN" b="1" dirty="0">
                <a:solidFill>
                  <a:srgbClr val="FF0000"/>
                </a:solidFill>
                <a:latin typeface="+mj-ea"/>
                <a:ea typeface="+mj-ea"/>
                <a:cs typeface="Arial" panose="020B0604020202020204" pitchFamily="34" charset="0"/>
              </a:rPr>
              <a:t>2</a:t>
            </a:r>
            <a:r>
              <a:rPr lang="zh-CN" altLang="en-US" b="1" dirty="0">
                <a:solidFill>
                  <a:srgbClr val="FF0000"/>
                </a:solidFill>
                <a:latin typeface="Arial" panose="020B0604020202020204" pitchFamily="34" charset="0"/>
                <a:ea typeface="+mj-ea"/>
                <a:cs typeface="Arial" panose="020B0604020202020204" pitchFamily="34" charset="0"/>
              </a:rPr>
              <a:t>）溶液蒸汽压下降的解释</a:t>
            </a:r>
          </a:p>
        </p:txBody>
      </p:sp>
    </p:spTree>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219472" y="404813"/>
            <a:ext cx="7520880" cy="609600"/>
          </a:xfrm>
        </p:spPr>
        <p:txBody>
          <a:bodyPr/>
          <a:lstStyle/>
          <a:p>
            <a:pPr eaLnBrk="1" hangingPunct="1"/>
            <a:r>
              <a:rPr lang="en-US" altLang="zh-CN" sz="3200" dirty="0">
                <a:latin typeface="Arial" panose="020B0604020202020204" pitchFamily="34" charset="0"/>
                <a:cs typeface="Arial" panose="020B0604020202020204" pitchFamily="34" charset="0"/>
              </a:rPr>
              <a:t>4.2.1.1  </a:t>
            </a:r>
            <a:r>
              <a:rPr lang="zh-CN" altLang="en-US" sz="3200" dirty="0"/>
              <a:t>溶液的蒸汽压下降</a:t>
            </a:r>
            <a:endParaRPr lang="zh-CN" altLang="en-US" sz="3200" dirty="0">
              <a:latin typeface="黑体" pitchFamily="2" charset="-122"/>
            </a:endParaRPr>
          </a:p>
        </p:txBody>
      </p:sp>
      <p:sp>
        <p:nvSpPr>
          <p:cNvPr id="79876" name="Rectangle 3"/>
          <p:cNvSpPr>
            <a:spLocks noGrp="1" noChangeArrowheads="1"/>
          </p:cNvSpPr>
          <p:nvPr>
            <p:ph type="body" sz="half" idx="1"/>
          </p:nvPr>
        </p:nvSpPr>
        <p:spPr>
          <a:xfrm>
            <a:off x="219472" y="1628775"/>
            <a:ext cx="8705056" cy="4536530"/>
          </a:xfrm>
        </p:spPr>
        <p:txBody>
          <a:bodyPr/>
          <a:lstStyle/>
          <a:p>
            <a:pPr algn="just" eaLnBrk="1" hangingPunct="1">
              <a:lnSpc>
                <a:spcPct val="125000"/>
              </a:lnSpc>
              <a:spcBef>
                <a:spcPts val="600"/>
              </a:spcBef>
              <a:buClrTx/>
              <a:defRPr/>
            </a:pPr>
            <a:r>
              <a:rPr lang="zh-CN" altLang="en-US" dirty="0">
                <a:effectLst/>
              </a:rPr>
              <a:t>纯溶剂气相与液相之间原来势均力敌的蒸发与凝聚两个过程，在加入难挥发溶质后，由于溶剂蒸发速率的减小，使</a:t>
            </a:r>
            <a:r>
              <a:rPr lang="zh-CN" altLang="en-US" u="sng" dirty="0">
                <a:solidFill>
                  <a:srgbClr val="FF0000"/>
                </a:solidFill>
                <a:effectLst/>
              </a:rPr>
              <a:t>凝聚占了优势</a:t>
            </a:r>
            <a:r>
              <a:rPr lang="zh-CN" altLang="en-US" dirty="0">
                <a:effectLst/>
              </a:rPr>
              <a:t>，结果使系统在较低的蒸气浓度或压力下，溶剂的蒸气(气相)与溶剂(液相)重建平衡。</a:t>
            </a:r>
          </a:p>
          <a:p>
            <a:pPr eaLnBrk="1" hangingPunct="1">
              <a:lnSpc>
                <a:spcPct val="125000"/>
              </a:lnSpc>
              <a:spcBef>
                <a:spcPts val="600"/>
              </a:spcBef>
              <a:buClrTx/>
              <a:defRPr/>
            </a:pPr>
            <a:r>
              <a:rPr lang="zh-CN" altLang="en-US" dirty="0">
                <a:effectLst/>
              </a:rPr>
              <a:t>在达到平衡时，溶液中溶剂的蒸气压力低于纯溶剂的蒸气压力。</a:t>
            </a:r>
          </a:p>
          <a:p>
            <a:pPr eaLnBrk="1" hangingPunct="1">
              <a:lnSpc>
                <a:spcPct val="125000"/>
              </a:lnSpc>
              <a:spcBef>
                <a:spcPts val="600"/>
              </a:spcBef>
              <a:buClrTx/>
              <a:defRPr/>
            </a:pPr>
            <a:r>
              <a:rPr lang="zh-CN" altLang="en-US" dirty="0">
                <a:effectLst/>
              </a:rPr>
              <a:t>显然，溶液的浓度越大，溶液的蒸气压下降越多。</a:t>
            </a:r>
          </a:p>
        </p:txBody>
      </p:sp>
      <p:sp>
        <p:nvSpPr>
          <p:cNvPr id="4" name="矩形 3"/>
          <p:cNvSpPr/>
          <p:nvPr/>
        </p:nvSpPr>
        <p:spPr>
          <a:xfrm>
            <a:off x="219472" y="1104925"/>
            <a:ext cx="6224736" cy="523875"/>
          </a:xfrm>
          <a:prstGeom prst="rect">
            <a:avLst/>
          </a:prstGeom>
        </p:spPr>
        <p:txBody>
          <a:bodyPr wrap="square">
            <a:spAutoFit/>
          </a:bodyPr>
          <a:lstStyle/>
          <a:p>
            <a:pPr eaLnBrk="0" hangingPunct="0">
              <a:defRPr/>
            </a:pPr>
            <a:r>
              <a:rPr lang="en-US" altLang="zh-CN" b="1" dirty="0">
                <a:solidFill>
                  <a:srgbClr val="FF0000"/>
                </a:solidFill>
                <a:latin typeface="+mj-ea"/>
                <a:ea typeface="+mj-ea"/>
              </a:rPr>
              <a:t>2</a:t>
            </a:r>
            <a:r>
              <a:rPr lang="zh-CN" altLang="en-US" b="1" dirty="0">
                <a:solidFill>
                  <a:srgbClr val="FF0000"/>
                </a:solidFill>
                <a:latin typeface="+mj-ea"/>
                <a:ea typeface="+mj-ea"/>
              </a:rPr>
              <a:t>）溶液蒸汽压下降的解释</a:t>
            </a:r>
            <a:r>
              <a:rPr lang="en-US" altLang="zh-CN" b="1" dirty="0">
                <a:solidFill>
                  <a:srgbClr val="FF0000"/>
                </a:solidFill>
                <a:latin typeface="+mj-ea"/>
                <a:ea typeface="+mj-ea"/>
              </a:rPr>
              <a:t>(</a:t>
            </a:r>
            <a:r>
              <a:rPr lang="zh-CN" altLang="en-US" b="1" dirty="0">
                <a:solidFill>
                  <a:srgbClr val="FF0000"/>
                </a:solidFill>
                <a:latin typeface="+mj-ea"/>
                <a:ea typeface="+mj-ea"/>
              </a:rPr>
              <a:t>续</a:t>
            </a:r>
            <a:r>
              <a:rPr lang="en-US" altLang="zh-CN" b="1" dirty="0">
                <a:solidFill>
                  <a:srgbClr val="FF0000"/>
                </a:solidFill>
                <a:latin typeface="+mj-ea"/>
                <a:ea typeface="+mj-ea"/>
              </a:rPr>
              <a:t>)</a:t>
            </a:r>
            <a:endParaRPr lang="zh-CN" altLang="en-US" b="1" dirty="0">
              <a:solidFill>
                <a:srgbClr val="FF0000"/>
              </a:solidFill>
              <a:latin typeface="+mj-ea"/>
              <a:ea typeface="+mj-ea"/>
            </a:endParaRPr>
          </a:p>
        </p:txBody>
      </p:sp>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71784" y="333375"/>
            <a:ext cx="6948488" cy="676275"/>
          </a:xfrm>
        </p:spPr>
        <p:txBody>
          <a:bodyPr/>
          <a:lstStyle/>
          <a:p>
            <a:pPr eaLnBrk="1" hangingPunct="1"/>
            <a:r>
              <a:rPr lang="en-US" altLang="zh-CN" sz="3200" dirty="0">
                <a:latin typeface="Arial" panose="020B0604020202020204" pitchFamily="34" charset="0"/>
                <a:cs typeface="Arial" panose="020B0604020202020204" pitchFamily="34" charset="0"/>
              </a:rPr>
              <a:t>4.2.1.2 </a:t>
            </a:r>
            <a:r>
              <a:rPr lang="zh-CN" altLang="en-US" sz="3200" dirty="0">
                <a:latin typeface="黑体" pitchFamily="2" charset="-122"/>
                <a:cs typeface="Times New Roman" pitchFamily="18" charset="0"/>
              </a:rPr>
              <a:t>溶液的沸点上升和凝固点下降</a:t>
            </a:r>
          </a:p>
        </p:txBody>
      </p:sp>
      <p:sp>
        <p:nvSpPr>
          <p:cNvPr id="90115" name="Rectangle 4"/>
          <p:cNvSpPr>
            <a:spLocks noChangeArrowheads="1"/>
          </p:cNvSpPr>
          <p:nvPr/>
        </p:nvSpPr>
        <p:spPr bwMode="auto">
          <a:xfrm>
            <a:off x="250825" y="980728"/>
            <a:ext cx="8641655" cy="2843599"/>
          </a:xfrm>
          <a:prstGeom prst="rect">
            <a:avLst/>
          </a:prstGeom>
          <a:noFill/>
          <a:ln w="9525">
            <a:noFill/>
            <a:miter lim="800000"/>
            <a:headEnd/>
            <a:tailEnd/>
          </a:ln>
        </p:spPr>
        <p:txBody>
          <a:bodyPr wrap="square">
            <a:spAutoFit/>
          </a:bodyPr>
          <a:lstStyle/>
          <a:p>
            <a:pPr algn="just" eaLnBrk="0" hangingPunct="0">
              <a:lnSpc>
                <a:spcPct val="123000"/>
              </a:lnSpc>
              <a:spcBef>
                <a:spcPts val="1200"/>
              </a:spcBef>
              <a:buFont typeface="Arial" pitchFamily="34" charset="0"/>
              <a:buChar char="•"/>
              <a:defRPr/>
            </a:pPr>
            <a:r>
              <a:rPr lang="zh-CN" altLang="en-US" b="1" dirty="0">
                <a:solidFill>
                  <a:srgbClr val="FF0000"/>
                </a:solidFill>
                <a:latin typeface="+mj-ea"/>
                <a:ea typeface="+mj-ea"/>
                <a:cs typeface="楷体_GB2312"/>
              </a:rPr>
              <a:t> 沸点：</a:t>
            </a:r>
            <a:r>
              <a:rPr lang="zh-CN" altLang="en-US" b="1" u="sng" dirty="0">
                <a:solidFill>
                  <a:srgbClr val="0000FF"/>
                </a:solidFill>
                <a:latin typeface="Times New Roman" pitchFamily="18" charset="0"/>
                <a:ea typeface="仿宋" pitchFamily="49" charset="-122"/>
                <a:cs typeface="Times New Roman" pitchFamily="18" charset="0"/>
              </a:rPr>
              <a:t>当液体蒸气压等于外界压力时</a:t>
            </a:r>
            <a:r>
              <a:rPr lang="zh-CN" altLang="en-US" b="1" dirty="0">
                <a:latin typeface="Times New Roman" pitchFamily="18" charset="0"/>
                <a:ea typeface="仿宋" pitchFamily="49" charset="-122"/>
                <a:cs typeface="Times New Roman" pitchFamily="18" charset="0"/>
              </a:rPr>
              <a:t>，液体就会沸腾，此温度称为该液体的沸点，以</a:t>
            </a:r>
            <a:r>
              <a:rPr lang="en-US" altLang="zh-CN" b="1" i="1" dirty="0" err="1">
                <a:solidFill>
                  <a:srgbClr val="0000FF"/>
                </a:solidFill>
                <a:latin typeface="Times New Roman" pitchFamily="18" charset="0"/>
                <a:ea typeface="仿宋" pitchFamily="49" charset="-122"/>
                <a:cs typeface="Times New Roman" pitchFamily="18" charset="0"/>
              </a:rPr>
              <a:t>T</a:t>
            </a:r>
            <a:r>
              <a:rPr lang="en-US" altLang="zh-CN" b="1" baseline="-25000" dirty="0" err="1">
                <a:solidFill>
                  <a:srgbClr val="0000FF"/>
                </a:solidFill>
                <a:latin typeface="Times New Roman" pitchFamily="18" charset="0"/>
                <a:ea typeface="仿宋" pitchFamily="49" charset="-122"/>
                <a:cs typeface="Times New Roman" pitchFamily="18" charset="0"/>
              </a:rPr>
              <a:t>bp</a:t>
            </a:r>
            <a:r>
              <a:rPr lang="en-US" altLang="zh-CN" b="1" dirty="0">
                <a:solidFill>
                  <a:srgbClr val="0000FF"/>
                </a:solidFill>
                <a:latin typeface="Times New Roman" pitchFamily="18" charset="0"/>
                <a:ea typeface="仿宋" pitchFamily="49" charset="-122"/>
                <a:cs typeface="Times New Roman" pitchFamily="18" charset="0"/>
              </a:rPr>
              <a:t> (boil point</a:t>
            </a:r>
            <a:r>
              <a:rPr lang="zh-CN" altLang="en-US" b="1" dirty="0">
                <a:solidFill>
                  <a:srgbClr val="0000FF"/>
                </a:solidFill>
                <a:latin typeface="Times New Roman" pitchFamily="18" charset="0"/>
                <a:ea typeface="仿宋" pitchFamily="49" charset="-122"/>
                <a:cs typeface="Times New Roman" pitchFamily="18" charset="0"/>
              </a:rPr>
              <a:t>)</a:t>
            </a:r>
            <a:r>
              <a:rPr lang="zh-CN" altLang="en-US" b="1" dirty="0">
                <a:latin typeface="Times New Roman" pitchFamily="18" charset="0"/>
                <a:ea typeface="仿宋" pitchFamily="49" charset="-122"/>
                <a:cs typeface="Times New Roman" pitchFamily="18" charset="0"/>
              </a:rPr>
              <a:t>表示。</a:t>
            </a:r>
          </a:p>
          <a:p>
            <a:pPr eaLnBrk="0" hangingPunct="0">
              <a:lnSpc>
                <a:spcPct val="123000"/>
              </a:lnSpc>
              <a:spcBef>
                <a:spcPts val="1200"/>
              </a:spcBef>
              <a:buFont typeface="Arial" pitchFamily="34" charset="0"/>
              <a:buChar char="•"/>
              <a:defRPr/>
            </a:pPr>
            <a:r>
              <a:rPr lang="zh-CN" altLang="en-US" b="1" dirty="0">
                <a:solidFill>
                  <a:srgbClr val="FF0000"/>
                </a:solidFill>
                <a:latin typeface="+mj-ea"/>
                <a:ea typeface="+mj-ea"/>
                <a:cs typeface="楷体_GB2312"/>
              </a:rPr>
              <a:t> 凝固点</a:t>
            </a:r>
            <a:r>
              <a:rPr lang="en-US" altLang="zh-CN" b="1" dirty="0">
                <a:solidFill>
                  <a:srgbClr val="FF0000"/>
                </a:solidFill>
                <a:latin typeface="+mj-ea"/>
                <a:ea typeface="+mj-ea"/>
                <a:cs typeface="楷体_GB2312"/>
              </a:rPr>
              <a:t>(</a:t>
            </a:r>
            <a:r>
              <a:rPr lang="zh-CN" altLang="en-US" b="1" dirty="0">
                <a:solidFill>
                  <a:srgbClr val="FF0000"/>
                </a:solidFill>
                <a:latin typeface="+mj-ea"/>
                <a:ea typeface="+mj-ea"/>
                <a:cs typeface="楷体_GB2312"/>
              </a:rPr>
              <a:t>或熔点</a:t>
            </a:r>
            <a:r>
              <a:rPr lang="en-US" altLang="zh-CN" b="1" dirty="0">
                <a:solidFill>
                  <a:srgbClr val="FF0000"/>
                </a:solidFill>
                <a:latin typeface="+mj-ea"/>
                <a:ea typeface="+mj-ea"/>
                <a:cs typeface="楷体_GB2312"/>
              </a:rPr>
              <a:t>)</a:t>
            </a:r>
            <a:r>
              <a:rPr lang="zh-CN" altLang="en-US" b="1" dirty="0">
                <a:solidFill>
                  <a:srgbClr val="FF0000"/>
                </a:solidFill>
                <a:latin typeface="+mj-ea"/>
                <a:ea typeface="+mj-ea"/>
                <a:cs typeface="楷体_GB2312"/>
              </a:rPr>
              <a:t>：</a:t>
            </a:r>
            <a:r>
              <a:rPr lang="zh-CN" altLang="en-US" b="1" dirty="0">
                <a:latin typeface="Times New Roman" pitchFamily="18" charset="0"/>
                <a:ea typeface="仿宋" pitchFamily="49" charset="-122"/>
                <a:cs typeface="Times New Roman" pitchFamily="18" charset="0"/>
              </a:rPr>
              <a:t>物质的凝固点(或熔点)是</a:t>
            </a:r>
            <a:r>
              <a:rPr lang="zh-CN" altLang="en-US" b="1" u="sng" dirty="0">
                <a:solidFill>
                  <a:srgbClr val="0000FF"/>
                </a:solidFill>
                <a:latin typeface="Times New Roman" pitchFamily="18" charset="0"/>
                <a:ea typeface="仿宋" pitchFamily="49" charset="-122"/>
                <a:cs typeface="Times New Roman" pitchFamily="18" charset="0"/>
              </a:rPr>
              <a:t>该物质的液相蒸气压力和固相蒸气压力相等时的温度</a:t>
            </a:r>
            <a:r>
              <a:rPr lang="zh-CN" altLang="en-US" b="1" dirty="0">
                <a:latin typeface="Times New Roman" pitchFamily="18" charset="0"/>
                <a:ea typeface="仿宋" pitchFamily="49" charset="-122"/>
                <a:cs typeface="Times New Roman" pitchFamily="18" charset="0"/>
              </a:rPr>
              <a:t>，           以</a:t>
            </a:r>
            <a:r>
              <a:rPr lang="en-US" altLang="zh-CN" b="1" i="1" dirty="0" err="1">
                <a:solidFill>
                  <a:srgbClr val="0000FF"/>
                </a:solidFill>
                <a:latin typeface="Times New Roman" pitchFamily="18" charset="0"/>
                <a:ea typeface="仿宋" pitchFamily="49" charset="-122"/>
                <a:cs typeface="Times New Roman" pitchFamily="18" charset="0"/>
              </a:rPr>
              <a:t>T</a:t>
            </a:r>
            <a:r>
              <a:rPr lang="en-US" altLang="zh-CN" b="1" baseline="-25000" dirty="0" err="1">
                <a:solidFill>
                  <a:srgbClr val="0000FF"/>
                </a:solidFill>
                <a:latin typeface="Times New Roman" pitchFamily="18" charset="0"/>
                <a:ea typeface="仿宋" pitchFamily="49" charset="-122"/>
                <a:cs typeface="Times New Roman" pitchFamily="18" charset="0"/>
              </a:rPr>
              <a:t>fp</a:t>
            </a:r>
            <a:r>
              <a:rPr lang="en-US" altLang="zh-CN" b="1" dirty="0">
                <a:solidFill>
                  <a:srgbClr val="0000FF"/>
                </a:solidFill>
                <a:latin typeface="Times New Roman" pitchFamily="18" charset="0"/>
                <a:ea typeface="仿宋" pitchFamily="49" charset="-122"/>
                <a:cs typeface="Times New Roman" pitchFamily="18" charset="0"/>
              </a:rPr>
              <a:t> (freezing point</a:t>
            </a:r>
            <a:r>
              <a:rPr lang="zh-CN" altLang="en-US" b="1" dirty="0">
                <a:solidFill>
                  <a:srgbClr val="0000FF"/>
                </a:solidFill>
                <a:latin typeface="Times New Roman" pitchFamily="18" charset="0"/>
                <a:ea typeface="仿宋" pitchFamily="49" charset="-122"/>
                <a:cs typeface="Times New Roman" pitchFamily="18" charset="0"/>
              </a:rPr>
              <a:t>)</a:t>
            </a:r>
            <a:r>
              <a:rPr lang="zh-CN" altLang="en-US" b="1" dirty="0">
                <a:latin typeface="Times New Roman" pitchFamily="18" charset="0"/>
                <a:ea typeface="仿宋" pitchFamily="49" charset="-122"/>
                <a:cs typeface="Times New Roman" pitchFamily="18" charset="0"/>
              </a:rPr>
              <a:t>表示。</a:t>
            </a:r>
          </a:p>
        </p:txBody>
      </p:sp>
      <p:grpSp>
        <p:nvGrpSpPr>
          <p:cNvPr id="4" name="组合 3">
            <a:extLst>
              <a:ext uri="{FF2B5EF4-FFF2-40B4-BE49-F238E27FC236}">
                <a16:creationId xmlns:a16="http://schemas.microsoft.com/office/drawing/2014/main" id="{43A85B35-5548-4B4F-9C83-A6693109F067}"/>
              </a:ext>
            </a:extLst>
          </p:cNvPr>
          <p:cNvGrpSpPr/>
          <p:nvPr/>
        </p:nvGrpSpPr>
        <p:grpSpPr>
          <a:xfrm>
            <a:off x="7524328" y="2636912"/>
            <a:ext cx="1480145" cy="1480145"/>
            <a:chOff x="6660232" y="5044480"/>
            <a:chExt cx="1480145" cy="1480145"/>
          </a:xfrm>
        </p:grpSpPr>
        <p:sp>
          <p:nvSpPr>
            <p:cNvPr id="5" name="爆炸形: 8 pt  4">
              <a:extLst>
                <a:ext uri="{FF2B5EF4-FFF2-40B4-BE49-F238E27FC236}">
                  <a16:creationId xmlns:a16="http://schemas.microsoft.com/office/drawing/2014/main" id="{A48F7E18-61DB-4E20-AB96-CCCC96577A22}"/>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878E64D6-CFCF-45D0-9123-4CC71A121086}"/>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
        <p:nvSpPr>
          <p:cNvPr id="2" name="Rectangle 4">
            <a:extLst>
              <a:ext uri="{FF2B5EF4-FFF2-40B4-BE49-F238E27FC236}">
                <a16:creationId xmlns:a16="http://schemas.microsoft.com/office/drawing/2014/main" id="{97A916B3-EC97-4532-A882-3E644FE5315F}"/>
              </a:ext>
            </a:extLst>
          </p:cNvPr>
          <p:cNvSpPr>
            <a:spLocks noChangeArrowheads="1"/>
          </p:cNvSpPr>
          <p:nvPr/>
        </p:nvSpPr>
        <p:spPr bwMode="auto">
          <a:xfrm>
            <a:off x="250824" y="3842529"/>
            <a:ext cx="8641655" cy="2863861"/>
          </a:xfrm>
          <a:prstGeom prst="rect">
            <a:avLst/>
          </a:prstGeom>
          <a:noFill/>
          <a:ln w="9525">
            <a:noFill/>
            <a:miter lim="800000"/>
            <a:headEnd/>
            <a:tailEnd/>
          </a:ln>
        </p:spPr>
        <p:txBody>
          <a:bodyPr wrap="square">
            <a:spAutoFit/>
          </a:bodyPr>
          <a:lstStyle/>
          <a:p>
            <a:pPr algn="just" eaLnBrk="0" hangingPunct="0">
              <a:lnSpc>
                <a:spcPct val="123000"/>
              </a:lnSpc>
              <a:spcBef>
                <a:spcPts val="1200"/>
              </a:spcBef>
              <a:buFont typeface="Arial" pitchFamily="34" charset="0"/>
              <a:buChar char="•"/>
              <a:defRPr/>
            </a:pPr>
            <a:r>
              <a:rPr lang="zh-CN" altLang="en-US" b="1" dirty="0">
                <a:latin typeface="华文仿宋" panose="02010600040101010101" pitchFamily="2" charset="-122"/>
                <a:ea typeface="华文仿宋" panose="02010600040101010101" pitchFamily="2" charset="-122"/>
                <a:cs typeface="Times New Roman" pitchFamily="18" charset="0"/>
              </a:rPr>
              <a:t> 若固相蒸气压力大于液相蒸气压力，则固相就要向液相转变，即固体融化。反之，若固相蒸气压力小于液相蒸气压力，则液相就要向固相转变，即液体凝固。</a:t>
            </a:r>
          </a:p>
          <a:p>
            <a:pPr algn="just" eaLnBrk="0" hangingPunct="0">
              <a:lnSpc>
                <a:spcPct val="123000"/>
              </a:lnSpc>
              <a:spcBef>
                <a:spcPts val="1200"/>
              </a:spcBef>
              <a:buFont typeface="Arial" pitchFamily="34" charset="0"/>
              <a:buChar char="•"/>
              <a:defRPr/>
            </a:pPr>
            <a:r>
              <a:rPr lang="zh-CN" altLang="en-US" b="1" dirty="0">
                <a:latin typeface="华文仿宋" panose="02010600040101010101" pitchFamily="2" charset="-122"/>
                <a:ea typeface="华文仿宋" panose="02010600040101010101" pitchFamily="2" charset="-122"/>
                <a:cs typeface="Times New Roman" pitchFamily="18" charset="0"/>
              </a:rPr>
              <a:t> 若固液两相的蒸气压力不等，两相就不能共存，必有一相要向另一相转化。</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12" name="Rectangle 39"/>
          <p:cNvSpPr>
            <a:spLocks noGrp="1" noChangeArrowheads="1"/>
          </p:cNvSpPr>
          <p:nvPr>
            <p:ph type="title"/>
          </p:nvPr>
        </p:nvSpPr>
        <p:spPr>
          <a:xfrm>
            <a:off x="144016" y="304800"/>
            <a:ext cx="7236296" cy="747713"/>
          </a:xfrm>
        </p:spPr>
        <p:txBody>
          <a:bodyPr/>
          <a:lstStyle/>
          <a:p>
            <a:pPr eaLnBrk="1" hangingPunct="1"/>
            <a:r>
              <a:rPr lang="en-US" altLang="zh-CN" dirty="0">
                <a:latin typeface="Arial" panose="020B0604020202020204" pitchFamily="34" charset="0"/>
                <a:cs typeface="Arial" panose="020B0604020202020204" pitchFamily="34" charset="0"/>
              </a:rPr>
              <a:t>4.2.1.2 </a:t>
            </a:r>
            <a:r>
              <a:rPr lang="zh-CN" altLang="en-US" dirty="0">
                <a:latin typeface="黑体" pitchFamily="2" charset="-122"/>
                <a:cs typeface="Times New Roman" pitchFamily="18" charset="0"/>
              </a:rPr>
              <a:t>溶液的沸点上升和凝固点下降</a:t>
            </a:r>
          </a:p>
        </p:txBody>
      </p:sp>
      <p:graphicFrame>
        <p:nvGraphicFramePr>
          <p:cNvPr id="314374" name="Object 14"/>
          <p:cNvGraphicFramePr>
            <a:graphicFrameLocks noChangeAspect="1"/>
          </p:cNvGraphicFramePr>
          <p:nvPr>
            <p:extLst>
              <p:ext uri="{D42A27DB-BD31-4B8C-83A1-F6EECF244321}">
                <p14:modId xmlns:p14="http://schemas.microsoft.com/office/powerpoint/2010/main" val="637314873"/>
              </p:ext>
            </p:extLst>
          </p:nvPr>
        </p:nvGraphicFramePr>
        <p:xfrm>
          <a:off x="3346623" y="2755495"/>
          <a:ext cx="2449513" cy="965200"/>
        </p:xfrm>
        <a:graphic>
          <a:graphicData uri="http://schemas.openxmlformats.org/presentationml/2006/ole">
            <mc:AlternateContent xmlns:mc="http://schemas.openxmlformats.org/markup-compatibility/2006">
              <mc:Choice xmlns:v="urn:schemas-microsoft-com:vml" Requires="v">
                <p:oleObj spid="_x0000_s34343" name="Equation" r:id="rId4" imgW="1320227" imgH="520474" progId="Equation.3">
                  <p:embed/>
                </p:oleObj>
              </mc:Choice>
              <mc:Fallback>
                <p:oleObj name="Equation" r:id="rId4" imgW="1320227" imgH="520474" progId="Equation.3">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623" y="2755495"/>
                        <a:ext cx="2449513" cy="9652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8" name="Text Box 16"/>
          <p:cNvSpPr txBox="1">
            <a:spLocks noChangeArrowheads="1"/>
          </p:cNvSpPr>
          <p:nvPr/>
        </p:nvSpPr>
        <p:spPr bwMode="auto">
          <a:xfrm>
            <a:off x="251521" y="3720695"/>
            <a:ext cx="8640959" cy="1039002"/>
          </a:xfrm>
          <a:prstGeom prst="rect">
            <a:avLst/>
          </a:prstGeom>
          <a:noFill/>
          <a:ln w="12700" cap="sq">
            <a:noFill/>
            <a:miter lim="800000"/>
            <a:headEnd/>
            <a:tailEnd/>
          </a:ln>
        </p:spPr>
        <p:txBody>
          <a:bodyPr wrap="square" tIns="0" bIns="0">
            <a:spAutoFit/>
          </a:bodyPr>
          <a:lstStyle/>
          <a:p>
            <a:pPr>
              <a:lnSpc>
                <a:spcPct val="125000"/>
              </a:lnSpc>
              <a:defRPr/>
            </a:pPr>
            <a:r>
              <a:rPr lang="en-US" altLang="zh-CN" b="1" i="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25000"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f</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称为凝固点降低系数 </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(freezing point lowering coefficients)，</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单位：</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K·mol</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-1</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·kg</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a:t>
            </a:r>
          </a:p>
        </p:txBody>
      </p:sp>
      <p:pic>
        <p:nvPicPr>
          <p:cNvPr id="24" name="Group 43"/>
          <p:cNvPicPr>
            <a:picLocks noChangeArrowheads="1"/>
          </p:cNvPicPr>
          <p:nvPr/>
        </p:nvPicPr>
        <p:blipFill>
          <a:blip r:embed="rId6"/>
          <a:srcRect/>
          <a:stretch>
            <a:fillRect/>
          </a:stretch>
        </p:blipFill>
        <p:spPr bwMode="auto">
          <a:xfrm>
            <a:off x="2186335" y="1632463"/>
            <a:ext cx="4833937" cy="561975"/>
          </a:xfrm>
          <a:prstGeom prst="rect">
            <a:avLst/>
          </a:prstGeom>
          <a:noFill/>
          <a:ln w="9525">
            <a:noFill/>
            <a:miter lim="800000"/>
            <a:headEnd/>
            <a:tailEnd/>
          </a:ln>
        </p:spPr>
      </p:pic>
      <p:sp>
        <p:nvSpPr>
          <p:cNvPr id="314389" name="Text Box 21"/>
          <p:cNvSpPr txBox="1">
            <a:spLocks noChangeArrowheads="1"/>
          </p:cNvSpPr>
          <p:nvPr/>
        </p:nvSpPr>
        <p:spPr bwMode="auto">
          <a:xfrm>
            <a:off x="251520" y="6024951"/>
            <a:ext cx="8640960" cy="500393"/>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这里的凝固点是指</a:t>
            </a:r>
            <a:r>
              <a:rPr lang="zh-CN" altLang="en-US"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纯溶剂固体</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析出时的温度。</a:t>
            </a:r>
          </a:p>
        </p:txBody>
      </p:sp>
      <p:sp>
        <p:nvSpPr>
          <p:cNvPr id="9235" name="Text Box 27"/>
          <p:cNvSpPr txBox="1">
            <a:spLocks noChangeArrowheads="1"/>
          </p:cNvSpPr>
          <p:nvPr/>
        </p:nvSpPr>
        <p:spPr bwMode="auto">
          <a:xfrm>
            <a:off x="251519" y="4872823"/>
            <a:ext cx="8640961" cy="1039002"/>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常用溶剂的 </a:t>
            </a:r>
            <a:r>
              <a:rPr lang="en-US" altLang="zh-CN" b="1" i="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25000"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f</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值有表可查</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表</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4-1)</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。用实验测定 </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i="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b="1" baseline="-25000"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f</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值，查出 </a:t>
            </a:r>
            <a:r>
              <a:rPr lang="en-US" altLang="zh-CN" b="1" i="1"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25000" dirty="0" err="1">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f</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，就可计算溶质的摩尔质量。</a:t>
            </a:r>
            <a:endParaRPr kumimoji="0" lang="zh-CN" altLang="en-US"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3" name="矩形 22"/>
          <p:cNvSpPr/>
          <p:nvPr/>
        </p:nvSpPr>
        <p:spPr>
          <a:xfrm>
            <a:off x="251520" y="1052513"/>
            <a:ext cx="2621856" cy="523875"/>
          </a:xfrm>
          <a:prstGeom prst="rect">
            <a:avLst/>
          </a:prstGeom>
        </p:spPr>
        <p:txBody>
          <a:bodyPr wrap="square">
            <a:spAutoFit/>
          </a:bodyPr>
          <a:lstStyle/>
          <a:p>
            <a:pPr eaLnBrk="0" hangingPunct="0">
              <a:defRPr/>
            </a:pPr>
            <a:r>
              <a:rPr lang="en-US" altLang="zh-CN" b="1" dirty="0">
                <a:solidFill>
                  <a:srgbClr val="FF0000"/>
                </a:solidFill>
                <a:latin typeface="+mj-ea"/>
                <a:ea typeface="+mj-ea"/>
              </a:rPr>
              <a:t>1</a:t>
            </a:r>
            <a:r>
              <a:rPr lang="zh-CN" altLang="en-US" b="1" dirty="0">
                <a:solidFill>
                  <a:srgbClr val="FF0000"/>
                </a:solidFill>
                <a:latin typeface="+mj-ea"/>
                <a:ea typeface="+mj-ea"/>
              </a:rPr>
              <a:t>）凝固点降低</a:t>
            </a:r>
          </a:p>
        </p:txBody>
      </p:sp>
      <p:sp>
        <p:nvSpPr>
          <p:cNvPr id="15" name="Text Box 21">
            <a:extLst>
              <a:ext uri="{FF2B5EF4-FFF2-40B4-BE49-F238E27FC236}">
                <a16:creationId xmlns:a16="http://schemas.microsoft.com/office/drawing/2014/main" id="{26E999D8-EA88-4DE6-A2D4-12E802E165DC}"/>
              </a:ext>
            </a:extLst>
          </p:cNvPr>
          <p:cNvSpPr txBox="1">
            <a:spLocks noChangeArrowheads="1"/>
          </p:cNvSpPr>
          <p:nvPr/>
        </p:nvSpPr>
        <p:spPr bwMode="auto">
          <a:xfrm>
            <a:off x="251520" y="2136519"/>
            <a:ext cx="8712968" cy="500393"/>
          </a:xfrm>
          <a:prstGeom prst="rect">
            <a:avLst/>
          </a:prstGeom>
          <a:noFill/>
          <a:ln w="12700" cap="sq">
            <a:noFill/>
            <a:miter lim="800000"/>
            <a:headEnd/>
            <a:tailEnd/>
          </a:ln>
        </p:spPr>
        <p:txBody>
          <a:bodyPr wrap="square" tIns="0" bIns="0">
            <a:spAutoFit/>
          </a:bodyPr>
          <a:lstStyle/>
          <a:p>
            <a:pPr>
              <a:lnSpc>
                <a:spcPct val="125000"/>
              </a:lnSpc>
              <a:defRPr/>
            </a:pPr>
            <a:r>
              <a:rPr lang="en-US" altLang="zh-CN" b="1" i="1" dirty="0" err="1">
                <a:latin typeface="Times New Roman" panose="02020603050405020304" pitchFamily="18" charset="0"/>
                <a:ea typeface="华文仿宋" panose="02010600040101010101" pitchFamily="2" charset="-122"/>
                <a:cs typeface="Times New Roman" panose="02020603050405020304" pitchFamily="18" charset="0"/>
              </a:rPr>
              <a:t>m</a:t>
            </a:r>
            <a:r>
              <a:rPr lang="en-US" altLang="zh-CN" b="1" baseline="-25000" dirty="0" err="1">
                <a:latin typeface="Times New Roman" panose="02020603050405020304" pitchFamily="18" charset="0"/>
                <a:ea typeface="华文仿宋" panose="02010600040101010101" pitchFamily="2" charset="-122"/>
                <a:cs typeface="Times New Roman" panose="02020603050405020304" pitchFamily="18" charset="0"/>
              </a:rPr>
              <a:t>B</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为非电解质溶质的质量摩尔浓度，单位：</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mol·kg</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-1</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a:t>
            </a:r>
          </a:p>
        </p:txBody>
      </p:sp>
    </p:spTree>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5" name="Text Box 15"/>
          <p:cNvSpPr txBox="1">
            <a:spLocks noChangeArrowheads="1"/>
          </p:cNvSpPr>
          <p:nvPr/>
        </p:nvSpPr>
        <p:spPr bwMode="auto">
          <a:xfrm>
            <a:off x="251520" y="3930650"/>
            <a:ext cx="8640960" cy="2100263"/>
          </a:xfrm>
          <a:prstGeom prst="rect">
            <a:avLst/>
          </a:prstGeom>
          <a:noFill/>
          <a:ln w="12700" cap="sq">
            <a:noFill/>
            <a:miter lim="800000"/>
            <a:headEnd/>
            <a:tailEnd/>
          </a:ln>
        </p:spPr>
        <p:txBody>
          <a:bodyPr wrap="square" tIns="0" bIns="0">
            <a:spAutoFit/>
          </a:bodyPr>
          <a:lstStyle/>
          <a:p>
            <a:pPr>
              <a:lnSpc>
                <a:spcPct val="125000"/>
              </a:lnSpc>
              <a:spcBef>
                <a:spcPts val="600"/>
              </a:spcBef>
              <a:defRPr/>
            </a:pPr>
            <a:r>
              <a:rPr lang="en-US" altLang="zh-CN" b="1" i="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25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b</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latin typeface="Times New Roman" panose="02020603050405020304" pitchFamily="18" charset="0"/>
                <a:ea typeface="仿宋" pitchFamily="49" charset="-122"/>
                <a:cs typeface="Times New Roman" panose="02020603050405020304" pitchFamily="18" charset="0"/>
              </a:rPr>
              <a:t>称为沸点升高系数 </a:t>
            </a:r>
            <a:r>
              <a:rPr lang="en-US" altLang="zh-CN" b="1" dirty="0">
                <a:latin typeface="Times New Roman" panose="02020603050405020304" pitchFamily="18" charset="0"/>
                <a:ea typeface="仿宋" pitchFamily="49" charset="-122"/>
                <a:cs typeface="Times New Roman" panose="02020603050405020304" pitchFamily="18" charset="0"/>
              </a:rPr>
              <a:t>(boiling point elevation coefficients)，</a:t>
            </a:r>
            <a:r>
              <a:rPr lang="zh-CN" altLang="en-US" b="1" dirty="0">
                <a:latin typeface="Times New Roman" panose="02020603050405020304" pitchFamily="18" charset="0"/>
                <a:ea typeface="仿宋" pitchFamily="49" charset="-122"/>
                <a:cs typeface="Times New Roman" panose="02020603050405020304" pitchFamily="18" charset="0"/>
              </a:rPr>
              <a:t>单位</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K·mol</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-1</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·kg</a:t>
            </a:r>
            <a:r>
              <a:rPr lang="zh-CN" altLang="en-US" b="1" dirty="0">
                <a:latin typeface="Times New Roman" panose="02020603050405020304" pitchFamily="18" charset="0"/>
                <a:ea typeface="仿宋" pitchFamily="49" charset="-122"/>
                <a:cs typeface="Times New Roman" panose="02020603050405020304" pitchFamily="18" charset="0"/>
              </a:rPr>
              <a:t>。常用溶剂的 </a:t>
            </a:r>
            <a:r>
              <a:rPr lang="en-US" altLang="zh-CN" b="1" i="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25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b</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latin typeface="Times New Roman" panose="02020603050405020304" pitchFamily="18" charset="0"/>
                <a:ea typeface="仿宋" pitchFamily="49" charset="-122"/>
                <a:cs typeface="Times New Roman" panose="02020603050405020304" pitchFamily="18" charset="0"/>
              </a:rPr>
              <a:t>值有表可查</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表</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4-1) </a:t>
            </a:r>
            <a:r>
              <a:rPr lang="zh-CN" altLang="en-US" b="1" dirty="0">
                <a:latin typeface="Times New Roman" panose="02020603050405020304" pitchFamily="18" charset="0"/>
                <a:ea typeface="仿宋" pitchFamily="49" charset="-122"/>
                <a:cs typeface="Times New Roman" panose="02020603050405020304" pitchFamily="18" charset="0"/>
              </a:rPr>
              <a:t>。测定 </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i="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b="1" baseline="-25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b</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latin typeface="Times New Roman" panose="02020603050405020304" pitchFamily="18" charset="0"/>
                <a:ea typeface="仿宋" pitchFamily="49" charset="-122"/>
                <a:cs typeface="Times New Roman" panose="02020603050405020304" pitchFamily="18" charset="0"/>
              </a:rPr>
              <a:t>值，查出 </a:t>
            </a:r>
            <a:r>
              <a:rPr lang="en-US" altLang="zh-CN" b="1" i="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25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b </a:t>
            </a:r>
            <a:r>
              <a:rPr lang="zh-CN" altLang="en-US" b="1" dirty="0">
                <a:latin typeface="Times New Roman" panose="02020603050405020304" pitchFamily="18" charset="0"/>
                <a:ea typeface="仿宋" pitchFamily="49" charset="-122"/>
                <a:cs typeface="Times New Roman" panose="02020603050405020304" pitchFamily="18" charset="0"/>
              </a:rPr>
              <a:t>，就可以计算溶质的摩尔质量。</a:t>
            </a:r>
          </a:p>
        </p:txBody>
      </p:sp>
      <p:grpSp>
        <p:nvGrpSpPr>
          <p:cNvPr id="3" name="Group 20"/>
          <p:cNvGrpSpPr>
            <a:grpSpLocks/>
          </p:cNvGrpSpPr>
          <p:nvPr/>
        </p:nvGrpSpPr>
        <p:grpSpPr bwMode="auto">
          <a:xfrm>
            <a:off x="1475656" y="1778521"/>
            <a:ext cx="6226175" cy="714375"/>
            <a:chOff x="446" y="1056"/>
            <a:chExt cx="3922" cy="496"/>
          </a:xfrm>
        </p:grpSpPr>
        <p:graphicFrame>
          <p:nvGraphicFramePr>
            <p:cNvPr id="34836" name="Object 20"/>
            <p:cNvGraphicFramePr>
              <a:graphicFrameLocks noChangeAspect="1"/>
            </p:cNvGraphicFramePr>
            <p:nvPr/>
          </p:nvGraphicFramePr>
          <p:xfrm>
            <a:off x="446" y="1056"/>
            <a:ext cx="1522" cy="459"/>
          </p:xfrm>
          <a:graphic>
            <a:graphicData uri="http://schemas.openxmlformats.org/presentationml/2006/ole">
              <mc:AlternateContent xmlns:mc="http://schemas.openxmlformats.org/markup-compatibility/2006">
                <mc:Choice xmlns:v="urn:schemas-microsoft-com:vml" Requires="v">
                  <p:oleObj spid="_x0000_s194781" name="Equation" r:id="rId4" imgW="888614" imgH="253890" progId="Equation.DSMT4">
                    <p:embed/>
                  </p:oleObj>
                </mc:Choice>
                <mc:Fallback>
                  <p:oleObj name="Equation" r:id="rId4" imgW="888614" imgH="253890" progId="Equation.DSMT4">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 y="1056"/>
                          <a:ext cx="1522" cy="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37" name="Object 21"/>
            <p:cNvGraphicFramePr>
              <a:graphicFrameLocks noChangeAspect="1"/>
            </p:cNvGraphicFramePr>
            <p:nvPr/>
          </p:nvGraphicFramePr>
          <p:xfrm>
            <a:off x="2756" y="1064"/>
            <a:ext cx="1612" cy="488"/>
          </p:xfrm>
          <a:graphic>
            <a:graphicData uri="http://schemas.openxmlformats.org/presentationml/2006/ole">
              <mc:AlternateContent xmlns:mc="http://schemas.openxmlformats.org/markup-compatibility/2006">
                <mc:Choice xmlns:v="urn:schemas-microsoft-com:vml" Requires="v">
                  <p:oleObj spid="_x0000_s194782" name="Equation" r:id="rId6" imgW="977476" imgH="253890" progId="Equation.3">
                    <p:embed/>
                  </p:oleObj>
                </mc:Choice>
                <mc:Fallback>
                  <p:oleObj name="Equation" r:id="rId6" imgW="977476" imgH="253890" progId="Equation.3">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6" y="1064"/>
                          <a:ext cx="1612" cy="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16424" name="Object 22"/>
          <p:cNvGraphicFramePr>
            <a:graphicFrameLocks noChangeAspect="1"/>
          </p:cNvGraphicFramePr>
          <p:nvPr>
            <p:extLst>
              <p:ext uri="{D42A27DB-BD31-4B8C-83A1-F6EECF244321}">
                <p14:modId xmlns:p14="http://schemas.microsoft.com/office/powerpoint/2010/main" val="1296266481"/>
              </p:ext>
            </p:extLst>
          </p:nvPr>
        </p:nvGraphicFramePr>
        <p:xfrm>
          <a:off x="3116560" y="2741860"/>
          <a:ext cx="2895600" cy="1119188"/>
        </p:xfrm>
        <a:graphic>
          <a:graphicData uri="http://schemas.openxmlformats.org/presentationml/2006/ole">
            <mc:AlternateContent xmlns:mc="http://schemas.openxmlformats.org/markup-compatibility/2006">
              <mc:Choice xmlns:v="urn:schemas-microsoft-com:vml" Requires="v">
                <p:oleObj spid="_x0000_s194783" name="Equation" r:id="rId8" imgW="1346200" imgH="520700" progId="Equation.3">
                  <p:embed/>
                </p:oleObj>
              </mc:Choice>
              <mc:Fallback>
                <p:oleObj name="Equation" r:id="rId8" imgW="1346200" imgH="520700" progId="Equation.3">
                  <p:embed/>
                  <p:pic>
                    <p:nvPicPr>
                      <p:cNvPr id="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6560" y="2741860"/>
                        <a:ext cx="2895600"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矩形 13"/>
          <p:cNvSpPr/>
          <p:nvPr/>
        </p:nvSpPr>
        <p:spPr>
          <a:xfrm>
            <a:off x="251520" y="1052513"/>
            <a:ext cx="2405955" cy="523875"/>
          </a:xfrm>
          <a:prstGeom prst="rect">
            <a:avLst/>
          </a:prstGeom>
        </p:spPr>
        <p:txBody>
          <a:bodyPr wrap="square">
            <a:spAutoFit/>
          </a:bodyPr>
          <a:lstStyle/>
          <a:p>
            <a:pPr eaLnBrk="0" hangingPunct="0">
              <a:defRPr/>
            </a:pPr>
            <a:r>
              <a:rPr lang="en-US" altLang="zh-CN" b="1" dirty="0">
                <a:solidFill>
                  <a:srgbClr val="FF0000"/>
                </a:solidFill>
                <a:latin typeface="Arial" panose="020B0604020202020204" pitchFamily="34" charset="0"/>
                <a:ea typeface="+mj-ea"/>
                <a:cs typeface="Arial" panose="020B0604020202020204" pitchFamily="34" charset="0"/>
              </a:rPr>
              <a:t>2</a:t>
            </a:r>
            <a:r>
              <a:rPr lang="zh-CN" altLang="en-US" b="1" dirty="0">
                <a:solidFill>
                  <a:srgbClr val="FF0000"/>
                </a:solidFill>
                <a:latin typeface="Times New Roman" panose="02020603050405020304" pitchFamily="18" charset="0"/>
                <a:ea typeface="+mj-ea"/>
                <a:cs typeface="Times New Roman" panose="02020603050405020304" pitchFamily="18" charset="0"/>
              </a:rPr>
              <a:t>）沸点升高</a:t>
            </a:r>
          </a:p>
        </p:txBody>
      </p:sp>
      <p:sp>
        <p:nvSpPr>
          <p:cNvPr id="17" name="Rectangle 39">
            <a:extLst>
              <a:ext uri="{FF2B5EF4-FFF2-40B4-BE49-F238E27FC236}">
                <a16:creationId xmlns:a16="http://schemas.microsoft.com/office/drawing/2014/main" id="{922D98ED-F2C4-401E-9388-0BAC83C8834C}"/>
              </a:ext>
            </a:extLst>
          </p:cNvPr>
          <p:cNvSpPr>
            <a:spLocks noGrp="1" noChangeArrowheads="1"/>
          </p:cNvSpPr>
          <p:nvPr>
            <p:ph type="title"/>
          </p:nvPr>
        </p:nvSpPr>
        <p:spPr>
          <a:xfrm>
            <a:off x="144016" y="304800"/>
            <a:ext cx="7236296" cy="747713"/>
          </a:xfrm>
        </p:spPr>
        <p:txBody>
          <a:bodyPr/>
          <a:lstStyle/>
          <a:p>
            <a:pPr eaLnBrk="1" hangingPunct="1"/>
            <a:r>
              <a:rPr lang="en-US" altLang="zh-CN" dirty="0">
                <a:latin typeface="Arial" panose="020B0604020202020204" pitchFamily="34" charset="0"/>
                <a:cs typeface="Arial" panose="020B0604020202020204" pitchFamily="34" charset="0"/>
              </a:rPr>
              <a:t>4.2.1.2 </a:t>
            </a:r>
            <a:r>
              <a:rPr lang="zh-CN" altLang="en-US" dirty="0">
                <a:latin typeface="黑体" pitchFamily="2" charset="-122"/>
                <a:cs typeface="Times New Roman" pitchFamily="18" charset="0"/>
              </a:rPr>
              <a:t>溶液的沸点上升和凝固点下降</a:t>
            </a:r>
          </a:p>
        </p:txBody>
      </p: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052"/>
          <p:cNvSpPr>
            <a:spLocks noGrp="1" noChangeArrowheads="1"/>
          </p:cNvSpPr>
          <p:nvPr>
            <p:ph type="title"/>
          </p:nvPr>
        </p:nvSpPr>
        <p:spPr>
          <a:xfrm>
            <a:off x="251520" y="304453"/>
            <a:ext cx="6624736" cy="676275"/>
          </a:xfrm>
        </p:spPr>
        <p:txBody>
          <a:bodyPr/>
          <a:lstStyle/>
          <a:p>
            <a:pPr algn="ctr" eaLnBrk="1" hangingPunct="1"/>
            <a:r>
              <a:rPr lang="zh-CN" altLang="en-US" sz="3200" dirty="0">
                <a:latin typeface="黑体" pitchFamily="2" charset="-122"/>
              </a:rPr>
              <a:t> 知识要点</a:t>
            </a:r>
          </a:p>
        </p:txBody>
      </p:sp>
      <p:sp>
        <p:nvSpPr>
          <p:cNvPr id="69635" name="Text Box 2051"/>
          <p:cNvSpPr txBox="1">
            <a:spLocks noChangeArrowheads="1"/>
          </p:cNvSpPr>
          <p:nvPr/>
        </p:nvSpPr>
        <p:spPr bwMode="auto">
          <a:xfrm>
            <a:off x="251520" y="1268760"/>
            <a:ext cx="8640191" cy="4380879"/>
          </a:xfrm>
          <a:prstGeom prst="rect">
            <a:avLst/>
          </a:prstGeom>
          <a:noFill/>
          <a:ln w="9525">
            <a:noFill/>
            <a:miter lim="800000"/>
            <a:headEnd/>
            <a:tailEnd/>
          </a:ln>
        </p:spPr>
        <p:txBody>
          <a:bodyPr wrap="square">
            <a:spAutoFit/>
          </a:bodyPr>
          <a:lstStyle/>
          <a:p>
            <a:pPr marL="447675" indent="-447675" algn="just">
              <a:lnSpc>
                <a:spcPct val="125000"/>
              </a:lnSpc>
              <a:spcBef>
                <a:spcPts val="600"/>
              </a:spcBef>
              <a:buFontTx/>
              <a:buAutoNum type="arabicPeriod"/>
              <a:defRPr/>
            </a:pPr>
            <a:r>
              <a:rPr kumimoji="0" lang="zh-CN" altLang="en-US" sz="3000" b="1" dirty="0">
                <a:solidFill>
                  <a:srgbClr val="FF0000"/>
                </a:solidFill>
                <a:latin typeface="Times New Roman" panose="02020603050405020304" pitchFamily="18" charset="0"/>
                <a:ea typeface="仿宋" pitchFamily="49" charset="-122"/>
                <a:cs typeface="Times New Roman" panose="02020603050405020304" pitchFamily="18" charset="0"/>
              </a:rPr>
              <a:t>溶液的通性</a:t>
            </a:r>
            <a:r>
              <a:rPr kumimoji="0" lang="zh-CN" altLang="en-US" sz="3000" b="1" dirty="0">
                <a:latin typeface="Times New Roman" panose="02020603050405020304" pitchFamily="18" charset="0"/>
                <a:ea typeface="仿宋" pitchFamily="49" charset="-122"/>
                <a:cs typeface="Times New Roman" panose="02020603050405020304" pitchFamily="18" charset="0"/>
              </a:rPr>
              <a:t>（也即是蒸气压下降、沸点上升、凝固点下降和渗透压）</a:t>
            </a:r>
          </a:p>
          <a:p>
            <a:pPr marL="447675" indent="-447675" algn="just">
              <a:lnSpc>
                <a:spcPct val="125000"/>
              </a:lnSpc>
              <a:spcBef>
                <a:spcPts val="600"/>
              </a:spcBef>
              <a:buFontTx/>
              <a:buAutoNum type="arabicPeriod"/>
              <a:defRPr/>
            </a:pPr>
            <a:r>
              <a:rPr kumimoji="0" lang="zh-CN" altLang="en-US" sz="3000" b="1" dirty="0">
                <a:latin typeface="Times New Roman" panose="02020603050405020304" pitchFamily="18" charset="0"/>
                <a:ea typeface="仿宋" pitchFamily="49" charset="-122"/>
                <a:cs typeface="Times New Roman" panose="02020603050405020304" pitchFamily="18" charset="0"/>
              </a:rPr>
              <a:t>相平衡、</a:t>
            </a:r>
            <a:r>
              <a:rPr kumimoji="0" lang="zh-CN" altLang="en-US" sz="3000" b="1" dirty="0">
                <a:solidFill>
                  <a:srgbClr val="FF0000"/>
                </a:solidFill>
                <a:latin typeface="Times New Roman" panose="02020603050405020304" pitchFamily="18" charset="0"/>
                <a:ea typeface="仿宋" pitchFamily="49" charset="-122"/>
                <a:cs typeface="Times New Roman" panose="02020603050405020304" pitchFamily="18" charset="0"/>
              </a:rPr>
              <a:t>酸碱质子理论</a:t>
            </a:r>
            <a:r>
              <a:rPr kumimoji="0" lang="zh-CN" altLang="en-US" sz="3000" b="1" dirty="0">
                <a:latin typeface="Times New Roman" panose="02020603050405020304" pitchFamily="18" charset="0"/>
                <a:ea typeface="仿宋" pitchFamily="49" charset="-122"/>
                <a:cs typeface="Times New Roman" panose="02020603050405020304" pitchFamily="18" charset="0"/>
              </a:rPr>
              <a:t>、</a:t>
            </a:r>
            <a:r>
              <a:rPr kumimoji="0" lang="en-US" altLang="zh-CN" sz="3000" b="1" dirty="0">
                <a:solidFill>
                  <a:srgbClr val="FF0000"/>
                </a:solidFill>
                <a:latin typeface="Times New Roman" panose="02020603050405020304" pitchFamily="18" charset="0"/>
                <a:ea typeface="仿宋" pitchFamily="49" charset="-122"/>
                <a:cs typeface="Times New Roman" panose="02020603050405020304" pitchFamily="18" charset="0"/>
              </a:rPr>
              <a:t>pH</a:t>
            </a:r>
            <a:r>
              <a:rPr kumimoji="0" lang="zh-CN" altLang="en-US" sz="3000" b="1" dirty="0">
                <a:solidFill>
                  <a:srgbClr val="FF0000"/>
                </a:solidFill>
                <a:latin typeface="Times New Roman" panose="02020603050405020304" pitchFamily="18" charset="0"/>
                <a:ea typeface="仿宋" pitchFamily="49" charset="-122"/>
                <a:cs typeface="Times New Roman" panose="02020603050405020304" pitchFamily="18" charset="0"/>
              </a:rPr>
              <a:t>值的计算</a:t>
            </a:r>
            <a:r>
              <a:rPr kumimoji="0" lang="zh-CN" altLang="en-US" sz="3000" b="1" dirty="0">
                <a:latin typeface="Times New Roman" panose="02020603050405020304" pitchFamily="18" charset="0"/>
                <a:ea typeface="仿宋" pitchFamily="49" charset="-122"/>
                <a:cs typeface="Times New Roman" panose="02020603050405020304" pitchFamily="18" charset="0"/>
              </a:rPr>
              <a:t>、</a:t>
            </a:r>
            <a:r>
              <a:rPr kumimoji="0" lang="zh-CN" altLang="en-US" sz="3000" b="1" dirty="0">
                <a:solidFill>
                  <a:srgbClr val="FF0000"/>
                </a:solidFill>
                <a:latin typeface="Times New Roman" panose="02020603050405020304" pitchFamily="18" charset="0"/>
                <a:ea typeface="仿宋" pitchFamily="49" charset="-122"/>
                <a:cs typeface="Times New Roman" panose="02020603050405020304" pitchFamily="18" charset="0"/>
              </a:rPr>
              <a:t>配离子的解离平衡及其移动</a:t>
            </a:r>
          </a:p>
          <a:p>
            <a:pPr marL="447675" indent="-447675" algn="just">
              <a:lnSpc>
                <a:spcPct val="125000"/>
              </a:lnSpc>
              <a:spcBef>
                <a:spcPts val="600"/>
              </a:spcBef>
              <a:buFontTx/>
              <a:buAutoNum type="arabicPeriod"/>
              <a:defRPr/>
            </a:pPr>
            <a:r>
              <a:rPr kumimoji="0" lang="zh-CN" altLang="en-US" sz="3000" b="1" dirty="0">
                <a:solidFill>
                  <a:srgbClr val="0000FF"/>
                </a:solidFill>
                <a:latin typeface="Times New Roman" panose="02020603050405020304" pitchFamily="18" charset="0"/>
                <a:ea typeface="仿宋" pitchFamily="49" charset="-122"/>
                <a:cs typeface="Times New Roman" panose="02020603050405020304" pitchFamily="18" charset="0"/>
              </a:rPr>
              <a:t>缓冲溶液的概念、应用和计算</a:t>
            </a:r>
          </a:p>
          <a:p>
            <a:pPr marL="447675" indent="-447675" algn="just">
              <a:lnSpc>
                <a:spcPct val="125000"/>
              </a:lnSpc>
              <a:spcBef>
                <a:spcPts val="600"/>
              </a:spcBef>
              <a:buFontTx/>
              <a:buAutoNum type="arabicPeriod"/>
              <a:defRPr/>
            </a:pPr>
            <a:r>
              <a:rPr kumimoji="0" lang="zh-CN" altLang="en-US" sz="3000" b="1" dirty="0">
                <a:solidFill>
                  <a:srgbClr val="0000FF"/>
                </a:solidFill>
                <a:latin typeface="Times New Roman" panose="02020603050405020304" pitchFamily="18" charset="0"/>
                <a:ea typeface="仿宋" pitchFamily="49" charset="-122"/>
                <a:cs typeface="Times New Roman" panose="02020603050405020304" pitchFamily="18" charset="0"/>
              </a:rPr>
              <a:t>溶度积规则和计算</a:t>
            </a:r>
          </a:p>
          <a:p>
            <a:pPr marL="538163" indent="-538163" algn="just">
              <a:lnSpc>
                <a:spcPct val="125000"/>
              </a:lnSpc>
              <a:spcBef>
                <a:spcPts val="600"/>
              </a:spcBef>
              <a:defRPr/>
            </a:pPr>
            <a:r>
              <a:rPr kumimoji="0" lang="zh-CN" altLang="en-US" sz="3000" b="1" dirty="0">
                <a:latin typeface="Times New Roman" panose="02020603050405020304" pitchFamily="18" charset="0"/>
                <a:ea typeface="仿宋" pitchFamily="49" charset="-122"/>
                <a:cs typeface="Times New Roman" panose="02020603050405020304" pitchFamily="18" charset="0"/>
              </a:rPr>
              <a:t>5.  胶体的聚沉、保护及表面活性剂的结构和应用</a:t>
            </a:r>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9">
            <a:extLst>
              <a:ext uri="{FF2B5EF4-FFF2-40B4-BE49-F238E27FC236}">
                <a16:creationId xmlns:a16="http://schemas.microsoft.com/office/drawing/2014/main" id="{16A41710-D85D-4641-BDD4-0372BE85EF20}"/>
              </a:ext>
            </a:extLst>
          </p:cNvPr>
          <p:cNvSpPr>
            <a:spLocks noGrp="1" noChangeArrowheads="1"/>
          </p:cNvSpPr>
          <p:nvPr>
            <p:ph type="title"/>
          </p:nvPr>
        </p:nvSpPr>
        <p:spPr>
          <a:xfrm>
            <a:off x="144016" y="304800"/>
            <a:ext cx="7236296" cy="747713"/>
          </a:xfrm>
        </p:spPr>
        <p:txBody>
          <a:bodyPr/>
          <a:lstStyle/>
          <a:p>
            <a:pPr eaLnBrk="1" hangingPunct="1"/>
            <a:r>
              <a:rPr lang="en-US" altLang="zh-CN" sz="3200" dirty="0">
                <a:latin typeface="Arial" panose="020B0604020202020204" pitchFamily="34" charset="0"/>
                <a:cs typeface="Arial" panose="020B0604020202020204" pitchFamily="34" charset="0"/>
              </a:rPr>
              <a:t>4.2.1.2 </a:t>
            </a:r>
            <a:r>
              <a:rPr lang="zh-CN" altLang="en-US" sz="3200" dirty="0">
                <a:latin typeface="黑体" pitchFamily="2" charset="-122"/>
                <a:cs typeface="Times New Roman" pitchFamily="18" charset="0"/>
              </a:rPr>
              <a:t>溶液的沸点上升和凝固点下降</a:t>
            </a:r>
          </a:p>
        </p:txBody>
      </p:sp>
      <p:grpSp>
        <p:nvGrpSpPr>
          <p:cNvPr id="56" name="组合 55">
            <a:extLst>
              <a:ext uri="{FF2B5EF4-FFF2-40B4-BE49-F238E27FC236}">
                <a16:creationId xmlns:a16="http://schemas.microsoft.com/office/drawing/2014/main" id="{590DC6C9-A4D3-4A73-81CC-E562C95D2E45}"/>
              </a:ext>
            </a:extLst>
          </p:cNvPr>
          <p:cNvGrpSpPr/>
          <p:nvPr/>
        </p:nvGrpSpPr>
        <p:grpSpPr>
          <a:xfrm>
            <a:off x="-4595026" y="-6045176"/>
            <a:ext cx="13271480" cy="12546583"/>
            <a:chOff x="-4595026" y="-6045176"/>
            <a:chExt cx="13271480" cy="12546583"/>
          </a:xfrm>
        </p:grpSpPr>
        <p:cxnSp>
          <p:nvCxnSpPr>
            <p:cNvPr id="54274" name="直接连接符 3"/>
            <p:cNvCxnSpPr>
              <a:cxnSpLocks noChangeShapeType="1"/>
            </p:cNvCxnSpPr>
            <p:nvPr/>
          </p:nvCxnSpPr>
          <p:spPr bwMode="auto">
            <a:xfrm flipH="1" flipV="1">
              <a:off x="3059832" y="1249363"/>
              <a:ext cx="76947" cy="2341383"/>
            </a:xfrm>
            <a:prstGeom prst="line">
              <a:avLst/>
            </a:prstGeom>
            <a:noFill/>
            <a:ln w="28575" algn="ctr">
              <a:solidFill>
                <a:srgbClr val="0000FF"/>
              </a:solidFill>
              <a:round/>
              <a:headEnd/>
              <a:tailEnd/>
            </a:ln>
          </p:spPr>
        </p:cxnSp>
        <p:sp>
          <p:nvSpPr>
            <p:cNvPr id="54278" name="TextBox 6"/>
            <p:cNvSpPr txBox="1">
              <a:spLocks noChangeArrowheads="1"/>
            </p:cNvSpPr>
            <p:nvPr/>
          </p:nvSpPr>
          <p:spPr bwMode="auto">
            <a:xfrm>
              <a:off x="3611651" y="4152562"/>
              <a:ext cx="2796724" cy="1323439"/>
            </a:xfrm>
            <a:prstGeom prst="rect">
              <a:avLst/>
            </a:prstGeom>
            <a:noFill/>
            <a:ln w="9525">
              <a:noFill/>
              <a:miter lim="800000"/>
              <a:headEnd/>
              <a:tailEnd/>
            </a:ln>
          </p:spPr>
          <p:txBody>
            <a:bodyPr wrap="square">
              <a:spAutoFit/>
            </a:bodyPr>
            <a:lstStyle/>
            <a:p>
              <a:pPr eaLnBrk="0" hangingPunct="0"/>
              <a:r>
                <a:rPr lang="zh-CN" altLang="en-US" sz="2000" b="1" dirty="0">
                  <a:latin typeface="华文仿宋" panose="02010600040101010101" pitchFamily="2" charset="-122"/>
                  <a:ea typeface="华文仿宋" panose="02010600040101010101" pitchFamily="2" charset="-122"/>
                  <a:cs typeface="Times New Roman" panose="02020603050405020304" pitchFamily="18" charset="0"/>
                </a:rPr>
                <a:t>三相点：一种物质三相</a:t>
              </a:r>
              <a:r>
                <a:rPr lang="en-US" altLang="zh-CN" sz="2000" b="1" dirty="0">
                  <a:latin typeface="华文仿宋" panose="02010600040101010101" pitchFamily="2" charset="-122"/>
                  <a:ea typeface="华文仿宋" panose="02010600040101010101" pitchFamily="2" charset="-122"/>
                  <a:cs typeface="Times New Roman" panose="02020603050405020304" pitchFamily="18" charset="0"/>
                </a:rPr>
                <a:t>(</a:t>
              </a:r>
              <a:r>
                <a:rPr lang="zh-CN" altLang="en-US" sz="2000" b="1" dirty="0">
                  <a:latin typeface="华文仿宋" panose="02010600040101010101" pitchFamily="2" charset="-122"/>
                  <a:ea typeface="华文仿宋" panose="02010600040101010101" pitchFamily="2" charset="-122"/>
                  <a:cs typeface="Times New Roman" panose="02020603050405020304" pitchFamily="18" charset="0"/>
                </a:rPr>
                <a:t>气相，液相和固相</a:t>
              </a:r>
              <a:r>
                <a:rPr lang="en-US" altLang="zh-CN" sz="2000" b="1" dirty="0">
                  <a:latin typeface="华文仿宋" panose="02010600040101010101" pitchFamily="2" charset="-122"/>
                  <a:ea typeface="华文仿宋" panose="02010600040101010101" pitchFamily="2" charset="-122"/>
                  <a:cs typeface="Times New Roman" panose="02020603050405020304" pitchFamily="18" charset="0"/>
                </a:rPr>
                <a:t>)</a:t>
              </a:r>
              <a:r>
                <a:rPr lang="zh-CN" altLang="en-US" sz="2000" b="1" dirty="0">
                  <a:latin typeface="华文仿宋" panose="02010600040101010101" pitchFamily="2" charset="-122"/>
                  <a:ea typeface="华文仿宋" panose="02010600040101010101" pitchFamily="2" charset="-122"/>
                  <a:cs typeface="Times New Roman" panose="02020603050405020304" pitchFamily="18" charset="0"/>
                </a:rPr>
                <a:t>共存时的温度和压强值，约</a:t>
              </a:r>
              <a:r>
                <a:rPr lang="en-US" altLang="zh-CN" sz="2000" b="1" dirty="0">
                  <a:latin typeface="华文仿宋" panose="02010600040101010101" pitchFamily="2" charset="-122"/>
                  <a:ea typeface="华文仿宋" panose="02010600040101010101" pitchFamily="2" charset="-122"/>
                  <a:cs typeface="Times New Roman" panose="02020603050405020304" pitchFamily="18" charset="0"/>
                </a:rPr>
                <a:t>0.01 </a:t>
              </a:r>
              <a:r>
                <a:rPr lang="en-US" altLang="zh-CN" sz="2000" b="1" baseline="30000" dirty="0" err="1">
                  <a:latin typeface="华文仿宋" panose="02010600040101010101" pitchFamily="2" charset="-122"/>
                  <a:ea typeface="华文仿宋" panose="02010600040101010101" pitchFamily="2" charset="-122"/>
                  <a:cs typeface="Times New Roman" panose="02020603050405020304" pitchFamily="18" charset="0"/>
                </a:rPr>
                <a:t>o</a:t>
              </a:r>
              <a:r>
                <a:rPr lang="en-US" altLang="zh-CN" sz="2000" b="1" dirty="0" err="1">
                  <a:latin typeface="华文仿宋" panose="02010600040101010101" pitchFamily="2" charset="-122"/>
                  <a:ea typeface="华文仿宋" panose="02010600040101010101" pitchFamily="2" charset="-122"/>
                  <a:cs typeface="Times New Roman" panose="02020603050405020304" pitchFamily="18" charset="0"/>
                </a:rPr>
                <a:t>C</a:t>
              </a:r>
              <a:r>
                <a:rPr lang="zh-CN" altLang="en-US" sz="2000" b="1" dirty="0">
                  <a:latin typeface="华文仿宋" panose="02010600040101010101" pitchFamily="2" charset="-122"/>
                  <a:ea typeface="华文仿宋" panose="02010600040101010101" pitchFamily="2" charset="-122"/>
                  <a:cs typeface="Times New Roman" panose="02020603050405020304" pitchFamily="18" charset="0"/>
                </a:rPr>
                <a:t>。</a:t>
              </a:r>
            </a:p>
          </p:txBody>
        </p:sp>
        <p:cxnSp>
          <p:nvCxnSpPr>
            <p:cNvPr id="54279" name="直接箭头连接符 10"/>
            <p:cNvCxnSpPr>
              <a:cxnSpLocks noChangeShapeType="1"/>
            </p:cNvCxnSpPr>
            <p:nvPr/>
          </p:nvCxnSpPr>
          <p:spPr bwMode="auto">
            <a:xfrm rot="16200000" flipV="1">
              <a:off x="3096022" y="3649943"/>
              <a:ext cx="647700" cy="576263"/>
            </a:xfrm>
            <a:prstGeom prst="straightConnector1">
              <a:avLst/>
            </a:prstGeom>
            <a:solidFill>
              <a:schemeClr val="accent1"/>
            </a:solidFill>
            <a:ln w="12700" cap="flat" cmpd="sng" algn="ctr">
              <a:solidFill>
                <a:schemeClr val="tx1"/>
              </a:solidFill>
              <a:prstDash val="solid"/>
              <a:round/>
              <a:headEnd type="none" w="med" len="med"/>
              <a:tailEnd type="triangle" w="lg" len="lg"/>
            </a:ln>
            <a:effectLst/>
          </p:spPr>
        </p:cxnSp>
        <p:pic>
          <p:nvPicPr>
            <p:cNvPr id="54281" name="Ink 2055"/>
            <p:cNvPicPr>
              <a:picLocks noRot="1" noChangeAspect="1" noEditPoints="1" noChangeArrowheads="1" noChangeShapeType="1"/>
            </p:cNvPicPr>
            <p:nvPr/>
          </p:nvPicPr>
          <p:blipFill>
            <a:blip r:embed="rId3"/>
            <a:srcRect/>
            <a:stretch>
              <a:fillRect/>
            </a:stretch>
          </p:blipFill>
          <p:spPr bwMode="auto">
            <a:xfrm>
              <a:off x="7464425" y="473075"/>
              <a:ext cx="144463" cy="134938"/>
            </a:xfrm>
            <a:prstGeom prst="rect">
              <a:avLst/>
            </a:prstGeom>
            <a:noFill/>
            <a:ln w="9525">
              <a:noFill/>
              <a:miter lim="800000"/>
              <a:headEnd/>
              <a:tailEnd/>
            </a:ln>
          </p:spPr>
        </p:pic>
        <p:pic>
          <p:nvPicPr>
            <p:cNvPr id="54282" name="Ink 2057"/>
            <p:cNvPicPr>
              <a:picLocks noRot="1" noChangeAspect="1" noEditPoints="1" noChangeArrowheads="1" noChangeShapeType="1"/>
            </p:cNvPicPr>
            <p:nvPr/>
          </p:nvPicPr>
          <p:blipFill>
            <a:blip r:embed="rId4"/>
            <a:srcRect/>
            <a:stretch>
              <a:fillRect/>
            </a:stretch>
          </p:blipFill>
          <p:spPr bwMode="auto">
            <a:xfrm>
              <a:off x="7008813" y="436563"/>
              <a:ext cx="127000" cy="188912"/>
            </a:xfrm>
            <a:prstGeom prst="rect">
              <a:avLst/>
            </a:prstGeom>
            <a:noFill/>
            <a:ln w="9525">
              <a:noFill/>
              <a:miter lim="800000"/>
              <a:headEnd/>
              <a:tailEnd/>
            </a:ln>
          </p:spPr>
        </p:pic>
        <p:pic>
          <p:nvPicPr>
            <p:cNvPr id="54283" name="Ink 2058"/>
            <p:cNvPicPr>
              <a:picLocks noRot="1" noChangeAspect="1" noEditPoints="1" noChangeArrowheads="1" noChangeShapeType="1"/>
            </p:cNvPicPr>
            <p:nvPr/>
          </p:nvPicPr>
          <p:blipFill>
            <a:blip r:embed="rId5"/>
            <a:srcRect/>
            <a:stretch>
              <a:fillRect/>
            </a:stretch>
          </p:blipFill>
          <p:spPr bwMode="auto">
            <a:xfrm>
              <a:off x="7000875" y="463550"/>
              <a:ext cx="179388" cy="180975"/>
            </a:xfrm>
            <a:prstGeom prst="rect">
              <a:avLst/>
            </a:prstGeom>
            <a:noFill/>
            <a:ln w="9525">
              <a:noFill/>
              <a:miter lim="800000"/>
              <a:headEnd/>
              <a:tailEnd/>
            </a:ln>
          </p:spPr>
        </p:pic>
        <p:sp>
          <p:nvSpPr>
            <p:cNvPr id="3" name="弧形 2">
              <a:extLst>
                <a:ext uri="{FF2B5EF4-FFF2-40B4-BE49-F238E27FC236}">
                  <a16:creationId xmlns:a16="http://schemas.microsoft.com/office/drawing/2014/main" id="{0E7BB58B-5EC6-4DF7-B083-8C99AC895025}"/>
                </a:ext>
              </a:extLst>
            </p:cNvPr>
            <p:cNvSpPr/>
            <p:nvPr/>
          </p:nvSpPr>
          <p:spPr bwMode="auto">
            <a:xfrm rot="7572194">
              <a:off x="-1858392" y="-5589788"/>
              <a:ext cx="9839768" cy="8928992"/>
            </a:xfrm>
            <a:prstGeom prst="arc">
              <a:avLst>
                <a:gd name="adj1" fmla="val 16012988"/>
                <a:gd name="adj2" fmla="val 19377008"/>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6" name="弧形 15">
              <a:extLst>
                <a:ext uri="{FF2B5EF4-FFF2-40B4-BE49-F238E27FC236}">
                  <a16:creationId xmlns:a16="http://schemas.microsoft.com/office/drawing/2014/main" id="{B176DE61-84BA-4489-B295-1CF1F7D86068}"/>
                </a:ext>
              </a:extLst>
            </p:cNvPr>
            <p:cNvSpPr/>
            <p:nvPr/>
          </p:nvSpPr>
          <p:spPr bwMode="auto">
            <a:xfrm rot="7328214">
              <a:off x="-1582797" y="-5327163"/>
              <a:ext cx="9839768" cy="8928992"/>
            </a:xfrm>
            <a:prstGeom prst="arc">
              <a:avLst>
                <a:gd name="adj1" fmla="val 16060593"/>
                <a:gd name="adj2" fmla="val 20144330"/>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4" name="矩形 3">
              <a:extLst>
                <a:ext uri="{FF2B5EF4-FFF2-40B4-BE49-F238E27FC236}">
                  <a16:creationId xmlns:a16="http://schemas.microsoft.com/office/drawing/2014/main" id="{4C013E81-DD07-4011-BAB0-2145014B81B1}"/>
                </a:ext>
              </a:extLst>
            </p:cNvPr>
            <p:cNvSpPr/>
            <p:nvPr/>
          </p:nvSpPr>
          <p:spPr bwMode="auto">
            <a:xfrm>
              <a:off x="1872199" y="1249363"/>
              <a:ext cx="6264696" cy="4195861"/>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cxnSp>
          <p:nvCxnSpPr>
            <p:cNvPr id="6" name="直接连接符 5">
              <a:extLst>
                <a:ext uri="{FF2B5EF4-FFF2-40B4-BE49-F238E27FC236}">
                  <a16:creationId xmlns:a16="http://schemas.microsoft.com/office/drawing/2014/main" id="{BA83369C-6068-4692-BCE1-26E68A32A5DB}"/>
                </a:ext>
              </a:extLst>
            </p:cNvPr>
            <p:cNvCxnSpPr>
              <a:cxnSpLocks/>
            </p:cNvCxnSpPr>
            <p:nvPr/>
          </p:nvCxnSpPr>
          <p:spPr bwMode="auto">
            <a:xfrm>
              <a:off x="1872199" y="1484784"/>
              <a:ext cx="6264696"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8" name="直接连接符 7">
              <a:extLst>
                <a:ext uri="{FF2B5EF4-FFF2-40B4-BE49-F238E27FC236}">
                  <a16:creationId xmlns:a16="http://schemas.microsoft.com/office/drawing/2014/main" id="{AB17F26E-7BF7-487E-9A3B-2A42642B1420}"/>
                </a:ext>
              </a:extLst>
            </p:cNvPr>
            <p:cNvCxnSpPr>
              <a:cxnSpLocks/>
            </p:cNvCxnSpPr>
            <p:nvPr/>
          </p:nvCxnSpPr>
          <p:spPr bwMode="auto">
            <a:xfrm>
              <a:off x="2626687" y="1484784"/>
              <a:ext cx="0" cy="3918049"/>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21" name="直接连接符 20">
              <a:extLst>
                <a:ext uri="{FF2B5EF4-FFF2-40B4-BE49-F238E27FC236}">
                  <a16:creationId xmlns:a16="http://schemas.microsoft.com/office/drawing/2014/main" id="{E269EBBE-1478-4C76-9E77-64E915BB1C19}"/>
                </a:ext>
              </a:extLst>
            </p:cNvPr>
            <p:cNvCxnSpPr>
              <a:cxnSpLocks/>
            </p:cNvCxnSpPr>
            <p:nvPr/>
          </p:nvCxnSpPr>
          <p:spPr bwMode="auto">
            <a:xfrm>
              <a:off x="3059832" y="1484784"/>
              <a:ext cx="0" cy="3866678"/>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23" name="直接连接符 22">
              <a:extLst>
                <a:ext uri="{FF2B5EF4-FFF2-40B4-BE49-F238E27FC236}">
                  <a16:creationId xmlns:a16="http://schemas.microsoft.com/office/drawing/2014/main" id="{4D28C95B-D84C-417D-90B9-5F120B654919}"/>
                </a:ext>
              </a:extLst>
            </p:cNvPr>
            <p:cNvCxnSpPr>
              <a:cxnSpLocks/>
            </p:cNvCxnSpPr>
            <p:nvPr/>
          </p:nvCxnSpPr>
          <p:spPr bwMode="auto">
            <a:xfrm>
              <a:off x="6660232" y="1484784"/>
              <a:ext cx="0" cy="3960440"/>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25" name="直接连接符 24">
              <a:extLst>
                <a:ext uri="{FF2B5EF4-FFF2-40B4-BE49-F238E27FC236}">
                  <a16:creationId xmlns:a16="http://schemas.microsoft.com/office/drawing/2014/main" id="{F364D18F-2150-4358-9409-57659367F8D8}"/>
                </a:ext>
              </a:extLst>
            </p:cNvPr>
            <p:cNvCxnSpPr>
              <a:cxnSpLocks/>
            </p:cNvCxnSpPr>
            <p:nvPr/>
          </p:nvCxnSpPr>
          <p:spPr bwMode="auto">
            <a:xfrm>
              <a:off x="7128000" y="1484784"/>
              <a:ext cx="0" cy="3960440"/>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14" name="直接连接符 13">
              <a:extLst>
                <a:ext uri="{FF2B5EF4-FFF2-40B4-BE49-F238E27FC236}">
                  <a16:creationId xmlns:a16="http://schemas.microsoft.com/office/drawing/2014/main" id="{7407E8DF-A009-48DE-B588-1DBE9184DDCB}"/>
                </a:ext>
              </a:extLst>
            </p:cNvPr>
            <p:cNvCxnSpPr>
              <a:cxnSpLocks/>
              <a:stCxn id="31" idx="0"/>
            </p:cNvCxnSpPr>
            <p:nvPr/>
          </p:nvCxnSpPr>
          <p:spPr bwMode="auto">
            <a:xfrm flipH="1">
              <a:off x="1871220" y="3598185"/>
              <a:ext cx="1265230" cy="14920"/>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31" name="弧形 30">
              <a:extLst>
                <a:ext uri="{FF2B5EF4-FFF2-40B4-BE49-F238E27FC236}">
                  <a16:creationId xmlns:a16="http://schemas.microsoft.com/office/drawing/2014/main" id="{A8C995F3-517E-46AF-B7A5-FD437B139E86}"/>
                </a:ext>
              </a:extLst>
            </p:cNvPr>
            <p:cNvSpPr/>
            <p:nvPr/>
          </p:nvSpPr>
          <p:spPr bwMode="auto">
            <a:xfrm rot="8458024">
              <a:off x="-4595026" y="-4334261"/>
              <a:ext cx="9839768" cy="8928992"/>
            </a:xfrm>
            <a:prstGeom prst="arc">
              <a:avLst>
                <a:gd name="adj1" fmla="val 16200000"/>
                <a:gd name="adj2" fmla="val 17281132"/>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cxnSp>
          <p:nvCxnSpPr>
            <p:cNvPr id="19" name="直接连接符 18">
              <a:extLst>
                <a:ext uri="{FF2B5EF4-FFF2-40B4-BE49-F238E27FC236}">
                  <a16:creationId xmlns:a16="http://schemas.microsoft.com/office/drawing/2014/main" id="{119DAC1C-7D9B-4E60-A763-85B5BCF20B46}"/>
                </a:ext>
              </a:extLst>
            </p:cNvPr>
            <p:cNvCxnSpPr/>
            <p:nvPr/>
          </p:nvCxnSpPr>
          <p:spPr bwMode="auto">
            <a:xfrm flipH="1">
              <a:off x="5688623" y="2132856"/>
              <a:ext cx="122346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2" name="直接箭头连接符 21">
              <a:extLst>
                <a:ext uri="{FF2B5EF4-FFF2-40B4-BE49-F238E27FC236}">
                  <a16:creationId xmlns:a16="http://schemas.microsoft.com/office/drawing/2014/main" id="{42D828FB-4EC3-40B2-AE46-32F4064F318D}"/>
                </a:ext>
              </a:extLst>
            </p:cNvPr>
            <p:cNvCxnSpPr/>
            <p:nvPr/>
          </p:nvCxnSpPr>
          <p:spPr bwMode="auto">
            <a:xfrm>
              <a:off x="5760631" y="1484784"/>
              <a:ext cx="0" cy="648072"/>
            </a:xfrm>
            <a:prstGeom prst="straightConnector1">
              <a:avLst/>
            </a:prstGeom>
            <a:solidFill>
              <a:schemeClr val="accent1"/>
            </a:solidFill>
            <a:ln w="12700" cap="flat" cmpd="sng" algn="ctr">
              <a:solidFill>
                <a:schemeClr val="tx1"/>
              </a:solidFill>
              <a:prstDash val="solid"/>
              <a:round/>
              <a:headEnd type="triangle" w="lg" len="lg"/>
              <a:tailEnd type="triangle" w="lg" len="lg"/>
            </a:ln>
            <a:effectLst/>
          </p:spPr>
        </p:cxnSp>
        <p:cxnSp>
          <p:nvCxnSpPr>
            <p:cNvPr id="26" name="直接箭头连接符 25">
              <a:extLst>
                <a:ext uri="{FF2B5EF4-FFF2-40B4-BE49-F238E27FC236}">
                  <a16:creationId xmlns:a16="http://schemas.microsoft.com/office/drawing/2014/main" id="{D1B093DA-DFB4-430B-82BA-DD0E977A66FE}"/>
                </a:ext>
              </a:extLst>
            </p:cNvPr>
            <p:cNvCxnSpPr>
              <a:cxnSpLocks/>
            </p:cNvCxnSpPr>
            <p:nvPr/>
          </p:nvCxnSpPr>
          <p:spPr bwMode="auto">
            <a:xfrm flipH="1">
              <a:off x="3059832" y="4725144"/>
              <a:ext cx="364547" cy="0"/>
            </a:xfrm>
            <a:prstGeom prst="straightConnector1">
              <a:avLst/>
            </a:prstGeom>
            <a:solidFill>
              <a:schemeClr val="accent1"/>
            </a:solidFill>
            <a:ln w="12700" cap="flat" cmpd="sng" algn="ctr">
              <a:solidFill>
                <a:schemeClr val="tx1"/>
              </a:solidFill>
              <a:prstDash val="solid"/>
              <a:round/>
              <a:headEnd type="none" w="med" len="med"/>
              <a:tailEnd type="triangle" w="lg" len="lg"/>
            </a:ln>
            <a:effectLst/>
          </p:spPr>
        </p:cxnSp>
        <p:cxnSp>
          <p:nvCxnSpPr>
            <p:cNvPr id="28" name="直接箭头连接符 27">
              <a:extLst>
                <a:ext uri="{FF2B5EF4-FFF2-40B4-BE49-F238E27FC236}">
                  <a16:creationId xmlns:a16="http://schemas.microsoft.com/office/drawing/2014/main" id="{CF2A161B-C0A6-47C7-A3D0-1C3899C4FFAA}"/>
                </a:ext>
              </a:extLst>
            </p:cNvPr>
            <p:cNvCxnSpPr>
              <a:cxnSpLocks/>
            </p:cNvCxnSpPr>
            <p:nvPr/>
          </p:nvCxnSpPr>
          <p:spPr bwMode="auto">
            <a:xfrm>
              <a:off x="2282264" y="4725144"/>
              <a:ext cx="344423" cy="0"/>
            </a:xfrm>
            <a:prstGeom prst="straightConnector1">
              <a:avLst/>
            </a:prstGeom>
            <a:solidFill>
              <a:schemeClr val="accent1"/>
            </a:solidFill>
            <a:ln w="12700" cap="flat" cmpd="sng" algn="ctr">
              <a:solidFill>
                <a:schemeClr val="tx1"/>
              </a:solidFill>
              <a:prstDash val="solid"/>
              <a:round/>
              <a:headEnd type="none" w="med" len="med"/>
              <a:tailEnd type="triangle" w="lg" len="lg"/>
            </a:ln>
            <a:effectLst/>
          </p:spPr>
        </p:cxnSp>
        <p:sp>
          <p:nvSpPr>
            <p:cNvPr id="29" name="矩形 28">
              <a:extLst>
                <a:ext uri="{FF2B5EF4-FFF2-40B4-BE49-F238E27FC236}">
                  <a16:creationId xmlns:a16="http://schemas.microsoft.com/office/drawing/2014/main" id="{E9C179D2-92C3-4D93-80E4-BF6C1407130D}"/>
                </a:ext>
              </a:extLst>
            </p:cNvPr>
            <p:cNvSpPr/>
            <p:nvPr/>
          </p:nvSpPr>
          <p:spPr>
            <a:xfrm>
              <a:off x="5057194" y="1506864"/>
              <a:ext cx="748923" cy="461665"/>
            </a:xfrm>
            <a:prstGeom prst="rect">
              <a:avLst/>
            </a:prstGeom>
          </p:spPr>
          <p:txBody>
            <a:bodyPr wrap="none">
              <a:spAutoFit/>
            </a:bodyPr>
            <a:lstStyle/>
            <a:p>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b="1" i="1" dirty="0">
                  <a:latin typeface="Times New Roman" panose="02020603050405020304" pitchFamily="18" charset="0"/>
                  <a:ea typeface="华文仿宋" panose="02010600040101010101" pitchFamily="2" charset="-122"/>
                  <a:cs typeface="Times New Roman" panose="02020603050405020304" pitchFamily="18" charset="0"/>
                </a:rPr>
                <a:t>p</a:t>
              </a:r>
              <a:r>
                <a:rPr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1</a:t>
              </a:r>
              <a:endParaRPr lang="zh-CN" altLang="en-US" sz="2400" dirty="0"/>
            </a:p>
          </p:txBody>
        </p:sp>
        <p:sp>
          <p:nvSpPr>
            <p:cNvPr id="41" name="矩形 40">
              <a:extLst>
                <a:ext uri="{FF2B5EF4-FFF2-40B4-BE49-F238E27FC236}">
                  <a16:creationId xmlns:a16="http://schemas.microsoft.com/office/drawing/2014/main" id="{938E6773-2702-4B72-AC53-0DBFFB31EEF9}"/>
                </a:ext>
              </a:extLst>
            </p:cNvPr>
            <p:cNvSpPr/>
            <p:nvPr/>
          </p:nvSpPr>
          <p:spPr>
            <a:xfrm>
              <a:off x="2485127" y="4941168"/>
              <a:ext cx="862737" cy="461665"/>
            </a:xfrm>
            <a:prstGeom prst="rect">
              <a:avLst/>
            </a:prstGeom>
          </p:spPr>
          <p:txBody>
            <a:bodyPr wrap="none">
              <a:spAutoFit/>
            </a:bodyPr>
            <a:lstStyle/>
            <a:p>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b="1" i="1" dirty="0" err="1">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2400" b="1" baseline="-25000" dirty="0" err="1">
                  <a:latin typeface="Times New Roman" panose="02020603050405020304" pitchFamily="18" charset="0"/>
                  <a:ea typeface="华文仿宋" panose="02010600040101010101" pitchFamily="2" charset="-122"/>
                  <a:cs typeface="Times New Roman" panose="02020603050405020304" pitchFamily="18" charset="0"/>
                </a:rPr>
                <a:t>fp</a:t>
              </a:r>
              <a:endParaRPr lang="zh-CN" altLang="en-US" sz="2400" dirty="0"/>
            </a:p>
          </p:txBody>
        </p:sp>
        <p:sp>
          <p:nvSpPr>
            <p:cNvPr id="42" name="TextBox 6">
              <a:extLst>
                <a:ext uri="{FF2B5EF4-FFF2-40B4-BE49-F238E27FC236}">
                  <a16:creationId xmlns:a16="http://schemas.microsoft.com/office/drawing/2014/main" id="{1F2F8864-5266-49FE-8D41-40111274B3C5}"/>
                </a:ext>
              </a:extLst>
            </p:cNvPr>
            <p:cNvSpPr txBox="1">
              <a:spLocks noChangeArrowheads="1"/>
            </p:cNvSpPr>
            <p:nvPr/>
          </p:nvSpPr>
          <p:spPr bwMode="auto">
            <a:xfrm rot="19871071">
              <a:off x="1612499" y="2660546"/>
              <a:ext cx="1136176" cy="646331"/>
            </a:xfrm>
            <a:prstGeom prst="rect">
              <a:avLst/>
            </a:prstGeom>
            <a:noFill/>
            <a:ln w="9525">
              <a:noFill/>
              <a:miter lim="800000"/>
              <a:headEnd/>
              <a:tailEnd/>
            </a:ln>
          </p:spPr>
          <p:txBody>
            <a:bodyPr wrap="square">
              <a:spAutoFit/>
            </a:bodyPr>
            <a:lstStyle/>
            <a:p>
              <a:pPr algn="ctr" eaLnBrk="0" hangingPunct="0"/>
              <a:r>
                <a:rPr lang="zh-CN" altLang="en-US" sz="1800" b="1" dirty="0">
                  <a:solidFill>
                    <a:srgbClr val="FF0000"/>
                  </a:solidFill>
                  <a:latin typeface="Times New Roman" panose="02020603050405020304" pitchFamily="18" charset="0"/>
                  <a:cs typeface="Times New Roman" panose="02020603050405020304" pitchFamily="18" charset="0"/>
                </a:rPr>
                <a:t>冰的蒸气压曲线</a:t>
              </a:r>
            </a:p>
          </p:txBody>
        </p:sp>
        <p:cxnSp>
          <p:nvCxnSpPr>
            <p:cNvPr id="32" name="直接箭头连接符 31">
              <a:extLst>
                <a:ext uri="{FF2B5EF4-FFF2-40B4-BE49-F238E27FC236}">
                  <a16:creationId xmlns:a16="http://schemas.microsoft.com/office/drawing/2014/main" id="{E421BCFB-70F2-47D8-B9D7-D2BFE7E19F5A}"/>
                </a:ext>
              </a:extLst>
            </p:cNvPr>
            <p:cNvCxnSpPr>
              <a:cxnSpLocks/>
            </p:cNvCxnSpPr>
            <p:nvPr/>
          </p:nvCxnSpPr>
          <p:spPr bwMode="auto">
            <a:xfrm>
              <a:off x="2267744" y="3366902"/>
              <a:ext cx="240270" cy="639545"/>
            </a:xfrm>
            <a:prstGeom prst="straightConnector1">
              <a:avLst/>
            </a:prstGeom>
            <a:solidFill>
              <a:schemeClr val="accent1"/>
            </a:solidFill>
            <a:ln w="12700" cap="flat" cmpd="sng" algn="ctr">
              <a:solidFill>
                <a:schemeClr val="tx1"/>
              </a:solidFill>
              <a:prstDash val="solid"/>
              <a:round/>
              <a:headEnd type="none" w="med" len="med"/>
              <a:tailEnd type="triangle" w="lg" len="lg"/>
            </a:ln>
            <a:effectLst/>
          </p:spPr>
        </p:cxnSp>
        <p:sp>
          <p:nvSpPr>
            <p:cNvPr id="45" name="TextBox 6">
              <a:extLst>
                <a:ext uri="{FF2B5EF4-FFF2-40B4-BE49-F238E27FC236}">
                  <a16:creationId xmlns:a16="http://schemas.microsoft.com/office/drawing/2014/main" id="{4D4E62B7-EB29-47B8-B4EA-C273915FC4E1}"/>
                </a:ext>
              </a:extLst>
            </p:cNvPr>
            <p:cNvSpPr txBox="1">
              <a:spLocks noChangeArrowheads="1"/>
            </p:cNvSpPr>
            <p:nvPr/>
          </p:nvSpPr>
          <p:spPr bwMode="auto">
            <a:xfrm rot="19871071">
              <a:off x="4043324" y="2556384"/>
              <a:ext cx="1974046" cy="369332"/>
            </a:xfrm>
            <a:prstGeom prst="rect">
              <a:avLst/>
            </a:prstGeom>
            <a:noFill/>
            <a:ln w="9525">
              <a:noFill/>
              <a:miter lim="800000"/>
              <a:headEnd/>
              <a:tailEnd/>
            </a:ln>
          </p:spPr>
          <p:txBody>
            <a:bodyPr wrap="square">
              <a:spAutoFit/>
            </a:bodyPr>
            <a:lstStyle/>
            <a:p>
              <a:pPr eaLnBrk="0" hangingPunct="0"/>
              <a:r>
                <a:rPr lang="zh-CN" altLang="en-US" sz="1800" b="1" dirty="0">
                  <a:solidFill>
                    <a:srgbClr val="0000FF"/>
                  </a:solidFill>
                  <a:latin typeface="Times New Roman" panose="02020603050405020304" pitchFamily="18" charset="0"/>
                  <a:cs typeface="Times New Roman" panose="02020603050405020304" pitchFamily="18" charset="0"/>
                </a:rPr>
                <a:t>水的蒸气压曲线</a:t>
              </a:r>
            </a:p>
          </p:txBody>
        </p:sp>
        <p:sp>
          <p:nvSpPr>
            <p:cNvPr id="46" name="TextBox 6">
              <a:extLst>
                <a:ext uri="{FF2B5EF4-FFF2-40B4-BE49-F238E27FC236}">
                  <a16:creationId xmlns:a16="http://schemas.microsoft.com/office/drawing/2014/main" id="{FBC2A56E-1714-4FD4-8F0D-338A8C029500}"/>
                </a:ext>
              </a:extLst>
            </p:cNvPr>
            <p:cNvSpPr txBox="1">
              <a:spLocks noChangeArrowheads="1"/>
            </p:cNvSpPr>
            <p:nvPr/>
          </p:nvSpPr>
          <p:spPr bwMode="auto">
            <a:xfrm rot="19871071">
              <a:off x="4364462" y="3120761"/>
              <a:ext cx="2463672" cy="369332"/>
            </a:xfrm>
            <a:prstGeom prst="rect">
              <a:avLst/>
            </a:prstGeom>
            <a:noFill/>
            <a:ln w="9525">
              <a:noFill/>
              <a:miter lim="800000"/>
              <a:headEnd/>
              <a:tailEnd/>
            </a:ln>
          </p:spPr>
          <p:txBody>
            <a:bodyPr wrap="square">
              <a:spAutoFit/>
            </a:bodyPr>
            <a:lstStyle/>
            <a:p>
              <a:pPr eaLnBrk="0" hangingPunct="0"/>
              <a:r>
                <a:rPr lang="zh-CN" altLang="en-US" sz="1800" b="1" dirty="0">
                  <a:solidFill>
                    <a:srgbClr val="FF0000"/>
                  </a:solidFill>
                  <a:latin typeface="Times New Roman" panose="02020603050405020304" pitchFamily="18" charset="0"/>
                  <a:cs typeface="Times New Roman" panose="02020603050405020304" pitchFamily="18" charset="0"/>
                </a:rPr>
                <a:t>水溶液的蒸气压曲线</a:t>
              </a:r>
            </a:p>
          </p:txBody>
        </p:sp>
        <p:sp>
          <p:nvSpPr>
            <p:cNvPr id="47" name="矩形 46">
              <a:extLst>
                <a:ext uri="{FF2B5EF4-FFF2-40B4-BE49-F238E27FC236}">
                  <a16:creationId xmlns:a16="http://schemas.microsoft.com/office/drawing/2014/main" id="{86E909B7-EE78-40CC-B5DC-5FB367DE1A7C}"/>
                </a:ext>
              </a:extLst>
            </p:cNvPr>
            <p:cNvSpPr/>
            <p:nvPr/>
          </p:nvSpPr>
          <p:spPr>
            <a:xfrm>
              <a:off x="6372200" y="4941168"/>
              <a:ext cx="907621" cy="461665"/>
            </a:xfrm>
            <a:prstGeom prst="rect">
              <a:avLst/>
            </a:prstGeom>
          </p:spPr>
          <p:txBody>
            <a:bodyPr wrap="none">
              <a:spAutoFit/>
            </a:bodyPr>
            <a:lstStyle/>
            <a:p>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400" b="1" i="1" dirty="0" err="1">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2400" b="1" baseline="-25000" dirty="0" err="1">
                  <a:latin typeface="Times New Roman" panose="02020603050405020304" pitchFamily="18" charset="0"/>
                  <a:ea typeface="华文仿宋" panose="02010600040101010101" pitchFamily="2" charset="-122"/>
                  <a:cs typeface="Times New Roman" panose="02020603050405020304" pitchFamily="18" charset="0"/>
                </a:rPr>
                <a:t>bp</a:t>
              </a:r>
              <a:endParaRPr lang="zh-CN" altLang="en-US" sz="2400" dirty="0"/>
            </a:p>
          </p:txBody>
        </p:sp>
        <p:sp>
          <p:nvSpPr>
            <p:cNvPr id="48" name="TextBox 6">
              <a:extLst>
                <a:ext uri="{FF2B5EF4-FFF2-40B4-BE49-F238E27FC236}">
                  <a16:creationId xmlns:a16="http://schemas.microsoft.com/office/drawing/2014/main" id="{805BA925-54E4-4A1F-A501-FC8E3509D569}"/>
                </a:ext>
              </a:extLst>
            </p:cNvPr>
            <p:cNvSpPr txBox="1">
              <a:spLocks noChangeArrowheads="1"/>
            </p:cNvSpPr>
            <p:nvPr/>
          </p:nvSpPr>
          <p:spPr bwMode="auto">
            <a:xfrm>
              <a:off x="6352753" y="5435932"/>
              <a:ext cx="667519" cy="369332"/>
            </a:xfrm>
            <a:prstGeom prst="rect">
              <a:avLst/>
            </a:prstGeom>
            <a:noFill/>
            <a:ln w="9525">
              <a:noFill/>
              <a:miter lim="800000"/>
              <a:headEnd/>
              <a:tailEnd/>
            </a:ln>
          </p:spPr>
          <p:txBody>
            <a:bodyPr wrap="square">
              <a:spAutoFit/>
            </a:bodyPr>
            <a:lstStyle/>
            <a:p>
              <a:pPr eaLnBrk="0" hangingPunct="0"/>
              <a:r>
                <a:rPr lang="en-US" altLang="zh-CN" sz="1800" b="1" dirty="0">
                  <a:latin typeface="Times New Roman" panose="02020603050405020304" pitchFamily="18" charset="0"/>
                  <a:cs typeface="Times New Roman" panose="02020603050405020304" pitchFamily="18" charset="0"/>
                </a:rPr>
                <a:t>100</a:t>
              </a:r>
              <a:endParaRPr lang="zh-CN" altLang="en-US" sz="1800" b="1" dirty="0">
                <a:latin typeface="Times New Roman" panose="02020603050405020304" pitchFamily="18" charset="0"/>
                <a:cs typeface="Times New Roman" panose="02020603050405020304" pitchFamily="18" charset="0"/>
              </a:endParaRPr>
            </a:p>
          </p:txBody>
        </p:sp>
        <p:sp>
          <p:nvSpPr>
            <p:cNvPr id="49" name="TextBox 6">
              <a:extLst>
                <a:ext uri="{FF2B5EF4-FFF2-40B4-BE49-F238E27FC236}">
                  <a16:creationId xmlns:a16="http://schemas.microsoft.com/office/drawing/2014/main" id="{5A3F444E-9D02-4BCA-9E32-28795BCDBF4A}"/>
                </a:ext>
              </a:extLst>
            </p:cNvPr>
            <p:cNvSpPr txBox="1">
              <a:spLocks noChangeArrowheads="1"/>
            </p:cNvSpPr>
            <p:nvPr/>
          </p:nvSpPr>
          <p:spPr bwMode="auto">
            <a:xfrm>
              <a:off x="6732240" y="5446965"/>
              <a:ext cx="804640" cy="646331"/>
            </a:xfrm>
            <a:prstGeom prst="rect">
              <a:avLst/>
            </a:prstGeom>
            <a:noFill/>
            <a:ln w="9525">
              <a:noFill/>
              <a:miter lim="800000"/>
              <a:headEnd/>
              <a:tailEnd/>
            </a:ln>
          </p:spPr>
          <p:txBody>
            <a:bodyPr wrap="square">
              <a:spAutoFit/>
            </a:bodyPr>
            <a:lstStyle/>
            <a:p>
              <a:pPr algn="ctr" eaLnBrk="0" hangingPunct="0"/>
              <a:r>
                <a:rPr lang="zh-CN" altLang="en-US" sz="1800" b="1" dirty="0">
                  <a:latin typeface="Times New Roman" panose="02020603050405020304" pitchFamily="18" charset="0"/>
                  <a:cs typeface="Times New Roman" panose="02020603050405020304" pitchFamily="18" charset="0"/>
                </a:rPr>
                <a:t>溶液沸点</a:t>
              </a:r>
            </a:p>
          </p:txBody>
        </p:sp>
        <p:sp>
          <p:nvSpPr>
            <p:cNvPr id="50" name="TextBox 6">
              <a:extLst>
                <a:ext uri="{FF2B5EF4-FFF2-40B4-BE49-F238E27FC236}">
                  <a16:creationId xmlns:a16="http://schemas.microsoft.com/office/drawing/2014/main" id="{5BA45DC8-2BCC-456F-B99C-CFF02D9B1130}"/>
                </a:ext>
              </a:extLst>
            </p:cNvPr>
            <p:cNvSpPr txBox="1">
              <a:spLocks noChangeArrowheads="1"/>
            </p:cNvSpPr>
            <p:nvPr/>
          </p:nvSpPr>
          <p:spPr bwMode="auto">
            <a:xfrm>
              <a:off x="4932040" y="5435932"/>
              <a:ext cx="999233" cy="369332"/>
            </a:xfrm>
            <a:prstGeom prst="rect">
              <a:avLst/>
            </a:prstGeom>
            <a:noFill/>
            <a:ln w="9525">
              <a:noFill/>
              <a:miter lim="800000"/>
              <a:headEnd/>
              <a:tailEnd/>
            </a:ln>
          </p:spPr>
          <p:txBody>
            <a:bodyPr wrap="square">
              <a:spAutoFit/>
            </a:bodyPr>
            <a:lstStyle/>
            <a:p>
              <a:pPr eaLnBrk="0" hangingPunct="0"/>
              <a:r>
                <a:rPr lang="zh-CN" altLang="en-US" sz="1800" b="1" dirty="0">
                  <a:latin typeface="Times New Roman" panose="02020603050405020304" pitchFamily="18" charset="0"/>
                  <a:cs typeface="Times New Roman" panose="02020603050405020304" pitchFamily="18" charset="0"/>
                </a:rPr>
                <a:t>温度</a:t>
              </a:r>
              <a:r>
                <a:rPr lang="en-US" altLang="zh-CN" sz="1800" b="1" dirty="0">
                  <a:latin typeface="Times New Roman" panose="02020603050405020304" pitchFamily="18" charset="0"/>
                  <a:cs typeface="Times New Roman" panose="02020603050405020304" pitchFamily="18" charset="0"/>
                </a:rPr>
                <a:t>/</a:t>
              </a:r>
              <a:r>
                <a:rPr lang="en-US" altLang="zh-CN" sz="1800" b="1" baseline="30000" dirty="0" err="1">
                  <a:latin typeface="Times New Roman" panose="02020603050405020304" pitchFamily="18" charset="0"/>
                  <a:cs typeface="Times New Roman" panose="02020603050405020304" pitchFamily="18" charset="0"/>
                </a:rPr>
                <a:t>o</a:t>
              </a:r>
              <a:r>
                <a:rPr lang="en-US" altLang="zh-CN" sz="1800" b="1" dirty="0" err="1">
                  <a:latin typeface="Times New Roman" panose="02020603050405020304" pitchFamily="18" charset="0"/>
                  <a:cs typeface="Times New Roman" panose="02020603050405020304" pitchFamily="18" charset="0"/>
                </a:rPr>
                <a:t>C</a:t>
              </a:r>
              <a:endParaRPr lang="zh-CN" altLang="en-US" sz="1800" b="1" dirty="0">
                <a:latin typeface="Times New Roman" panose="02020603050405020304" pitchFamily="18" charset="0"/>
                <a:cs typeface="Times New Roman" panose="02020603050405020304" pitchFamily="18" charset="0"/>
              </a:endParaRPr>
            </a:p>
          </p:txBody>
        </p:sp>
        <p:sp>
          <p:nvSpPr>
            <p:cNvPr id="51" name="TextBox 6">
              <a:extLst>
                <a:ext uri="{FF2B5EF4-FFF2-40B4-BE49-F238E27FC236}">
                  <a16:creationId xmlns:a16="http://schemas.microsoft.com/office/drawing/2014/main" id="{3026E7BD-8ACF-49EE-B252-0C0692E97C92}"/>
                </a:ext>
              </a:extLst>
            </p:cNvPr>
            <p:cNvSpPr txBox="1">
              <a:spLocks noChangeArrowheads="1"/>
            </p:cNvSpPr>
            <p:nvPr/>
          </p:nvSpPr>
          <p:spPr bwMode="auto">
            <a:xfrm>
              <a:off x="2915816" y="5435932"/>
              <a:ext cx="999233" cy="369332"/>
            </a:xfrm>
            <a:prstGeom prst="rect">
              <a:avLst/>
            </a:prstGeom>
            <a:noFill/>
            <a:ln w="9525">
              <a:noFill/>
              <a:miter lim="800000"/>
              <a:headEnd/>
              <a:tailEnd/>
            </a:ln>
          </p:spPr>
          <p:txBody>
            <a:bodyPr wrap="square">
              <a:spAutoFit/>
            </a:bodyPr>
            <a:lstStyle/>
            <a:p>
              <a:pPr eaLnBrk="0" hangingPunct="0"/>
              <a:r>
                <a:rPr lang="en-US" altLang="zh-CN" sz="1800" b="1" dirty="0">
                  <a:latin typeface="Times New Roman" panose="02020603050405020304" pitchFamily="18" charset="0"/>
                  <a:cs typeface="Times New Roman" panose="02020603050405020304" pitchFamily="18" charset="0"/>
                </a:rPr>
                <a:t>0</a:t>
              </a:r>
              <a:endParaRPr lang="zh-CN" altLang="en-US" sz="1800" b="1" dirty="0">
                <a:latin typeface="Times New Roman" panose="02020603050405020304" pitchFamily="18" charset="0"/>
                <a:cs typeface="Times New Roman" panose="02020603050405020304" pitchFamily="18" charset="0"/>
              </a:endParaRPr>
            </a:p>
          </p:txBody>
        </p:sp>
        <p:sp>
          <p:nvSpPr>
            <p:cNvPr id="52" name="TextBox 6">
              <a:extLst>
                <a:ext uri="{FF2B5EF4-FFF2-40B4-BE49-F238E27FC236}">
                  <a16:creationId xmlns:a16="http://schemas.microsoft.com/office/drawing/2014/main" id="{6D166A78-DFBF-4735-A4E5-39FEA18CE7F5}"/>
                </a:ext>
              </a:extLst>
            </p:cNvPr>
            <p:cNvSpPr txBox="1">
              <a:spLocks noChangeArrowheads="1"/>
            </p:cNvSpPr>
            <p:nvPr/>
          </p:nvSpPr>
          <p:spPr bwMode="auto">
            <a:xfrm>
              <a:off x="1999581" y="5399551"/>
              <a:ext cx="1056440" cy="646331"/>
            </a:xfrm>
            <a:prstGeom prst="rect">
              <a:avLst/>
            </a:prstGeom>
            <a:noFill/>
            <a:ln w="9525">
              <a:noFill/>
              <a:miter lim="800000"/>
              <a:headEnd/>
              <a:tailEnd/>
            </a:ln>
          </p:spPr>
          <p:txBody>
            <a:bodyPr wrap="square">
              <a:spAutoFit/>
            </a:bodyPr>
            <a:lstStyle/>
            <a:p>
              <a:pPr eaLnBrk="0" hangingPunct="0"/>
              <a:r>
                <a:rPr lang="zh-CN" altLang="en-US" sz="1800" b="1" dirty="0">
                  <a:latin typeface="Times New Roman" panose="02020603050405020304" pitchFamily="18" charset="0"/>
                  <a:cs typeface="Times New Roman" panose="02020603050405020304" pitchFamily="18" charset="0"/>
                </a:rPr>
                <a:t>溶液的凝固点</a:t>
              </a:r>
            </a:p>
          </p:txBody>
        </p:sp>
        <p:sp>
          <p:nvSpPr>
            <p:cNvPr id="53" name="TextBox 6">
              <a:extLst>
                <a:ext uri="{FF2B5EF4-FFF2-40B4-BE49-F238E27FC236}">
                  <a16:creationId xmlns:a16="http://schemas.microsoft.com/office/drawing/2014/main" id="{22A954EE-1266-46C9-8F99-65D80CD2BCFB}"/>
                </a:ext>
              </a:extLst>
            </p:cNvPr>
            <p:cNvSpPr txBox="1">
              <a:spLocks noChangeArrowheads="1"/>
            </p:cNvSpPr>
            <p:nvPr/>
          </p:nvSpPr>
          <p:spPr bwMode="auto">
            <a:xfrm>
              <a:off x="1233006" y="3429000"/>
              <a:ext cx="999233" cy="369332"/>
            </a:xfrm>
            <a:prstGeom prst="rect">
              <a:avLst/>
            </a:prstGeom>
            <a:noFill/>
            <a:ln w="9525">
              <a:noFill/>
              <a:miter lim="800000"/>
              <a:headEnd/>
              <a:tailEnd/>
            </a:ln>
          </p:spPr>
          <p:txBody>
            <a:bodyPr wrap="square">
              <a:spAutoFit/>
            </a:bodyPr>
            <a:lstStyle/>
            <a:p>
              <a:pPr eaLnBrk="0" hangingPunct="0"/>
              <a:r>
                <a:rPr lang="en-US" altLang="zh-CN" sz="1800" b="1" dirty="0">
                  <a:latin typeface="Times New Roman" panose="02020603050405020304" pitchFamily="18" charset="0"/>
                  <a:cs typeface="Times New Roman" panose="02020603050405020304" pitchFamily="18" charset="0"/>
                </a:rPr>
                <a:t>0.610</a:t>
              </a:r>
              <a:endParaRPr lang="zh-CN" altLang="en-US" sz="1800" b="1" dirty="0">
                <a:latin typeface="Times New Roman" panose="02020603050405020304" pitchFamily="18" charset="0"/>
                <a:cs typeface="Times New Roman" panose="02020603050405020304" pitchFamily="18" charset="0"/>
              </a:endParaRPr>
            </a:p>
          </p:txBody>
        </p:sp>
        <p:sp>
          <p:nvSpPr>
            <p:cNvPr id="54" name="TextBox 6">
              <a:extLst>
                <a:ext uri="{FF2B5EF4-FFF2-40B4-BE49-F238E27FC236}">
                  <a16:creationId xmlns:a16="http://schemas.microsoft.com/office/drawing/2014/main" id="{C31A25BE-5B1F-4737-AB4B-104920245FEE}"/>
                </a:ext>
              </a:extLst>
            </p:cNvPr>
            <p:cNvSpPr txBox="1">
              <a:spLocks noChangeArrowheads="1"/>
            </p:cNvSpPr>
            <p:nvPr/>
          </p:nvSpPr>
          <p:spPr bwMode="auto">
            <a:xfrm>
              <a:off x="1377022" y="1300118"/>
              <a:ext cx="999233" cy="369332"/>
            </a:xfrm>
            <a:prstGeom prst="rect">
              <a:avLst/>
            </a:prstGeom>
            <a:noFill/>
            <a:ln w="9525">
              <a:noFill/>
              <a:miter lim="800000"/>
              <a:headEnd/>
              <a:tailEnd/>
            </a:ln>
          </p:spPr>
          <p:txBody>
            <a:bodyPr wrap="square">
              <a:spAutoFit/>
            </a:bodyPr>
            <a:lstStyle/>
            <a:p>
              <a:pPr eaLnBrk="0" hangingPunct="0"/>
              <a:r>
                <a:rPr lang="en-US" altLang="zh-CN" sz="1800" b="1" dirty="0">
                  <a:latin typeface="Times New Roman" panose="02020603050405020304" pitchFamily="18" charset="0"/>
                  <a:cs typeface="Times New Roman" panose="02020603050405020304" pitchFamily="18" charset="0"/>
                </a:rPr>
                <a:t>101</a:t>
              </a:r>
              <a:endParaRPr lang="zh-CN" altLang="en-US" sz="1800" b="1" dirty="0">
                <a:latin typeface="Times New Roman" panose="02020603050405020304" pitchFamily="18" charset="0"/>
                <a:cs typeface="Times New Roman" panose="02020603050405020304" pitchFamily="18" charset="0"/>
              </a:endParaRPr>
            </a:p>
          </p:txBody>
        </p:sp>
        <p:sp>
          <p:nvSpPr>
            <p:cNvPr id="55" name="TextBox 6">
              <a:extLst>
                <a:ext uri="{FF2B5EF4-FFF2-40B4-BE49-F238E27FC236}">
                  <a16:creationId xmlns:a16="http://schemas.microsoft.com/office/drawing/2014/main" id="{753B26CE-D804-4D4A-AD3D-B0B32F770029}"/>
                </a:ext>
              </a:extLst>
            </p:cNvPr>
            <p:cNvSpPr txBox="1">
              <a:spLocks noChangeArrowheads="1"/>
            </p:cNvSpPr>
            <p:nvPr/>
          </p:nvSpPr>
          <p:spPr bwMode="auto">
            <a:xfrm rot="-5400000">
              <a:off x="694248" y="2284575"/>
              <a:ext cx="1554522" cy="369332"/>
            </a:xfrm>
            <a:prstGeom prst="rect">
              <a:avLst/>
            </a:prstGeom>
            <a:noFill/>
            <a:ln w="9525">
              <a:noFill/>
              <a:miter lim="800000"/>
              <a:headEnd/>
              <a:tailEnd/>
            </a:ln>
          </p:spPr>
          <p:txBody>
            <a:bodyPr wrap="square">
              <a:spAutoFit/>
            </a:bodyPr>
            <a:lstStyle/>
            <a:p>
              <a:pPr eaLnBrk="0" hangingPunct="0"/>
              <a:r>
                <a:rPr lang="zh-CN" altLang="en-US" sz="1800" b="1" dirty="0">
                  <a:latin typeface="Times New Roman" panose="02020603050405020304" pitchFamily="18" charset="0"/>
                  <a:cs typeface="Times New Roman" panose="02020603050405020304" pitchFamily="18" charset="0"/>
                </a:rPr>
                <a:t>压力</a:t>
              </a:r>
              <a:r>
                <a:rPr lang="en-US" altLang="zh-CN" sz="1800" b="1" dirty="0">
                  <a:latin typeface="Times New Roman" panose="02020603050405020304" pitchFamily="18" charset="0"/>
                  <a:cs typeface="Times New Roman" panose="02020603050405020304" pitchFamily="18" charset="0"/>
                </a:rPr>
                <a:t>/kPa</a:t>
              </a:r>
              <a:endParaRPr lang="zh-CN" altLang="en-US" sz="1800" b="1" dirty="0">
                <a:latin typeface="Times New Roman" panose="02020603050405020304" pitchFamily="18" charset="0"/>
                <a:cs typeface="Times New Roman" panose="02020603050405020304" pitchFamily="18" charset="0"/>
              </a:endParaRPr>
            </a:p>
          </p:txBody>
        </p:sp>
        <p:sp>
          <p:nvSpPr>
            <p:cNvPr id="63" name="TextBox 6">
              <a:extLst>
                <a:ext uri="{FF2B5EF4-FFF2-40B4-BE49-F238E27FC236}">
                  <a16:creationId xmlns:a16="http://schemas.microsoft.com/office/drawing/2014/main" id="{9CAD349D-9CE2-46D3-B7B0-4ECD3E4B551D}"/>
                </a:ext>
              </a:extLst>
            </p:cNvPr>
            <p:cNvSpPr txBox="1">
              <a:spLocks noChangeArrowheads="1"/>
            </p:cNvSpPr>
            <p:nvPr/>
          </p:nvSpPr>
          <p:spPr bwMode="auto">
            <a:xfrm>
              <a:off x="1605321" y="6070520"/>
              <a:ext cx="6850052" cy="430887"/>
            </a:xfrm>
            <a:prstGeom prst="rect">
              <a:avLst/>
            </a:prstGeom>
            <a:noFill/>
            <a:ln w="9525">
              <a:noFill/>
              <a:miter lim="800000"/>
              <a:headEnd/>
              <a:tailEnd/>
            </a:ln>
          </p:spPr>
          <p:txBody>
            <a:bodyPr wrap="square">
              <a:spAutoFit/>
            </a:bodyPr>
            <a:lstStyle/>
            <a:p>
              <a:pPr algn="ctr" eaLnBrk="0" hangingPunct="0"/>
              <a:r>
                <a:rPr lang="zh-CN" altLang="en-US" sz="2200" b="1" dirty="0">
                  <a:solidFill>
                    <a:srgbClr val="0000FF"/>
                  </a:solidFill>
                  <a:latin typeface="+mj-ea"/>
                  <a:ea typeface="+mj-ea"/>
                  <a:cs typeface="Times New Roman" panose="02020603050405020304" pitchFamily="18" charset="0"/>
                </a:rPr>
                <a:t>水的蒸气压下降、沸点升高和凝固点下降的图解</a:t>
              </a:r>
            </a:p>
          </p:txBody>
        </p:sp>
        <p:sp>
          <p:nvSpPr>
            <p:cNvPr id="54276" name="AutoShape 34"/>
            <p:cNvSpPr>
              <a:spLocks noChangeArrowheads="1"/>
            </p:cNvSpPr>
            <p:nvPr/>
          </p:nvSpPr>
          <p:spPr bwMode="auto">
            <a:xfrm>
              <a:off x="7250048" y="4006447"/>
              <a:ext cx="1426406" cy="609600"/>
            </a:xfrm>
            <a:prstGeom prst="wedgeRectCallout">
              <a:avLst>
                <a:gd name="adj1" fmla="val -69693"/>
                <a:gd name="adj2" fmla="val 102473"/>
              </a:avLst>
            </a:prstGeom>
            <a:solidFill>
              <a:srgbClr val="FFFF00"/>
            </a:solidFill>
            <a:ln w="9525">
              <a:solidFill>
                <a:schemeClr val="tx1"/>
              </a:solidFill>
              <a:miter lim="800000"/>
              <a:headEnd/>
              <a:tailEnd/>
            </a:ln>
          </p:spPr>
          <p:txBody>
            <a:bodyPr/>
            <a:lstStyle/>
            <a:p>
              <a:pPr algn="ctr" eaLnBrk="0" hangingPunct="0">
                <a:lnSpc>
                  <a:spcPct val="125000"/>
                </a:lnSpc>
              </a:pPr>
              <a:r>
                <a:rPr lang="en-US" altLang="zh-CN" sz="2400" dirty="0" err="1">
                  <a:solidFill>
                    <a:srgbClr val="FF0000"/>
                  </a:solidFill>
                  <a:latin typeface="Times New Roman" panose="02020603050405020304" pitchFamily="18" charset="0"/>
                  <a:ea typeface="黑体" pitchFamily="2" charset="-122"/>
                  <a:cs typeface="Times New Roman" pitchFamily="18" charset="0"/>
                </a:rPr>
                <a:t>Δ</a:t>
              </a:r>
              <a:r>
                <a:rPr lang="en-US" altLang="zh-CN" sz="2400" i="1" dirty="0" err="1">
                  <a:solidFill>
                    <a:srgbClr val="FF0000"/>
                  </a:solidFill>
                  <a:latin typeface="Times New Roman" panose="02020603050405020304" pitchFamily="18" charset="0"/>
                  <a:ea typeface="黑体" pitchFamily="2" charset="-122"/>
                  <a:cs typeface="Times New Roman" pitchFamily="18" charset="0"/>
                </a:rPr>
                <a:t>T</a:t>
              </a:r>
              <a:r>
                <a:rPr lang="en-US" altLang="zh-CN" sz="2400" baseline="-25000" dirty="0" err="1">
                  <a:solidFill>
                    <a:srgbClr val="FF0000"/>
                  </a:solidFill>
                  <a:latin typeface="Times New Roman" panose="02020603050405020304" pitchFamily="18" charset="0"/>
                  <a:ea typeface="黑体" pitchFamily="2" charset="-122"/>
                  <a:cs typeface="Times New Roman" pitchFamily="18" charset="0"/>
                </a:rPr>
                <a:t>b</a:t>
              </a:r>
              <a:r>
                <a:rPr lang="en-US" altLang="zh-CN" sz="2400" baseline="-25000" dirty="0">
                  <a:solidFill>
                    <a:srgbClr val="FF0000"/>
                  </a:solidFill>
                  <a:latin typeface="Times New Roman" panose="02020603050405020304" pitchFamily="18" charset="0"/>
                  <a:ea typeface="黑体" pitchFamily="2" charset="-122"/>
                  <a:cs typeface="Times New Roman" pitchFamily="18" charset="0"/>
                </a:rPr>
                <a:t> </a:t>
              </a:r>
              <a:r>
                <a:rPr lang="en-US" altLang="zh-CN" sz="2400" dirty="0">
                  <a:solidFill>
                    <a:srgbClr val="FF0000"/>
                  </a:solidFill>
                  <a:latin typeface="Times New Roman" panose="02020603050405020304" pitchFamily="18" charset="0"/>
                  <a:ea typeface="黑体" pitchFamily="2" charset="-122"/>
                  <a:cs typeface="Times New Roman" pitchFamily="18" charset="0"/>
                </a:rPr>
                <a:t>= </a:t>
              </a:r>
              <a:r>
                <a:rPr lang="en-US" altLang="zh-CN" sz="2400" i="1" dirty="0" err="1">
                  <a:solidFill>
                    <a:srgbClr val="FF0000"/>
                  </a:solidFill>
                  <a:latin typeface="Times New Roman" panose="02020603050405020304" pitchFamily="18" charset="0"/>
                  <a:ea typeface="黑体" pitchFamily="2" charset="-122"/>
                  <a:cs typeface="Times New Roman" pitchFamily="18" charset="0"/>
                </a:rPr>
                <a:t>k</a:t>
              </a:r>
              <a:r>
                <a:rPr lang="en-US" altLang="zh-CN" sz="2400" baseline="-25000" dirty="0" err="1">
                  <a:solidFill>
                    <a:srgbClr val="FF0000"/>
                  </a:solidFill>
                  <a:latin typeface="Times New Roman" panose="02020603050405020304" pitchFamily="18" charset="0"/>
                  <a:ea typeface="黑体" pitchFamily="2" charset="-122"/>
                  <a:cs typeface="Times New Roman" pitchFamily="18" charset="0"/>
                </a:rPr>
                <a:t>b</a:t>
              </a:r>
              <a:r>
                <a:rPr lang="en-US" altLang="zh-CN" sz="2400" i="1" dirty="0" err="1">
                  <a:solidFill>
                    <a:srgbClr val="FF0000"/>
                  </a:solidFill>
                  <a:latin typeface="Times New Roman" panose="02020603050405020304" pitchFamily="18" charset="0"/>
                  <a:ea typeface="黑体" pitchFamily="2" charset="-122"/>
                  <a:cs typeface="Times New Roman" pitchFamily="18" charset="0"/>
                </a:rPr>
                <a:t>m</a:t>
              </a:r>
              <a:endParaRPr lang="en-US" altLang="zh-CN" sz="2400" i="1" dirty="0">
                <a:solidFill>
                  <a:srgbClr val="FF0000"/>
                </a:solidFill>
                <a:latin typeface="Times New Roman" panose="02020603050405020304" pitchFamily="18" charset="0"/>
                <a:ea typeface="黑体" pitchFamily="2" charset="-122"/>
                <a:cs typeface="Times New Roman" pitchFamily="18" charset="0"/>
              </a:endParaRPr>
            </a:p>
          </p:txBody>
        </p:sp>
        <p:sp>
          <p:nvSpPr>
            <p:cNvPr id="54277" name="AutoShape 33"/>
            <p:cNvSpPr>
              <a:spLocks noChangeArrowheads="1"/>
            </p:cNvSpPr>
            <p:nvPr/>
          </p:nvSpPr>
          <p:spPr bwMode="auto">
            <a:xfrm>
              <a:off x="416523" y="4933190"/>
              <a:ext cx="1400289" cy="609600"/>
            </a:xfrm>
            <a:prstGeom prst="wedgeRectCallout">
              <a:avLst>
                <a:gd name="adj1" fmla="val 102737"/>
                <a:gd name="adj2" fmla="val -14193"/>
              </a:avLst>
            </a:prstGeom>
            <a:solidFill>
              <a:srgbClr val="FFFF00"/>
            </a:solidFill>
            <a:ln w="9525">
              <a:solidFill>
                <a:schemeClr val="tx1"/>
              </a:solidFill>
              <a:miter lim="800000"/>
              <a:headEnd/>
              <a:tailEnd/>
            </a:ln>
          </p:spPr>
          <p:txBody>
            <a:bodyPr/>
            <a:lstStyle/>
            <a:p>
              <a:pPr algn="ctr" eaLnBrk="0" hangingPunct="0">
                <a:lnSpc>
                  <a:spcPct val="125000"/>
                </a:lnSpc>
              </a:pPr>
              <a:r>
                <a:rPr lang="en-US" altLang="zh-CN" sz="2400" dirty="0" err="1">
                  <a:solidFill>
                    <a:srgbClr val="FF0000"/>
                  </a:solidFill>
                  <a:latin typeface="Times New Roman" panose="02020603050405020304" pitchFamily="18" charset="0"/>
                  <a:ea typeface="黑体" pitchFamily="2" charset="-122"/>
                  <a:cs typeface="Times New Roman" pitchFamily="18" charset="0"/>
                </a:rPr>
                <a:t>Δ</a:t>
              </a:r>
              <a:r>
                <a:rPr lang="en-US" altLang="zh-CN" sz="2400" i="1" dirty="0" err="1">
                  <a:solidFill>
                    <a:srgbClr val="FF0000"/>
                  </a:solidFill>
                  <a:latin typeface="Times New Roman" panose="02020603050405020304" pitchFamily="18" charset="0"/>
                  <a:ea typeface="黑体" pitchFamily="2" charset="-122"/>
                  <a:cs typeface="Times New Roman" pitchFamily="18" charset="0"/>
                </a:rPr>
                <a:t>T</a:t>
              </a:r>
              <a:r>
                <a:rPr lang="en-US" altLang="zh-CN" sz="2400" baseline="-25000" dirty="0" err="1">
                  <a:solidFill>
                    <a:srgbClr val="FF0000"/>
                  </a:solidFill>
                  <a:latin typeface="Times New Roman" panose="02020603050405020304" pitchFamily="18" charset="0"/>
                  <a:ea typeface="黑体" pitchFamily="2" charset="-122"/>
                  <a:cs typeface="Times New Roman" pitchFamily="18" charset="0"/>
                </a:rPr>
                <a:t>f</a:t>
              </a:r>
              <a:r>
                <a:rPr lang="en-US" altLang="zh-CN" sz="2400" dirty="0">
                  <a:solidFill>
                    <a:srgbClr val="FF0000"/>
                  </a:solidFill>
                  <a:latin typeface="Times New Roman" panose="02020603050405020304" pitchFamily="18" charset="0"/>
                  <a:ea typeface="黑体" pitchFamily="2" charset="-122"/>
                  <a:cs typeface="Times New Roman" pitchFamily="18" charset="0"/>
                </a:rPr>
                <a:t> = </a:t>
              </a:r>
              <a:r>
                <a:rPr lang="en-US" altLang="zh-CN" sz="2400" i="1" dirty="0" err="1">
                  <a:solidFill>
                    <a:srgbClr val="FF0000"/>
                  </a:solidFill>
                  <a:latin typeface="Times New Roman" panose="02020603050405020304" pitchFamily="18" charset="0"/>
                  <a:ea typeface="黑体" pitchFamily="2" charset="-122"/>
                  <a:cs typeface="Times New Roman" pitchFamily="18" charset="0"/>
                </a:rPr>
                <a:t>k</a:t>
              </a:r>
              <a:r>
                <a:rPr lang="en-US" altLang="zh-CN" sz="2400" baseline="-25000" dirty="0" err="1">
                  <a:solidFill>
                    <a:srgbClr val="FF0000"/>
                  </a:solidFill>
                  <a:latin typeface="Times New Roman" panose="02020603050405020304" pitchFamily="18" charset="0"/>
                  <a:ea typeface="黑体" pitchFamily="2" charset="-122"/>
                  <a:cs typeface="Times New Roman" pitchFamily="18" charset="0"/>
                </a:rPr>
                <a:t>f</a:t>
              </a:r>
              <a:r>
                <a:rPr lang="en-US" altLang="zh-CN" sz="2400" i="1" dirty="0" err="1">
                  <a:solidFill>
                    <a:srgbClr val="FF0000"/>
                  </a:solidFill>
                  <a:latin typeface="Times New Roman" panose="02020603050405020304" pitchFamily="18" charset="0"/>
                  <a:ea typeface="黑体" pitchFamily="2" charset="-122"/>
                  <a:cs typeface="Times New Roman" pitchFamily="18" charset="0"/>
                </a:rPr>
                <a:t>m</a:t>
              </a:r>
              <a:endParaRPr lang="en-US" altLang="zh-CN" sz="2400" i="1" dirty="0">
                <a:solidFill>
                  <a:srgbClr val="FF0000"/>
                </a:solidFill>
                <a:latin typeface="Times New Roman" panose="02020603050405020304" pitchFamily="18" charset="0"/>
                <a:ea typeface="黑体" pitchFamily="2" charset="-122"/>
                <a:cs typeface="Times New Roman" pitchFamily="18" charset="0"/>
              </a:endParaRPr>
            </a:p>
          </p:txBody>
        </p:sp>
        <p:cxnSp>
          <p:nvCxnSpPr>
            <p:cNvPr id="66" name="直接箭头连接符 65">
              <a:extLst>
                <a:ext uri="{FF2B5EF4-FFF2-40B4-BE49-F238E27FC236}">
                  <a16:creationId xmlns:a16="http://schemas.microsoft.com/office/drawing/2014/main" id="{14D09CEB-3968-47C2-883F-B10818CC5B0F}"/>
                </a:ext>
              </a:extLst>
            </p:cNvPr>
            <p:cNvCxnSpPr>
              <a:cxnSpLocks/>
            </p:cNvCxnSpPr>
            <p:nvPr/>
          </p:nvCxnSpPr>
          <p:spPr bwMode="auto">
            <a:xfrm flipH="1">
              <a:off x="7128000" y="4945720"/>
              <a:ext cx="364547" cy="0"/>
            </a:xfrm>
            <a:prstGeom prst="straightConnector1">
              <a:avLst/>
            </a:prstGeom>
            <a:solidFill>
              <a:schemeClr val="accent1"/>
            </a:solidFill>
            <a:ln w="12700" cap="flat" cmpd="sng" algn="ctr">
              <a:solidFill>
                <a:schemeClr val="tx1"/>
              </a:solidFill>
              <a:prstDash val="solid"/>
              <a:round/>
              <a:headEnd type="none" w="med" len="med"/>
              <a:tailEnd type="triangle" w="lg" len="lg"/>
            </a:ln>
            <a:effectLst/>
          </p:spPr>
        </p:cxnSp>
        <p:cxnSp>
          <p:nvCxnSpPr>
            <p:cNvPr id="67" name="直接箭头连接符 66">
              <a:extLst>
                <a:ext uri="{FF2B5EF4-FFF2-40B4-BE49-F238E27FC236}">
                  <a16:creationId xmlns:a16="http://schemas.microsoft.com/office/drawing/2014/main" id="{70FC3D7E-F701-4F1F-AFB8-BBB4C130A8BC}"/>
                </a:ext>
              </a:extLst>
            </p:cNvPr>
            <p:cNvCxnSpPr>
              <a:cxnSpLocks/>
            </p:cNvCxnSpPr>
            <p:nvPr/>
          </p:nvCxnSpPr>
          <p:spPr bwMode="auto">
            <a:xfrm>
              <a:off x="6308116" y="4953221"/>
              <a:ext cx="344423" cy="0"/>
            </a:xfrm>
            <a:prstGeom prst="straightConnector1">
              <a:avLst/>
            </a:prstGeom>
            <a:solidFill>
              <a:schemeClr val="accent1"/>
            </a:solidFill>
            <a:ln w="12700" cap="flat" cmpd="sng" algn="ctr">
              <a:solidFill>
                <a:schemeClr val="tx1"/>
              </a:solidFill>
              <a:prstDash val="solid"/>
              <a:round/>
              <a:headEnd type="none" w="med" len="med"/>
              <a:tailEnd type="triangle" w="lg" len="lg"/>
            </a:ln>
            <a:effectLst/>
          </p:spPr>
        </p:cxnSp>
      </p:grpSp>
      <p:sp>
        <p:nvSpPr>
          <p:cNvPr id="44" name="TextBox 6">
            <a:extLst>
              <a:ext uri="{FF2B5EF4-FFF2-40B4-BE49-F238E27FC236}">
                <a16:creationId xmlns:a16="http://schemas.microsoft.com/office/drawing/2014/main" id="{BC7F99A0-E46B-47CC-8F96-AE5388AD6DCD}"/>
              </a:ext>
            </a:extLst>
          </p:cNvPr>
          <p:cNvSpPr txBox="1">
            <a:spLocks noChangeArrowheads="1"/>
          </p:cNvSpPr>
          <p:nvPr/>
        </p:nvSpPr>
        <p:spPr bwMode="auto">
          <a:xfrm>
            <a:off x="1831230" y="1892185"/>
            <a:ext cx="739614" cy="400110"/>
          </a:xfrm>
          <a:prstGeom prst="rect">
            <a:avLst/>
          </a:prstGeom>
          <a:noFill/>
          <a:ln w="9525">
            <a:noFill/>
            <a:miter lim="800000"/>
            <a:headEnd/>
            <a:tailEnd/>
          </a:ln>
        </p:spPr>
        <p:txBody>
          <a:bodyPr wrap="square">
            <a:spAutoFit/>
          </a:bodyPr>
          <a:lstStyle/>
          <a:p>
            <a:pPr algn="ctr" eaLnBrk="0" hangingPunct="0"/>
            <a:r>
              <a:rPr lang="zh-CN" altLang="en-US" sz="2000" b="1" u="sng" dirty="0">
                <a:solidFill>
                  <a:srgbClr val="FF0000"/>
                </a:solidFill>
                <a:latin typeface="Times New Roman" panose="02020603050405020304" pitchFamily="18" charset="0"/>
                <a:cs typeface="Times New Roman" panose="02020603050405020304" pitchFamily="18" charset="0"/>
              </a:rPr>
              <a:t>固体</a:t>
            </a:r>
          </a:p>
        </p:txBody>
      </p:sp>
      <p:sp>
        <p:nvSpPr>
          <p:cNvPr id="57" name="TextBox 6">
            <a:extLst>
              <a:ext uri="{FF2B5EF4-FFF2-40B4-BE49-F238E27FC236}">
                <a16:creationId xmlns:a16="http://schemas.microsoft.com/office/drawing/2014/main" id="{C6BE43B5-2139-418F-A5D3-D398A0765673}"/>
              </a:ext>
            </a:extLst>
          </p:cNvPr>
          <p:cNvSpPr txBox="1">
            <a:spLocks noChangeArrowheads="1"/>
          </p:cNvSpPr>
          <p:nvPr/>
        </p:nvSpPr>
        <p:spPr bwMode="auto">
          <a:xfrm>
            <a:off x="5879691" y="3590746"/>
            <a:ext cx="927650" cy="400110"/>
          </a:xfrm>
          <a:prstGeom prst="rect">
            <a:avLst/>
          </a:prstGeom>
          <a:noFill/>
          <a:ln w="9525">
            <a:noFill/>
            <a:miter lim="800000"/>
            <a:headEnd/>
            <a:tailEnd/>
          </a:ln>
        </p:spPr>
        <p:txBody>
          <a:bodyPr wrap="square">
            <a:spAutoFit/>
          </a:bodyPr>
          <a:lstStyle/>
          <a:p>
            <a:pPr algn="ctr" eaLnBrk="0" hangingPunct="0"/>
            <a:r>
              <a:rPr lang="zh-CN" altLang="en-US" sz="2000" b="1" u="sng" dirty="0">
                <a:solidFill>
                  <a:srgbClr val="FF0000"/>
                </a:solidFill>
                <a:latin typeface="Times New Roman" panose="02020603050405020304" pitchFamily="18" charset="0"/>
                <a:cs typeface="Times New Roman" panose="02020603050405020304" pitchFamily="18" charset="0"/>
              </a:rPr>
              <a:t>气体</a:t>
            </a:r>
          </a:p>
        </p:txBody>
      </p:sp>
      <p:sp>
        <p:nvSpPr>
          <p:cNvPr id="58" name="TextBox 6">
            <a:extLst>
              <a:ext uri="{FF2B5EF4-FFF2-40B4-BE49-F238E27FC236}">
                <a16:creationId xmlns:a16="http://schemas.microsoft.com/office/drawing/2014/main" id="{C81F06B8-D8F9-43F0-94B9-A0AFA2CBF37E}"/>
              </a:ext>
            </a:extLst>
          </p:cNvPr>
          <p:cNvSpPr txBox="1">
            <a:spLocks noChangeArrowheads="1"/>
          </p:cNvSpPr>
          <p:nvPr/>
        </p:nvSpPr>
        <p:spPr bwMode="auto">
          <a:xfrm>
            <a:off x="3932170" y="1948190"/>
            <a:ext cx="927650" cy="400110"/>
          </a:xfrm>
          <a:prstGeom prst="rect">
            <a:avLst/>
          </a:prstGeom>
          <a:noFill/>
          <a:ln w="9525">
            <a:noFill/>
            <a:miter lim="800000"/>
            <a:headEnd/>
            <a:tailEnd/>
          </a:ln>
        </p:spPr>
        <p:txBody>
          <a:bodyPr wrap="square">
            <a:spAutoFit/>
          </a:bodyPr>
          <a:lstStyle/>
          <a:p>
            <a:pPr algn="ctr" eaLnBrk="0" hangingPunct="0"/>
            <a:r>
              <a:rPr lang="zh-CN" altLang="en-US" sz="2000" b="1" u="sng" dirty="0">
                <a:solidFill>
                  <a:srgbClr val="FF0000"/>
                </a:solidFill>
                <a:latin typeface="Times New Roman" panose="02020603050405020304" pitchFamily="18" charset="0"/>
                <a:cs typeface="Times New Roman" panose="02020603050405020304" pitchFamily="18" charset="0"/>
              </a:rPr>
              <a:t>液体</a:t>
            </a:r>
          </a:p>
        </p:txBody>
      </p:sp>
      <p:cxnSp>
        <p:nvCxnSpPr>
          <p:cNvPr id="59" name="直接连接符 3">
            <a:extLst>
              <a:ext uri="{FF2B5EF4-FFF2-40B4-BE49-F238E27FC236}">
                <a16:creationId xmlns:a16="http://schemas.microsoft.com/office/drawing/2014/main" id="{DBA6D6F0-74B3-429D-A835-F1358C283C70}"/>
              </a:ext>
            </a:extLst>
          </p:cNvPr>
          <p:cNvCxnSpPr>
            <a:cxnSpLocks noChangeShapeType="1"/>
          </p:cNvCxnSpPr>
          <p:nvPr/>
        </p:nvCxnSpPr>
        <p:spPr bwMode="auto">
          <a:xfrm flipH="1" flipV="1">
            <a:off x="2614215" y="1300118"/>
            <a:ext cx="85887" cy="2613376"/>
          </a:xfrm>
          <a:prstGeom prst="line">
            <a:avLst/>
          </a:prstGeom>
          <a:noFill/>
          <a:ln w="28575" algn="ctr">
            <a:solidFill>
              <a:srgbClr val="FF0000"/>
            </a:solidFill>
            <a:round/>
            <a:headEnd/>
            <a:tailEnd/>
          </a:ln>
        </p:spPr>
      </p:cxnSp>
      <p:sp>
        <p:nvSpPr>
          <p:cNvPr id="61" name="TextBox 6">
            <a:extLst>
              <a:ext uri="{FF2B5EF4-FFF2-40B4-BE49-F238E27FC236}">
                <a16:creationId xmlns:a16="http://schemas.microsoft.com/office/drawing/2014/main" id="{E2A45086-7821-4A24-90F9-47279604314D}"/>
              </a:ext>
            </a:extLst>
          </p:cNvPr>
          <p:cNvSpPr txBox="1">
            <a:spLocks noChangeArrowheads="1"/>
          </p:cNvSpPr>
          <p:nvPr/>
        </p:nvSpPr>
        <p:spPr bwMode="auto">
          <a:xfrm>
            <a:off x="3045625" y="3193521"/>
            <a:ext cx="530487" cy="400110"/>
          </a:xfrm>
          <a:prstGeom prst="rect">
            <a:avLst/>
          </a:prstGeom>
          <a:noFill/>
          <a:ln w="9525">
            <a:noFill/>
            <a:miter lim="800000"/>
            <a:headEnd/>
            <a:tailEnd/>
          </a:ln>
        </p:spPr>
        <p:txBody>
          <a:bodyPr wrap="square">
            <a:spAutoFit/>
          </a:bodyPr>
          <a:lstStyle/>
          <a:p>
            <a:pPr algn="ctr" eaLnBrk="0" hangingPunct="0"/>
            <a:r>
              <a:rPr lang="en-US" altLang="zh-CN" sz="2000" b="1" dirty="0">
                <a:latin typeface="Times New Roman" panose="02020603050405020304" pitchFamily="18" charset="0"/>
                <a:cs typeface="Times New Roman" panose="02020603050405020304" pitchFamily="18" charset="0"/>
              </a:rPr>
              <a:t>O</a:t>
            </a:r>
            <a:endParaRPr lang="zh-CN" altLang="en-US" sz="2000" b="1" dirty="0">
              <a:latin typeface="Times New Roman" panose="02020603050405020304" pitchFamily="18" charset="0"/>
              <a:cs typeface="Times New Roman" panose="02020603050405020304" pitchFamily="18" charset="0"/>
            </a:endParaRPr>
          </a:p>
        </p:txBody>
      </p:sp>
      <p:sp>
        <p:nvSpPr>
          <p:cNvPr id="62" name="TextBox 6">
            <a:extLst>
              <a:ext uri="{FF2B5EF4-FFF2-40B4-BE49-F238E27FC236}">
                <a16:creationId xmlns:a16="http://schemas.microsoft.com/office/drawing/2014/main" id="{3CBAA5AC-D407-4DCD-9AF5-94571524D234}"/>
              </a:ext>
            </a:extLst>
          </p:cNvPr>
          <p:cNvSpPr txBox="1">
            <a:spLocks noChangeArrowheads="1"/>
          </p:cNvSpPr>
          <p:nvPr/>
        </p:nvSpPr>
        <p:spPr bwMode="auto">
          <a:xfrm>
            <a:off x="1778692" y="3914395"/>
            <a:ext cx="739614" cy="369332"/>
          </a:xfrm>
          <a:prstGeom prst="rect">
            <a:avLst/>
          </a:prstGeom>
          <a:noFill/>
          <a:ln w="9525">
            <a:noFill/>
            <a:miter lim="800000"/>
            <a:headEnd/>
            <a:tailEnd/>
          </a:ln>
        </p:spPr>
        <p:txBody>
          <a:bodyPr wrap="square">
            <a:spAutoFit/>
          </a:bodyPr>
          <a:lstStyle/>
          <a:p>
            <a:pPr algn="ctr" eaLnBrk="0" hangingPunct="0"/>
            <a:r>
              <a:rPr lang="zh-CN" altLang="en-US" sz="1800" b="1" dirty="0">
                <a:latin typeface="Times New Roman" panose="02020603050405020304" pitchFamily="18" charset="0"/>
                <a:cs typeface="Times New Roman" panose="02020603050405020304" pitchFamily="18" charset="0"/>
              </a:rPr>
              <a:t>升华</a:t>
            </a:r>
          </a:p>
        </p:txBody>
      </p:sp>
      <p:sp>
        <p:nvSpPr>
          <p:cNvPr id="65" name="TextBox 6">
            <a:extLst>
              <a:ext uri="{FF2B5EF4-FFF2-40B4-BE49-F238E27FC236}">
                <a16:creationId xmlns:a16="http://schemas.microsoft.com/office/drawing/2014/main" id="{E1F7C0F3-6041-46C8-8667-6A8047E04106}"/>
              </a:ext>
            </a:extLst>
          </p:cNvPr>
          <p:cNvSpPr txBox="1">
            <a:spLocks noChangeArrowheads="1"/>
          </p:cNvSpPr>
          <p:nvPr/>
        </p:nvSpPr>
        <p:spPr bwMode="auto">
          <a:xfrm>
            <a:off x="3053519" y="1989731"/>
            <a:ext cx="739614" cy="646331"/>
          </a:xfrm>
          <a:prstGeom prst="rect">
            <a:avLst/>
          </a:prstGeom>
          <a:noFill/>
          <a:ln w="9525">
            <a:noFill/>
            <a:miter lim="800000"/>
            <a:headEnd/>
            <a:tailEnd/>
          </a:ln>
        </p:spPr>
        <p:txBody>
          <a:bodyPr wrap="square">
            <a:spAutoFit/>
          </a:bodyPr>
          <a:lstStyle/>
          <a:p>
            <a:pPr eaLnBrk="0" hangingPunct="0"/>
            <a:r>
              <a:rPr lang="zh-CN" altLang="en-US" sz="1800" b="1" dirty="0">
                <a:latin typeface="Times New Roman" panose="02020603050405020304" pitchFamily="18" charset="0"/>
                <a:cs typeface="Times New Roman" panose="02020603050405020304" pitchFamily="18" charset="0"/>
              </a:rPr>
              <a:t>熔化曲线</a:t>
            </a:r>
          </a:p>
        </p:txBody>
      </p:sp>
      <p:sp>
        <p:nvSpPr>
          <p:cNvPr id="68" name="TextBox 6">
            <a:extLst>
              <a:ext uri="{FF2B5EF4-FFF2-40B4-BE49-F238E27FC236}">
                <a16:creationId xmlns:a16="http://schemas.microsoft.com/office/drawing/2014/main" id="{D498C102-FE65-47E9-B4FF-1294C140B9E4}"/>
              </a:ext>
            </a:extLst>
          </p:cNvPr>
          <p:cNvSpPr txBox="1">
            <a:spLocks noChangeArrowheads="1"/>
          </p:cNvSpPr>
          <p:nvPr/>
        </p:nvSpPr>
        <p:spPr bwMode="auto">
          <a:xfrm>
            <a:off x="6281517" y="1157717"/>
            <a:ext cx="530487" cy="400110"/>
          </a:xfrm>
          <a:prstGeom prst="rect">
            <a:avLst/>
          </a:prstGeom>
          <a:noFill/>
          <a:ln w="9525">
            <a:noFill/>
            <a:miter lim="800000"/>
            <a:headEnd/>
            <a:tailEnd/>
          </a:ln>
        </p:spPr>
        <p:txBody>
          <a:bodyPr wrap="square">
            <a:spAutoFit/>
          </a:bodyPr>
          <a:lstStyle/>
          <a:p>
            <a:pPr algn="ctr" eaLnBrk="0" hangingPunct="0"/>
            <a:r>
              <a:rPr lang="en-US" altLang="zh-CN" sz="2000" b="1" dirty="0">
                <a:latin typeface="Times New Roman" panose="02020603050405020304" pitchFamily="18" charset="0"/>
                <a:cs typeface="Times New Roman" panose="02020603050405020304" pitchFamily="18" charset="0"/>
              </a:rPr>
              <a:t>A</a:t>
            </a:r>
            <a:endParaRPr lang="zh-CN" altLang="en-US" sz="2000" b="1" dirty="0">
              <a:latin typeface="Times New Roman" panose="02020603050405020304" pitchFamily="18" charset="0"/>
              <a:cs typeface="Times New Roman" panose="02020603050405020304" pitchFamily="18" charset="0"/>
            </a:endParaRPr>
          </a:p>
        </p:txBody>
      </p:sp>
      <p:sp>
        <p:nvSpPr>
          <p:cNvPr id="69" name="TextBox 6">
            <a:extLst>
              <a:ext uri="{FF2B5EF4-FFF2-40B4-BE49-F238E27FC236}">
                <a16:creationId xmlns:a16="http://schemas.microsoft.com/office/drawing/2014/main" id="{9170AE7A-0422-407F-8678-2777FA3E5972}"/>
              </a:ext>
            </a:extLst>
          </p:cNvPr>
          <p:cNvSpPr txBox="1">
            <a:spLocks noChangeArrowheads="1"/>
          </p:cNvSpPr>
          <p:nvPr/>
        </p:nvSpPr>
        <p:spPr bwMode="auto">
          <a:xfrm>
            <a:off x="7052624" y="1418110"/>
            <a:ext cx="530487" cy="400110"/>
          </a:xfrm>
          <a:prstGeom prst="rect">
            <a:avLst/>
          </a:prstGeom>
          <a:noFill/>
          <a:ln w="9525">
            <a:noFill/>
            <a:miter lim="800000"/>
            <a:headEnd/>
            <a:tailEnd/>
          </a:ln>
        </p:spPr>
        <p:txBody>
          <a:bodyPr wrap="square">
            <a:spAutoFit/>
          </a:bodyPr>
          <a:lstStyle/>
          <a:p>
            <a:pPr algn="ctr" eaLnBrk="0" hangingPunct="0"/>
            <a:r>
              <a:rPr lang="en-US" altLang="zh-CN" sz="2000" b="1" dirty="0">
                <a:solidFill>
                  <a:srgbClr val="FF0000"/>
                </a:solidFill>
                <a:latin typeface="Times New Roman" panose="02020603050405020304" pitchFamily="18" charset="0"/>
                <a:cs typeface="Times New Roman" panose="02020603050405020304" pitchFamily="18" charset="0"/>
              </a:rPr>
              <a:t>A’</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70" name="TextBox 6">
            <a:extLst>
              <a:ext uri="{FF2B5EF4-FFF2-40B4-BE49-F238E27FC236}">
                <a16:creationId xmlns:a16="http://schemas.microsoft.com/office/drawing/2014/main" id="{623EBCD8-340C-46BE-908E-D542847C00EF}"/>
              </a:ext>
            </a:extLst>
          </p:cNvPr>
          <p:cNvSpPr txBox="1">
            <a:spLocks noChangeArrowheads="1"/>
          </p:cNvSpPr>
          <p:nvPr/>
        </p:nvSpPr>
        <p:spPr bwMode="auto">
          <a:xfrm>
            <a:off x="2905072" y="1459724"/>
            <a:ext cx="530487" cy="400110"/>
          </a:xfrm>
          <a:prstGeom prst="rect">
            <a:avLst/>
          </a:prstGeom>
          <a:noFill/>
          <a:ln w="9525">
            <a:noFill/>
            <a:miter lim="800000"/>
            <a:headEnd/>
            <a:tailEnd/>
          </a:ln>
        </p:spPr>
        <p:txBody>
          <a:bodyPr wrap="square">
            <a:spAutoFit/>
          </a:bodyPr>
          <a:lstStyle/>
          <a:p>
            <a:pPr algn="ctr" eaLnBrk="0" hangingPunct="0"/>
            <a:r>
              <a:rPr lang="en-US" altLang="zh-CN" sz="2000" b="1" dirty="0">
                <a:latin typeface="Times New Roman" panose="02020603050405020304" pitchFamily="18" charset="0"/>
                <a:cs typeface="Times New Roman" panose="02020603050405020304" pitchFamily="18" charset="0"/>
              </a:rPr>
              <a:t>F</a:t>
            </a:r>
            <a:endParaRPr lang="zh-CN" altLang="en-US" sz="2000" b="1" dirty="0">
              <a:latin typeface="Times New Roman" panose="02020603050405020304" pitchFamily="18" charset="0"/>
              <a:cs typeface="Times New Roman" panose="02020603050405020304" pitchFamily="18" charset="0"/>
            </a:endParaRPr>
          </a:p>
        </p:txBody>
      </p:sp>
      <p:sp>
        <p:nvSpPr>
          <p:cNvPr id="71" name="TextBox 6">
            <a:extLst>
              <a:ext uri="{FF2B5EF4-FFF2-40B4-BE49-F238E27FC236}">
                <a16:creationId xmlns:a16="http://schemas.microsoft.com/office/drawing/2014/main" id="{6954724F-6582-4080-9ED3-1A8DD24DF151}"/>
              </a:ext>
            </a:extLst>
          </p:cNvPr>
          <p:cNvSpPr txBox="1">
            <a:spLocks noChangeArrowheads="1"/>
          </p:cNvSpPr>
          <p:nvPr/>
        </p:nvSpPr>
        <p:spPr bwMode="auto">
          <a:xfrm>
            <a:off x="2125218" y="1442108"/>
            <a:ext cx="530487" cy="400110"/>
          </a:xfrm>
          <a:prstGeom prst="rect">
            <a:avLst/>
          </a:prstGeom>
          <a:noFill/>
          <a:ln w="9525">
            <a:noFill/>
            <a:miter lim="800000"/>
            <a:headEnd/>
            <a:tailEnd/>
          </a:ln>
        </p:spPr>
        <p:txBody>
          <a:bodyPr wrap="square">
            <a:spAutoFit/>
          </a:bodyPr>
          <a:lstStyle/>
          <a:p>
            <a:pPr algn="ctr" eaLnBrk="0" hangingPunct="0"/>
            <a:r>
              <a:rPr lang="en-US" altLang="zh-CN" sz="2000" b="1" dirty="0">
                <a:solidFill>
                  <a:srgbClr val="FF0000"/>
                </a:solidFill>
                <a:latin typeface="Times New Roman" panose="02020603050405020304" pitchFamily="18" charset="0"/>
                <a:cs typeface="Times New Roman" panose="02020603050405020304" pitchFamily="18" charset="0"/>
              </a:rPr>
              <a:t>F’</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 name="椭圆 1">
            <a:extLst>
              <a:ext uri="{FF2B5EF4-FFF2-40B4-BE49-F238E27FC236}">
                <a16:creationId xmlns:a16="http://schemas.microsoft.com/office/drawing/2014/main" id="{35D8044D-2C10-48B9-834D-BCF070D3F52C}"/>
              </a:ext>
            </a:extLst>
          </p:cNvPr>
          <p:cNvSpPr/>
          <p:nvPr/>
        </p:nvSpPr>
        <p:spPr bwMode="auto">
          <a:xfrm>
            <a:off x="2559726" y="1430783"/>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72" name="椭圆 71">
            <a:extLst>
              <a:ext uri="{FF2B5EF4-FFF2-40B4-BE49-F238E27FC236}">
                <a16:creationId xmlns:a16="http://schemas.microsoft.com/office/drawing/2014/main" id="{5E0D6964-2C77-4C58-B1F7-27CB8F3D14FD}"/>
              </a:ext>
            </a:extLst>
          </p:cNvPr>
          <p:cNvSpPr/>
          <p:nvPr/>
        </p:nvSpPr>
        <p:spPr bwMode="auto">
          <a:xfrm>
            <a:off x="3017582" y="1430783"/>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73" name="椭圆 72">
            <a:extLst>
              <a:ext uri="{FF2B5EF4-FFF2-40B4-BE49-F238E27FC236}">
                <a16:creationId xmlns:a16="http://schemas.microsoft.com/office/drawing/2014/main" id="{51D9197B-96F1-4537-A278-FD7E6E6A38DB}"/>
              </a:ext>
            </a:extLst>
          </p:cNvPr>
          <p:cNvSpPr/>
          <p:nvPr/>
        </p:nvSpPr>
        <p:spPr bwMode="auto">
          <a:xfrm>
            <a:off x="6618890" y="1423579"/>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74" name="椭圆 73">
            <a:extLst>
              <a:ext uri="{FF2B5EF4-FFF2-40B4-BE49-F238E27FC236}">
                <a16:creationId xmlns:a16="http://schemas.microsoft.com/office/drawing/2014/main" id="{7BBFA620-44DE-4D43-BF92-B42FE8446F5D}"/>
              </a:ext>
            </a:extLst>
          </p:cNvPr>
          <p:cNvSpPr/>
          <p:nvPr/>
        </p:nvSpPr>
        <p:spPr bwMode="auto">
          <a:xfrm>
            <a:off x="7077044" y="1442108"/>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75" name="椭圆 74">
            <a:extLst>
              <a:ext uri="{FF2B5EF4-FFF2-40B4-BE49-F238E27FC236}">
                <a16:creationId xmlns:a16="http://schemas.microsoft.com/office/drawing/2014/main" id="{E0DF5273-E57A-421E-9166-45E28F407188}"/>
              </a:ext>
            </a:extLst>
          </p:cNvPr>
          <p:cNvSpPr/>
          <p:nvPr/>
        </p:nvSpPr>
        <p:spPr bwMode="auto">
          <a:xfrm>
            <a:off x="3094922" y="3539642"/>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76" name="椭圆 75">
            <a:extLst>
              <a:ext uri="{FF2B5EF4-FFF2-40B4-BE49-F238E27FC236}">
                <a16:creationId xmlns:a16="http://schemas.microsoft.com/office/drawing/2014/main" id="{87019AC1-F4DC-48E3-9F24-4F1A15E546A2}"/>
              </a:ext>
            </a:extLst>
          </p:cNvPr>
          <p:cNvSpPr/>
          <p:nvPr/>
        </p:nvSpPr>
        <p:spPr bwMode="auto">
          <a:xfrm>
            <a:off x="2662674" y="3858716"/>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77" name="TextBox 6">
            <a:extLst>
              <a:ext uri="{FF2B5EF4-FFF2-40B4-BE49-F238E27FC236}">
                <a16:creationId xmlns:a16="http://schemas.microsoft.com/office/drawing/2014/main" id="{3B7D5C8D-15B4-4523-AC5C-29A6B2AD6AFE}"/>
              </a:ext>
            </a:extLst>
          </p:cNvPr>
          <p:cNvSpPr txBox="1">
            <a:spLocks noChangeArrowheads="1"/>
          </p:cNvSpPr>
          <p:nvPr/>
        </p:nvSpPr>
        <p:spPr bwMode="auto">
          <a:xfrm>
            <a:off x="2567818" y="3919209"/>
            <a:ext cx="530487" cy="400110"/>
          </a:xfrm>
          <a:prstGeom prst="rect">
            <a:avLst/>
          </a:prstGeom>
          <a:noFill/>
          <a:ln w="9525">
            <a:noFill/>
            <a:miter lim="800000"/>
            <a:headEnd/>
            <a:tailEnd/>
          </a:ln>
        </p:spPr>
        <p:txBody>
          <a:bodyPr wrap="square">
            <a:spAutoFit/>
          </a:bodyPr>
          <a:lstStyle/>
          <a:p>
            <a:pPr algn="ctr" eaLnBrk="0" hangingPunct="0"/>
            <a:r>
              <a:rPr lang="en-US" altLang="zh-CN" sz="2000" b="1" dirty="0">
                <a:solidFill>
                  <a:srgbClr val="FF0000"/>
                </a:solidFill>
                <a:latin typeface="Times New Roman" panose="02020603050405020304" pitchFamily="18" charset="0"/>
                <a:cs typeface="Times New Roman" panose="02020603050405020304" pitchFamily="18" charset="0"/>
              </a:rPr>
              <a:t>O’</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nvGrpSpPr>
          <p:cNvPr id="78" name="组合 77">
            <a:extLst>
              <a:ext uri="{FF2B5EF4-FFF2-40B4-BE49-F238E27FC236}">
                <a16:creationId xmlns:a16="http://schemas.microsoft.com/office/drawing/2014/main" id="{FECB580C-FB19-43EA-AC71-6781EE39AF8B}"/>
              </a:ext>
            </a:extLst>
          </p:cNvPr>
          <p:cNvGrpSpPr/>
          <p:nvPr/>
        </p:nvGrpSpPr>
        <p:grpSpPr>
          <a:xfrm>
            <a:off x="7524328" y="1737696"/>
            <a:ext cx="1480145" cy="1480145"/>
            <a:chOff x="6660232" y="5044480"/>
            <a:chExt cx="1480145" cy="1480145"/>
          </a:xfrm>
        </p:grpSpPr>
        <p:sp>
          <p:nvSpPr>
            <p:cNvPr id="79" name="爆炸形: 8 pt  78">
              <a:extLst>
                <a:ext uri="{FF2B5EF4-FFF2-40B4-BE49-F238E27FC236}">
                  <a16:creationId xmlns:a16="http://schemas.microsoft.com/office/drawing/2014/main" id="{8B373C66-B3DB-40CE-BD0D-4A8516297249}"/>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80" name="矩形 79">
              <a:extLst>
                <a:ext uri="{FF2B5EF4-FFF2-40B4-BE49-F238E27FC236}">
                  <a16:creationId xmlns:a16="http://schemas.microsoft.com/office/drawing/2014/main" id="{91EDBD51-D578-4B26-8497-C1D7197458FC}"/>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
        <p:nvSpPr>
          <p:cNvPr id="81" name="TextBox 6">
            <a:extLst>
              <a:ext uri="{FF2B5EF4-FFF2-40B4-BE49-F238E27FC236}">
                <a16:creationId xmlns:a16="http://schemas.microsoft.com/office/drawing/2014/main" id="{891416F4-4AA0-4CA6-8F19-54225BBC183F}"/>
              </a:ext>
            </a:extLst>
          </p:cNvPr>
          <p:cNvSpPr txBox="1">
            <a:spLocks noChangeArrowheads="1"/>
          </p:cNvSpPr>
          <p:nvPr/>
        </p:nvSpPr>
        <p:spPr bwMode="auto">
          <a:xfrm>
            <a:off x="1749300" y="4272683"/>
            <a:ext cx="530487" cy="400110"/>
          </a:xfrm>
          <a:prstGeom prst="rect">
            <a:avLst/>
          </a:prstGeom>
          <a:noFill/>
          <a:ln w="9525">
            <a:noFill/>
            <a:miter lim="800000"/>
            <a:headEnd/>
            <a:tailEnd/>
          </a:ln>
        </p:spPr>
        <p:txBody>
          <a:bodyPr wrap="square">
            <a:spAutoFit/>
          </a:bodyPr>
          <a:lstStyle/>
          <a:p>
            <a:pPr algn="ctr" eaLnBrk="0" hangingPunct="0"/>
            <a:r>
              <a:rPr lang="en-US" altLang="zh-CN" sz="2000" b="1" dirty="0">
                <a:latin typeface="Times New Roman" panose="02020603050405020304" pitchFamily="18" charset="0"/>
                <a:cs typeface="Times New Roman" panose="02020603050405020304" pitchFamily="18" charset="0"/>
              </a:rPr>
              <a:t>B</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Rectangle 3"/>
          <p:cNvSpPr>
            <a:spLocks noGrp="1" noChangeArrowheads="1"/>
          </p:cNvSpPr>
          <p:nvPr>
            <p:ph type="body" idx="1"/>
          </p:nvPr>
        </p:nvSpPr>
        <p:spPr>
          <a:xfrm>
            <a:off x="251520" y="980728"/>
            <a:ext cx="8640960" cy="4104456"/>
          </a:xfrm>
        </p:spPr>
        <p:txBody>
          <a:bodyPr/>
          <a:lstStyle/>
          <a:p>
            <a:pPr marL="0" indent="0" algn="just" eaLnBrk="1" hangingPunct="1">
              <a:lnSpc>
                <a:spcPct val="125000"/>
              </a:lnSpc>
              <a:spcBef>
                <a:spcPts val="600"/>
              </a:spcBef>
              <a:buFont typeface="Wingdings" pitchFamily="2" charset="2"/>
              <a:buNone/>
              <a:defRPr/>
            </a:pPr>
            <a:r>
              <a:rPr lang="zh-CN" altLang="en-US" dirty="0">
                <a:effectLst/>
              </a:rPr>
              <a:t>由于溶液的蒸汽压比纯溶剂的低，只有在更高的温度下才能使蒸汽压达到与外压相等而沸腾，即沸点上升。</a:t>
            </a:r>
          </a:p>
          <a:p>
            <a:pPr marL="0" indent="0" algn="just" eaLnBrk="1" hangingPunct="1">
              <a:lnSpc>
                <a:spcPct val="125000"/>
              </a:lnSpc>
              <a:spcBef>
                <a:spcPts val="600"/>
              </a:spcBef>
              <a:buFont typeface="Wingdings" pitchFamily="2" charset="2"/>
              <a:buNone/>
              <a:defRPr/>
            </a:pPr>
            <a:r>
              <a:rPr lang="zh-CN" altLang="en-US" dirty="0">
                <a:effectLst/>
              </a:rPr>
              <a:t>同样，由于</a:t>
            </a:r>
            <a:r>
              <a:rPr lang="zh-CN" altLang="en-US" dirty="0">
                <a:solidFill>
                  <a:srgbClr val="0000FF"/>
                </a:solidFill>
                <a:effectLst/>
              </a:rPr>
              <a:t>溶液的蒸汽压下降</a:t>
            </a:r>
            <a:r>
              <a:rPr lang="zh-CN" altLang="en-US" dirty="0">
                <a:effectLst/>
              </a:rPr>
              <a:t>，只有在更低的温度下才能使溶液与冰的蒸汽压相等，即凝固点下降。</a:t>
            </a:r>
            <a:endParaRPr lang="en-US" altLang="zh-CN" dirty="0">
              <a:effectLst/>
            </a:endParaRPr>
          </a:p>
          <a:p>
            <a:pPr marL="0" indent="0" algn="just" eaLnBrk="1" hangingPunct="1">
              <a:lnSpc>
                <a:spcPct val="125000"/>
              </a:lnSpc>
              <a:spcBef>
                <a:spcPts val="600"/>
              </a:spcBef>
              <a:buFont typeface="Wingdings" pitchFamily="2" charset="2"/>
              <a:buNone/>
              <a:defRPr/>
            </a:pPr>
            <a:endParaRPr lang="en-US" altLang="zh-CN" dirty="0">
              <a:solidFill>
                <a:srgbClr val="FF0000"/>
              </a:solidFill>
              <a:effectLst/>
              <a:latin typeface="微软雅黑" panose="020B0503020204020204" pitchFamily="34" charset="-122"/>
              <a:ea typeface="微软雅黑" panose="020B0503020204020204" pitchFamily="34" charset="-122"/>
            </a:endParaRPr>
          </a:p>
          <a:p>
            <a:pPr marL="0" indent="0" algn="just" eaLnBrk="1" hangingPunct="1">
              <a:lnSpc>
                <a:spcPct val="125000"/>
              </a:lnSpc>
              <a:spcBef>
                <a:spcPts val="600"/>
              </a:spcBef>
              <a:buFont typeface="Wingdings" pitchFamily="2" charset="2"/>
              <a:buNone/>
              <a:defRPr/>
            </a:pPr>
            <a:r>
              <a:rPr lang="zh-CN" altLang="en-US" dirty="0">
                <a:solidFill>
                  <a:srgbClr val="FF0000"/>
                </a:solidFill>
                <a:effectLst/>
                <a:latin typeface="微软雅黑" panose="020B0503020204020204" pitchFamily="34" charset="-122"/>
                <a:ea typeface="微软雅黑" panose="020B0503020204020204" pitchFamily="34" charset="-122"/>
              </a:rPr>
              <a:t>溶液的沸点上升和凝固点下降的本质原因是溶剂的蒸气压下降！</a:t>
            </a:r>
            <a:endParaRPr lang="en-US" altLang="zh-CN" dirty="0">
              <a:solidFill>
                <a:srgbClr val="FF0000"/>
              </a:solidFill>
              <a:effectLst/>
              <a:latin typeface="微软雅黑" panose="020B0503020204020204" pitchFamily="34" charset="-122"/>
              <a:ea typeface="微软雅黑" panose="020B0503020204020204" pitchFamily="34" charset="-122"/>
            </a:endParaRPr>
          </a:p>
          <a:p>
            <a:pPr marL="0" indent="0" algn="just" eaLnBrk="1" hangingPunct="1">
              <a:lnSpc>
                <a:spcPct val="125000"/>
              </a:lnSpc>
              <a:spcBef>
                <a:spcPts val="600"/>
              </a:spcBef>
              <a:buFont typeface="Wingdings" pitchFamily="2" charset="2"/>
              <a:buNone/>
              <a:defRPr/>
            </a:pPr>
            <a:endParaRPr lang="zh-CN" altLang="en-US" dirty="0">
              <a:effectLst/>
            </a:endParaRPr>
          </a:p>
        </p:txBody>
      </p:sp>
      <p:sp>
        <p:nvSpPr>
          <p:cNvPr id="4" name="Rectangle 39">
            <a:extLst>
              <a:ext uri="{FF2B5EF4-FFF2-40B4-BE49-F238E27FC236}">
                <a16:creationId xmlns:a16="http://schemas.microsoft.com/office/drawing/2014/main" id="{9065117D-3352-4BB8-9290-425FB5F90C3A}"/>
              </a:ext>
            </a:extLst>
          </p:cNvPr>
          <p:cNvSpPr>
            <a:spLocks noGrp="1" noChangeArrowheads="1"/>
          </p:cNvSpPr>
          <p:nvPr>
            <p:ph type="title"/>
          </p:nvPr>
        </p:nvSpPr>
        <p:spPr>
          <a:xfrm>
            <a:off x="144016" y="304800"/>
            <a:ext cx="7236296" cy="747713"/>
          </a:xfrm>
        </p:spPr>
        <p:txBody>
          <a:bodyPr/>
          <a:lstStyle/>
          <a:p>
            <a:pPr eaLnBrk="1" hangingPunct="1"/>
            <a:r>
              <a:rPr lang="en-US" altLang="zh-CN" sz="3200" dirty="0">
                <a:latin typeface="Arial" panose="020B0604020202020204" pitchFamily="34" charset="0"/>
                <a:cs typeface="Arial" panose="020B0604020202020204" pitchFamily="34" charset="0"/>
              </a:rPr>
              <a:t>4.2.1.2 </a:t>
            </a:r>
            <a:r>
              <a:rPr lang="zh-CN" altLang="en-US" sz="3200" dirty="0">
                <a:latin typeface="黑体" pitchFamily="2" charset="-122"/>
                <a:cs typeface="Times New Roman" pitchFamily="18" charset="0"/>
              </a:rPr>
              <a:t>溶液的沸点上升和凝固点下降</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251520" y="1556792"/>
            <a:ext cx="8640960" cy="2901051"/>
          </a:xfrm>
          <a:prstGeom prst="rect">
            <a:avLst/>
          </a:prstGeom>
          <a:noFill/>
          <a:ln w="9525">
            <a:noFill/>
            <a:miter lim="800000"/>
            <a:headEnd/>
            <a:tailEnd/>
          </a:ln>
        </p:spPr>
        <p:txBody>
          <a:bodyPr wrap="square">
            <a:spAutoFit/>
          </a:bodyPr>
          <a:lstStyle/>
          <a:p>
            <a:pPr algn="just" eaLnBrk="0" hangingPunct="0">
              <a:lnSpc>
                <a:spcPct val="125000"/>
              </a:lnSpc>
              <a:spcBef>
                <a:spcPts val="600"/>
              </a:spcBef>
              <a:buFont typeface="Wingdings" pitchFamily="2" charset="2"/>
              <a:buChar char="Ø"/>
              <a:defRPr/>
            </a:pP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测定分子的相对分子质量</a:t>
            </a:r>
          </a:p>
          <a:p>
            <a:pPr algn="just" eaLnBrk="0" hangingPunct="0">
              <a:lnSpc>
                <a:spcPct val="125000"/>
              </a:lnSpc>
              <a:spcBef>
                <a:spcPts val="0"/>
              </a:spcBef>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以凝固点下降应用较多。因为</a:t>
            </a:r>
            <a:r>
              <a:rPr lang="en-US" altLang="zh-CN" b="1" i="1" dirty="0" err="1">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30000" dirty="0" err="1">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f</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i="1" dirty="0" err="1">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1" baseline="-30000" dirty="0" err="1">
                <a:latin typeface="Times New Roman" panose="02020603050405020304" pitchFamily="18" charset="0"/>
                <a:ea typeface="华文仿宋" panose="02010600040101010101" pitchFamily="2" charset="-122"/>
                <a:cs typeface="Times New Roman" panose="02020603050405020304" pitchFamily="18" charset="0"/>
              </a:rPr>
              <a:t>bp</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b="1" i="1" dirty="0" err="1">
                <a:latin typeface="Times New Roman" panose="02020603050405020304" pitchFamily="18" charset="0"/>
                <a:ea typeface="华文仿宋" panose="02010600040101010101" pitchFamily="2" charset="-122"/>
                <a:cs typeface="Times New Roman" panose="02020603050405020304" pitchFamily="18" charset="0"/>
              </a:rPr>
              <a:t>T</a:t>
            </a:r>
            <a:r>
              <a:rPr lang="en-US" altLang="zh-CN" b="1" baseline="-30000" dirty="0" err="1">
                <a:latin typeface="Times New Roman" panose="02020603050405020304" pitchFamily="18" charset="0"/>
                <a:ea typeface="华文仿宋" panose="02010600040101010101" pitchFamily="2" charset="-122"/>
                <a:cs typeface="Times New Roman" panose="02020603050405020304" pitchFamily="18" charset="0"/>
              </a:rPr>
              <a:t>f</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err="1">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b="1" i="1" dirty="0" err="1">
                <a:latin typeface="Times New Roman" panose="02020603050405020304" pitchFamily="18" charset="0"/>
                <a:ea typeface="华文仿宋" panose="02010600040101010101" pitchFamily="2" charset="-122"/>
                <a:cs typeface="Times New Roman" panose="02020603050405020304" pitchFamily="18" charset="0"/>
              </a:rPr>
              <a:t>T</a:t>
            </a:r>
            <a:r>
              <a:rPr lang="en-US" altLang="zh-CN" b="1" baseline="-30000" dirty="0" err="1">
                <a:latin typeface="Times New Roman" panose="02020603050405020304" pitchFamily="18" charset="0"/>
                <a:ea typeface="华文仿宋" panose="02010600040101010101" pitchFamily="2" charset="-122"/>
                <a:cs typeface="Times New Roman" panose="02020603050405020304" pitchFamily="18" charset="0"/>
              </a:rPr>
              <a:t>b</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，所以实验误差小，且凝固时有结晶析出，易于观察。</a:t>
            </a:r>
          </a:p>
          <a:p>
            <a:pPr eaLnBrk="0" hangingPunct="0">
              <a:lnSpc>
                <a:spcPct val="125000"/>
              </a:lnSpc>
              <a:spcBef>
                <a:spcPts val="600"/>
              </a:spcBef>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当溶质的相对摩尔质量</a:t>
            </a:r>
            <a:r>
              <a:rPr lang="en-US" altLang="zh-CN" b="1" i="1" dirty="0">
                <a:latin typeface="Times New Roman" panose="02020603050405020304" pitchFamily="18" charset="0"/>
                <a:ea typeface="华文仿宋" panose="02010600040101010101" pitchFamily="2" charset="-122"/>
                <a:cs typeface="Times New Roman" panose="02020603050405020304" pitchFamily="18" charset="0"/>
              </a:rPr>
              <a:t>M</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B</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很大时，由于</a:t>
            </a:r>
            <a:r>
              <a:rPr lang="en-US" altLang="zh-CN" b="1" dirty="0" err="1">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b="1" i="1" dirty="0" err="1">
                <a:latin typeface="Times New Roman" panose="02020603050405020304" pitchFamily="18" charset="0"/>
                <a:ea typeface="华文仿宋" panose="02010600040101010101" pitchFamily="2" charset="-122"/>
                <a:cs typeface="Times New Roman" panose="02020603050405020304" pitchFamily="18" charset="0"/>
              </a:rPr>
              <a:t>T</a:t>
            </a:r>
            <a:r>
              <a:rPr lang="en-US" altLang="zh-CN" b="1" baseline="-30000" dirty="0" err="1">
                <a:latin typeface="Times New Roman" panose="02020603050405020304" pitchFamily="18" charset="0"/>
                <a:ea typeface="华文仿宋" panose="02010600040101010101" pitchFamily="2" charset="-122"/>
                <a:cs typeface="Times New Roman" panose="02020603050405020304" pitchFamily="18" charset="0"/>
              </a:rPr>
              <a:t>f</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太小，准确性差，因此只适用于</a:t>
            </a:r>
            <a:r>
              <a:rPr lang="en-US" altLang="zh-CN" b="1" i="1" dirty="0">
                <a:latin typeface="Times New Roman" panose="02020603050405020304" pitchFamily="18" charset="0"/>
                <a:ea typeface="华文仿宋" panose="02010600040101010101" pitchFamily="2" charset="-122"/>
                <a:cs typeface="Times New Roman" panose="02020603050405020304" pitchFamily="18" charset="0"/>
              </a:rPr>
              <a:t>M</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B</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较大的情况。</a:t>
            </a:r>
          </a:p>
        </p:txBody>
      </p:sp>
      <p:sp>
        <p:nvSpPr>
          <p:cNvPr id="18436" name="Text Box 4"/>
          <p:cNvSpPr txBox="1">
            <a:spLocks noChangeArrowheads="1"/>
          </p:cNvSpPr>
          <p:nvPr/>
        </p:nvSpPr>
        <p:spPr bwMode="auto">
          <a:xfrm>
            <a:off x="251520" y="4437112"/>
            <a:ext cx="8640960" cy="2193164"/>
          </a:xfrm>
          <a:prstGeom prst="rect">
            <a:avLst/>
          </a:prstGeom>
          <a:noFill/>
          <a:ln w="12700" cap="sq">
            <a:noFill/>
            <a:miter lim="800000"/>
            <a:headEnd/>
            <a:tailEnd/>
          </a:ln>
        </p:spPr>
        <p:txBody>
          <a:bodyPr wrap="square" tIns="0" bIns="0">
            <a:spAutoFit/>
          </a:bodyPr>
          <a:lstStyle/>
          <a:p>
            <a:pPr eaLnBrk="0" hangingPunct="0">
              <a:lnSpc>
                <a:spcPct val="125000"/>
              </a:lnSpc>
              <a:spcBef>
                <a:spcPts val="600"/>
              </a:spcBef>
              <a:buClr>
                <a:srgbClr val="FF0000"/>
              </a:buClr>
              <a:buFont typeface="Wingdings" pitchFamily="2" charset="2"/>
              <a:buChar char="Ø"/>
              <a:defRPr/>
            </a:pP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solidFill>
                  <a:srgbClr val="FF0000"/>
                </a:solidFill>
                <a:latin typeface="+mj-ea"/>
                <a:ea typeface="+mj-ea"/>
                <a:cs typeface="Times New Roman" panose="02020603050405020304" pitchFamily="18" charset="0"/>
              </a:rPr>
              <a:t>防冻剂工作原理</a:t>
            </a:r>
          </a:p>
          <a:p>
            <a:pPr eaLnBrk="0" hangingPunct="0">
              <a:lnSpc>
                <a:spcPct val="125000"/>
              </a:lnSpc>
              <a:spcBef>
                <a:spcPts val="0"/>
              </a:spcBef>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冬天为防止汽车水箱结冰，可加入甘油、乙二醇等降低水的凝固点，避免因结冰，体积膨胀而使水箱破裂。另外，下雪后撒粗盐，促进雪溶解。</a:t>
            </a:r>
          </a:p>
        </p:txBody>
      </p:sp>
      <p:sp>
        <p:nvSpPr>
          <p:cNvPr id="5" name="矩形 4"/>
          <p:cNvSpPr/>
          <p:nvPr/>
        </p:nvSpPr>
        <p:spPr>
          <a:xfrm>
            <a:off x="250825" y="1052513"/>
            <a:ext cx="4852988" cy="523875"/>
          </a:xfrm>
          <a:prstGeom prst="rect">
            <a:avLst/>
          </a:prstGeom>
        </p:spPr>
        <p:txBody>
          <a:bodyPr wrap="none">
            <a:spAutoFit/>
          </a:bodyPr>
          <a:lstStyle/>
          <a:p>
            <a:pPr eaLnBrk="0" hangingPunct="0">
              <a:defRPr/>
            </a:pPr>
            <a:r>
              <a:rPr lang="en-US" altLang="zh-CN" b="1" dirty="0">
                <a:solidFill>
                  <a:srgbClr val="FF0000"/>
                </a:solidFill>
                <a:latin typeface="+mj-ea"/>
                <a:ea typeface="+mj-ea"/>
              </a:rPr>
              <a:t>3</a:t>
            </a:r>
            <a:r>
              <a:rPr lang="zh-CN" altLang="en-US" b="1" dirty="0">
                <a:solidFill>
                  <a:srgbClr val="FF0000"/>
                </a:solidFill>
                <a:latin typeface="+mj-ea"/>
                <a:ea typeface="+mj-ea"/>
              </a:rPr>
              <a:t>）沸点和凝固点测定的应用</a:t>
            </a:r>
          </a:p>
        </p:txBody>
      </p:sp>
      <p:sp>
        <p:nvSpPr>
          <p:cNvPr id="8" name="Rectangle 39">
            <a:extLst>
              <a:ext uri="{FF2B5EF4-FFF2-40B4-BE49-F238E27FC236}">
                <a16:creationId xmlns:a16="http://schemas.microsoft.com/office/drawing/2014/main" id="{CD0D5DC5-5D9A-4CCE-89E5-9D4A57B84C6D}"/>
              </a:ext>
            </a:extLst>
          </p:cNvPr>
          <p:cNvSpPr>
            <a:spLocks noGrp="1" noChangeArrowheads="1"/>
          </p:cNvSpPr>
          <p:nvPr>
            <p:ph type="title"/>
          </p:nvPr>
        </p:nvSpPr>
        <p:spPr>
          <a:xfrm>
            <a:off x="144016" y="304800"/>
            <a:ext cx="7236296" cy="747713"/>
          </a:xfrm>
        </p:spPr>
        <p:txBody>
          <a:bodyPr/>
          <a:lstStyle/>
          <a:p>
            <a:pPr eaLnBrk="1" hangingPunct="1"/>
            <a:r>
              <a:rPr lang="en-US" altLang="zh-CN" dirty="0">
                <a:latin typeface="Arial" panose="020B0604020202020204" pitchFamily="34" charset="0"/>
                <a:cs typeface="Arial" panose="020B0604020202020204" pitchFamily="34" charset="0"/>
              </a:rPr>
              <a:t>4.2.1.2 </a:t>
            </a:r>
            <a:r>
              <a:rPr lang="zh-CN" altLang="en-US" dirty="0">
                <a:latin typeface="黑体" pitchFamily="2" charset="-122"/>
                <a:cs typeface="Times New Roman" pitchFamily="18" charset="0"/>
              </a:rPr>
              <a:t>溶液的沸点上升和凝固点下降</a:t>
            </a:r>
          </a:p>
        </p:txBody>
      </p:sp>
      <p:grpSp>
        <p:nvGrpSpPr>
          <p:cNvPr id="6" name="组合 5">
            <a:extLst>
              <a:ext uri="{FF2B5EF4-FFF2-40B4-BE49-F238E27FC236}">
                <a16:creationId xmlns:a16="http://schemas.microsoft.com/office/drawing/2014/main" id="{04655C75-2E92-4437-B57D-640C92EBA93A}"/>
              </a:ext>
            </a:extLst>
          </p:cNvPr>
          <p:cNvGrpSpPr/>
          <p:nvPr/>
        </p:nvGrpSpPr>
        <p:grpSpPr>
          <a:xfrm>
            <a:off x="7556351" y="3677047"/>
            <a:ext cx="1480145" cy="1480145"/>
            <a:chOff x="6660232" y="5044480"/>
            <a:chExt cx="1480145" cy="1480145"/>
          </a:xfrm>
        </p:grpSpPr>
        <p:sp>
          <p:nvSpPr>
            <p:cNvPr id="7" name="爆炸形: 8 pt  6">
              <a:extLst>
                <a:ext uri="{FF2B5EF4-FFF2-40B4-BE49-F238E27FC236}">
                  <a16:creationId xmlns:a16="http://schemas.microsoft.com/office/drawing/2014/main" id="{63745F11-A95A-485A-9699-A9D82836089C}"/>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9" name="矩形 8">
              <a:extLst>
                <a:ext uri="{FF2B5EF4-FFF2-40B4-BE49-F238E27FC236}">
                  <a16:creationId xmlns:a16="http://schemas.microsoft.com/office/drawing/2014/main" id="{6B8CDD22-ED8E-4F05-BF86-588089341B1D}"/>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barn(inVertical)">
                                      <p:cBhvr>
                                        <p:cTn id="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a:spLocks noChangeArrowheads="1"/>
          </p:cNvSpPr>
          <p:nvPr/>
        </p:nvSpPr>
        <p:spPr bwMode="auto">
          <a:xfrm>
            <a:off x="251520" y="980728"/>
            <a:ext cx="8640960" cy="5250605"/>
          </a:xfrm>
          <a:prstGeom prst="rect">
            <a:avLst/>
          </a:prstGeom>
          <a:noFill/>
          <a:ln w="9525">
            <a:noFill/>
            <a:miter lim="800000"/>
            <a:headEnd/>
            <a:tailEnd/>
          </a:ln>
        </p:spPr>
        <p:txBody>
          <a:bodyPr wrap="square">
            <a:spAutoFit/>
          </a:bodyPr>
          <a:lstStyle/>
          <a:p>
            <a:pPr eaLnBrk="0" hangingPunct="0">
              <a:lnSpc>
                <a:spcPct val="125000"/>
              </a:lnSpc>
              <a:spcBef>
                <a:spcPts val="600"/>
              </a:spcBef>
              <a:buClr>
                <a:schemeClr val="hlink"/>
              </a:buClr>
              <a:defRPr/>
            </a:pPr>
            <a:r>
              <a:rPr lang="en-US" altLang="zh-CN" b="1" dirty="0">
                <a:solidFill>
                  <a:srgbClr val="FF0000"/>
                </a:solidFill>
                <a:latin typeface="+mj-ea"/>
                <a:ea typeface="+mj-ea"/>
              </a:rPr>
              <a:t>4</a:t>
            </a:r>
            <a:r>
              <a:rPr lang="zh-CN" altLang="en-US" b="1" dirty="0">
                <a:solidFill>
                  <a:srgbClr val="FF0000"/>
                </a:solidFill>
                <a:latin typeface="+mj-ea"/>
                <a:ea typeface="+mj-ea"/>
              </a:rPr>
              <a:t>）低熔合金的制备</a:t>
            </a:r>
          </a:p>
          <a:p>
            <a:pPr algn="just" eaLnBrk="0" hangingPunct="0">
              <a:lnSpc>
                <a:spcPct val="125000"/>
              </a:lnSpc>
              <a:spcBef>
                <a:spcPts val="600"/>
              </a:spcBef>
              <a:defRPr/>
            </a:pP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利用固态溶液凝固点下降原理，可制备许多有很大的实用价值的合金。</a:t>
            </a:r>
            <a:endParaRPr lang="en-US" altLang="zh-CN" sz="2600" b="1" dirty="0">
              <a:latin typeface="Times New Roman" panose="02020603050405020304" pitchFamily="18" charset="0"/>
              <a:ea typeface="华文仿宋" panose="02010600040101010101" pitchFamily="2" charset="-122"/>
              <a:cs typeface="Times New Roman" panose="02020603050405020304" pitchFamily="18" charset="0"/>
            </a:endParaRPr>
          </a:p>
          <a:p>
            <a:pPr algn="just" eaLnBrk="0" hangingPunct="0">
              <a:lnSpc>
                <a:spcPct val="125000"/>
              </a:lnSpc>
              <a:spcBef>
                <a:spcPts val="600"/>
              </a:spcBef>
              <a:defRPr/>
            </a:pP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低熔点合金，是指熔点低于</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232 </a:t>
            </a:r>
            <a:r>
              <a:rPr lang="en-US" altLang="zh-CN" sz="2600" b="1" baseline="30000" dirty="0" err="1">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Sn</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的熔点）的易熔合金。通常由</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Bi</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Sn</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Pb</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In</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等低熔点金属元素组成。如</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33%Pb (</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m.p.</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 = 327.5 </a:t>
            </a:r>
            <a:r>
              <a:rPr lang="en-US" altLang="zh-CN" sz="2600" b="1" baseline="30000" dirty="0" err="1">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C</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与</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67%Sn (</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m.p.</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 = 232 </a:t>
            </a:r>
            <a:r>
              <a:rPr lang="en-US" altLang="zh-CN" sz="2600" b="1" baseline="30000" dirty="0" err="1">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C</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组成的焊锡，熔点为</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180 </a:t>
            </a:r>
            <a:r>
              <a:rPr lang="en-US" altLang="zh-CN" sz="2600" b="1" baseline="30000" dirty="0" err="1">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，用于焊接时不会使焊件过热，还用作保险丝。又如自动灭火设备和蒸汽锅炉装置的伍德合金，熔点为</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70 </a:t>
            </a:r>
            <a:r>
              <a:rPr lang="en-US" altLang="zh-CN" sz="2600" b="1" baseline="30000" dirty="0" err="1">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，组成为</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50%Bi</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25%Pb</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12.5%Sn</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12.5% Cd</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2600"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 name="Rectangle 39">
            <a:extLst>
              <a:ext uri="{FF2B5EF4-FFF2-40B4-BE49-F238E27FC236}">
                <a16:creationId xmlns:a16="http://schemas.microsoft.com/office/drawing/2014/main" id="{B4289DC9-F9A0-48DD-8344-79185E8FE247}"/>
              </a:ext>
            </a:extLst>
          </p:cNvPr>
          <p:cNvSpPr>
            <a:spLocks noGrp="1" noChangeArrowheads="1"/>
          </p:cNvSpPr>
          <p:nvPr>
            <p:ph type="title"/>
          </p:nvPr>
        </p:nvSpPr>
        <p:spPr>
          <a:xfrm>
            <a:off x="144016" y="304800"/>
            <a:ext cx="7236296" cy="747713"/>
          </a:xfrm>
        </p:spPr>
        <p:txBody>
          <a:bodyPr/>
          <a:lstStyle/>
          <a:p>
            <a:pPr eaLnBrk="1" hangingPunct="1"/>
            <a:r>
              <a:rPr lang="en-US" altLang="zh-CN" dirty="0">
                <a:latin typeface="Arial" panose="020B0604020202020204" pitchFamily="34" charset="0"/>
                <a:cs typeface="Arial" panose="020B0604020202020204" pitchFamily="34" charset="0"/>
              </a:rPr>
              <a:t>4.2.1.2 </a:t>
            </a:r>
            <a:r>
              <a:rPr lang="zh-CN" altLang="en-US" dirty="0">
                <a:latin typeface="黑体" pitchFamily="2" charset="-122"/>
                <a:cs typeface="Times New Roman" pitchFamily="18" charset="0"/>
              </a:rPr>
              <a:t>溶液的沸点上升和凝固点下降</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a:spLocks noChangeArrowheads="1"/>
          </p:cNvSpPr>
          <p:nvPr/>
        </p:nvSpPr>
        <p:spPr bwMode="auto">
          <a:xfrm>
            <a:off x="251520" y="980728"/>
            <a:ext cx="8640960" cy="3173113"/>
          </a:xfrm>
          <a:prstGeom prst="rect">
            <a:avLst/>
          </a:prstGeom>
          <a:noFill/>
          <a:ln w="9525">
            <a:noFill/>
            <a:miter lim="800000"/>
            <a:headEnd/>
            <a:tailEnd/>
          </a:ln>
        </p:spPr>
        <p:txBody>
          <a:bodyPr wrap="square">
            <a:spAutoFit/>
          </a:bodyPr>
          <a:lstStyle/>
          <a:p>
            <a:pPr eaLnBrk="0" hangingPunct="0">
              <a:lnSpc>
                <a:spcPct val="125000"/>
              </a:lnSpc>
              <a:spcBef>
                <a:spcPts val="600"/>
              </a:spcBef>
              <a:buClr>
                <a:schemeClr val="hlink"/>
              </a:buClr>
              <a:defRPr/>
            </a:pPr>
            <a:r>
              <a:rPr lang="en-US" altLang="zh-CN" b="1" dirty="0">
                <a:solidFill>
                  <a:srgbClr val="FF0000"/>
                </a:solidFill>
                <a:latin typeface="+mj-ea"/>
                <a:ea typeface="+mj-ea"/>
              </a:rPr>
              <a:t>5</a:t>
            </a:r>
            <a:r>
              <a:rPr lang="zh-CN" altLang="en-US" b="1" dirty="0">
                <a:solidFill>
                  <a:srgbClr val="FF0000"/>
                </a:solidFill>
                <a:latin typeface="+mj-ea"/>
                <a:ea typeface="+mj-ea"/>
              </a:rPr>
              <a:t>）太阳能熔融盐发电</a:t>
            </a:r>
          </a:p>
          <a:p>
            <a:pPr algn="just" eaLnBrk="0" hangingPunct="0">
              <a:lnSpc>
                <a:spcPct val="125000"/>
              </a:lnSpc>
              <a:spcBef>
                <a:spcPts val="600"/>
              </a:spcBef>
              <a:defRPr/>
            </a:pP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两种或者多种金属盐的混合物往往低于盐自身的熔点，比如</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NaCl/ZnCl</a:t>
            </a:r>
            <a:r>
              <a:rPr lang="en-US" altLang="zh-CN" sz="26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的熔点为</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250</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600" b="1" baseline="30000" dirty="0" err="1">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，低于</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ZnCl</a:t>
            </a:r>
            <a:r>
              <a:rPr lang="en-US" altLang="zh-CN" sz="26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的熔点</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288 </a:t>
            </a:r>
            <a:r>
              <a:rPr lang="en-US" altLang="zh-CN" sz="2600" b="1" baseline="30000" dirty="0" err="1">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或者</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NaCl</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的熔点</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801 </a:t>
            </a:r>
            <a:r>
              <a:rPr lang="en-US" altLang="zh-CN" sz="2600" b="1" baseline="30000" dirty="0" err="1">
                <a:latin typeface="Times New Roman" panose="02020603050405020304" pitchFamily="18" charset="0"/>
                <a:ea typeface="华文仿宋" panose="02010600040101010101" pitchFamily="2" charset="-122"/>
                <a:cs typeface="Times New Roman" panose="02020603050405020304" pitchFamily="18" charset="0"/>
              </a:rPr>
              <a:t>o</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C</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。熔融盐的熔点较低，吸热后熔体的流动增加，有利于放出更多的能量。这是太阳能熔融盐发电的关键。</a:t>
            </a:r>
            <a:endParaRPr lang="en-US" altLang="zh-CN" sz="2600"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 name="Rectangle 39">
            <a:extLst>
              <a:ext uri="{FF2B5EF4-FFF2-40B4-BE49-F238E27FC236}">
                <a16:creationId xmlns:a16="http://schemas.microsoft.com/office/drawing/2014/main" id="{B4289DC9-F9A0-48DD-8344-79185E8FE247}"/>
              </a:ext>
            </a:extLst>
          </p:cNvPr>
          <p:cNvSpPr>
            <a:spLocks noGrp="1" noChangeArrowheads="1"/>
          </p:cNvSpPr>
          <p:nvPr>
            <p:ph type="title"/>
          </p:nvPr>
        </p:nvSpPr>
        <p:spPr>
          <a:xfrm>
            <a:off x="144016" y="304800"/>
            <a:ext cx="7236296" cy="747713"/>
          </a:xfrm>
        </p:spPr>
        <p:txBody>
          <a:bodyPr/>
          <a:lstStyle/>
          <a:p>
            <a:pPr eaLnBrk="1" hangingPunct="1"/>
            <a:r>
              <a:rPr lang="en-US" altLang="zh-CN" dirty="0">
                <a:latin typeface="Arial" panose="020B0604020202020204" pitchFamily="34" charset="0"/>
                <a:cs typeface="Arial" panose="020B0604020202020204" pitchFamily="34" charset="0"/>
              </a:rPr>
              <a:t>4.2.1.2 </a:t>
            </a:r>
            <a:r>
              <a:rPr lang="zh-CN" altLang="en-US" dirty="0">
                <a:latin typeface="黑体" pitchFamily="2" charset="-122"/>
                <a:cs typeface="Times New Roman" pitchFamily="18" charset="0"/>
              </a:rPr>
              <a:t>溶液的沸点上升和凝固点下降</a:t>
            </a:r>
          </a:p>
        </p:txBody>
      </p:sp>
      <p:pic>
        <p:nvPicPr>
          <p:cNvPr id="2" name="4-3">
            <a:hlinkClick r:id="" action="ppaction://media"/>
            <a:extLst>
              <a:ext uri="{FF2B5EF4-FFF2-40B4-BE49-F238E27FC236}">
                <a16:creationId xmlns:a16="http://schemas.microsoft.com/office/drawing/2014/main" id="{90627CF0-79AE-472D-BED4-1D19BE2C1E1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95739" y="4132062"/>
            <a:ext cx="4304245" cy="2421138"/>
          </a:xfrm>
          <a:prstGeom prst="rect">
            <a:avLst/>
          </a:prstGeom>
        </p:spPr>
      </p:pic>
      <p:pic>
        <p:nvPicPr>
          <p:cNvPr id="4" name="4-2">
            <a:hlinkClick r:id="" action="ppaction://media"/>
            <a:extLst>
              <a:ext uri="{FF2B5EF4-FFF2-40B4-BE49-F238E27FC236}">
                <a16:creationId xmlns:a16="http://schemas.microsoft.com/office/drawing/2014/main" id="{968BD2DA-A491-4AF7-A9D5-073F96E7BCF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72585" y="4136131"/>
            <a:ext cx="4304245" cy="2421138"/>
          </a:xfrm>
          <a:prstGeom prst="rect">
            <a:avLst/>
          </a:prstGeom>
        </p:spPr>
      </p:pic>
    </p:spTree>
    <p:extLst>
      <p:ext uri="{BB962C8B-B14F-4D97-AF65-F5344CB8AC3E}">
        <p14:creationId xmlns:p14="http://schemas.microsoft.com/office/powerpoint/2010/main" val="3290384420"/>
      </p:ext>
    </p:extLst>
  </p:cSld>
  <p:clrMapOvr>
    <a:masterClrMapping/>
  </p:clrMapOvr>
  <p:timing>
    <p:tnLst>
      <p:par>
        <p:cTn id="1" dur="indefinite" restart="never" nodeType="tmRoot">
          <p:childTnLst>
            <p:video fullScrn="1">
              <p:cMediaNode vol="80000">
                <p:cTn id="2" fill="hold" display="0">
                  <p:stCondLst>
                    <p:cond delay="indefinite"/>
                  </p:stCondLst>
                </p:cTn>
                <p:tgtEl>
                  <p:spTgt spid="2"/>
                </p:tgtEl>
              </p:cMediaNode>
            </p:video>
            <p:video fullScrn="1">
              <p:cMediaNode vol="80000">
                <p:cTn id="3"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4"/>
          <p:cNvSpPr>
            <a:spLocks noGrp="1" noChangeArrowheads="1"/>
          </p:cNvSpPr>
          <p:nvPr>
            <p:ph type="title"/>
          </p:nvPr>
        </p:nvSpPr>
        <p:spPr>
          <a:xfrm>
            <a:off x="251520" y="371128"/>
            <a:ext cx="7520880" cy="609600"/>
          </a:xfrm>
        </p:spPr>
        <p:txBody>
          <a:bodyPr/>
          <a:lstStyle/>
          <a:p>
            <a:pPr eaLnBrk="1" hangingPunct="1"/>
            <a:r>
              <a:rPr lang="en-US" altLang="zh-CN" dirty="0">
                <a:latin typeface="Arial" panose="020B0604020202020204" pitchFamily="34" charset="0"/>
                <a:cs typeface="Arial" panose="020B0604020202020204" pitchFamily="34" charset="0"/>
              </a:rPr>
              <a:t>4.2.1.3  </a:t>
            </a:r>
            <a:r>
              <a:rPr lang="zh-CN" altLang="en-US" dirty="0">
                <a:latin typeface="黑体" pitchFamily="2" charset="-122"/>
              </a:rPr>
              <a:t>溶液的渗透压</a:t>
            </a:r>
          </a:p>
        </p:txBody>
      </p:sp>
      <p:sp>
        <p:nvSpPr>
          <p:cNvPr id="25607" name="Text Box 27"/>
          <p:cNvSpPr txBox="1">
            <a:spLocks noChangeArrowheads="1"/>
          </p:cNvSpPr>
          <p:nvPr/>
        </p:nvSpPr>
        <p:spPr bwMode="auto">
          <a:xfrm>
            <a:off x="251520" y="980728"/>
            <a:ext cx="5284400" cy="3660617"/>
          </a:xfrm>
          <a:prstGeom prst="rect">
            <a:avLst/>
          </a:prstGeom>
          <a:noFill/>
          <a:ln w="12700" cap="sq">
            <a:noFill/>
            <a:miter lim="800000"/>
            <a:headEnd/>
            <a:tailEnd/>
          </a:ln>
        </p:spPr>
        <p:txBody>
          <a:bodyPr wrap="square" tIns="0" bIns="0">
            <a:spAutoFit/>
          </a:bodyPr>
          <a:lstStyle/>
          <a:p>
            <a:pPr>
              <a:lnSpc>
                <a:spcPct val="125000"/>
              </a:lnSpc>
              <a:defRPr/>
            </a:pPr>
            <a:r>
              <a:rPr lang="zh-CN" altLang="en-US" sz="2400" b="1" dirty="0">
                <a:solidFill>
                  <a:srgbClr val="FF0000"/>
                </a:solidFill>
                <a:latin typeface="Times New Roman" panose="02020603050405020304" pitchFamily="18" charset="0"/>
                <a:ea typeface="+mj-ea"/>
                <a:cs typeface="Times New Roman" panose="02020603050405020304" pitchFamily="18" charset="0"/>
              </a:rPr>
              <a:t>渗透现象</a:t>
            </a:r>
            <a:r>
              <a:rPr lang="zh-CN" altLang="en-GB" sz="2400" b="1" dirty="0">
                <a:solidFill>
                  <a:srgbClr val="FF0000"/>
                </a:solidFill>
                <a:latin typeface="Times New Roman" panose="02020603050405020304" pitchFamily="18" charset="0"/>
                <a:ea typeface="+mj-ea"/>
                <a:cs typeface="Times New Roman" panose="02020603050405020304" pitchFamily="18" charset="0"/>
              </a:rPr>
              <a:t>（</a:t>
            </a:r>
            <a:r>
              <a:rPr lang="en-GB" altLang="zh-CN" sz="2400" b="1" dirty="0">
                <a:solidFill>
                  <a:srgbClr val="FF0000"/>
                </a:solidFill>
                <a:latin typeface="Times New Roman" panose="02020603050405020304" pitchFamily="18" charset="0"/>
                <a:ea typeface="+mj-ea"/>
                <a:cs typeface="Times New Roman" panose="02020603050405020304" pitchFamily="18" charset="0"/>
              </a:rPr>
              <a:t>osmotic pressure</a:t>
            </a:r>
            <a:r>
              <a:rPr lang="zh-CN" altLang="en-GB" sz="2400" b="1" dirty="0">
                <a:solidFill>
                  <a:srgbClr val="FF0000"/>
                </a:solidFill>
                <a:latin typeface="Times New Roman" panose="02020603050405020304" pitchFamily="18" charset="0"/>
                <a:ea typeface="+mj-ea"/>
                <a:cs typeface="Times New Roman" panose="02020603050405020304" pitchFamily="18" charset="0"/>
              </a:rPr>
              <a:t>）</a:t>
            </a:r>
            <a:endParaRPr lang="en-US" altLang="zh-CN" sz="2400" b="1" dirty="0">
              <a:solidFill>
                <a:srgbClr val="FF0000"/>
              </a:solidFill>
              <a:latin typeface="Times New Roman" panose="02020603050405020304" pitchFamily="18" charset="0"/>
              <a:ea typeface="+mj-ea"/>
              <a:cs typeface="Times New Roman" panose="02020603050405020304" pitchFamily="18" charset="0"/>
            </a:endParaRPr>
          </a:p>
          <a:p>
            <a:pPr>
              <a:lnSpc>
                <a:spcPct val="125000"/>
              </a:lnSpc>
              <a:defRPr/>
            </a:pP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溶剂通过半透膜进入溶液，或者溶剂从稀溶液通过半透膜进入浓溶液的现象（单向扩散）。右图显示，在半透膜左边放溶剂，右边放溶液。只有溶剂能透过半透膜。由于纯溶剂一侧的溶剂浓度大于溶液一侧中的溶剂浓度，所以溶剂有自左向右渗透的倾向。</a:t>
            </a:r>
          </a:p>
        </p:txBody>
      </p:sp>
      <p:sp>
        <p:nvSpPr>
          <p:cNvPr id="315420" name="Text Box 28"/>
          <p:cNvSpPr txBox="1">
            <a:spLocks noChangeArrowheads="1"/>
          </p:cNvSpPr>
          <p:nvPr/>
        </p:nvSpPr>
        <p:spPr bwMode="auto">
          <a:xfrm>
            <a:off x="251520" y="4725144"/>
            <a:ext cx="8640960" cy="1352293"/>
          </a:xfrm>
          <a:prstGeom prst="rect">
            <a:avLst/>
          </a:prstGeom>
          <a:noFill/>
          <a:ln w="12700" cap="sq">
            <a:noFill/>
            <a:miter lim="800000"/>
            <a:headEnd/>
            <a:tailEnd/>
          </a:ln>
        </p:spPr>
        <p:txBody>
          <a:bodyPr wrap="square" tIns="0" bIns="0">
            <a:spAutoFit/>
          </a:bodyPr>
          <a:lstStyle/>
          <a:p>
            <a:pPr>
              <a:lnSpc>
                <a:spcPct val="125000"/>
              </a:lnSpc>
              <a:defRPr/>
            </a:pP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为了阻止溶剂渗透，在右边施加额外压力，使单位时间内溶剂分子从半透膜两侧通过的数目相等，即达到渗透平衡。这样，溶液液面上所增加的压力就是这个溶液的</a:t>
            </a:r>
            <a:r>
              <a:rPr lang="zh-CN" altLang="en-US"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渗透压力</a:t>
            </a: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a:t>
            </a:r>
          </a:p>
        </p:txBody>
      </p:sp>
      <p:sp>
        <p:nvSpPr>
          <p:cNvPr id="2" name="矩形 1">
            <a:extLst>
              <a:ext uri="{FF2B5EF4-FFF2-40B4-BE49-F238E27FC236}">
                <a16:creationId xmlns:a16="http://schemas.microsoft.com/office/drawing/2014/main" id="{0999689C-8C1A-45C1-999B-1A5A4381FDEA}"/>
              </a:ext>
            </a:extLst>
          </p:cNvPr>
          <p:cNvSpPr/>
          <p:nvPr/>
        </p:nvSpPr>
        <p:spPr bwMode="auto">
          <a:xfrm>
            <a:off x="5868144" y="2555756"/>
            <a:ext cx="1296144" cy="1582341"/>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8" name="矩形 7">
            <a:extLst>
              <a:ext uri="{FF2B5EF4-FFF2-40B4-BE49-F238E27FC236}">
                <a16:creationId xmlns:a16="http://schemas.microsoft.com/office/drawing/2014/main" id="{AED406BE-1D35-43D8-B699-AA54DD1B89AE}"/>
              </a:ext>
            </a:extLst>
          </p:cNvPr>
          <p:cNvSpPr/>
          <p:nvPr/>
        </p:nvSpPr>
        <p:spPr bwMode="auto">
          <a:xfrm>
            <a:off x="7243206" y="2555756"/>
            <a:ext cx="1296144" cy="1582342"/>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3" name="矩形 2">
            <a:extLst>
              <a:ext uri="{FF2B5EF4-FFF2-40B4-BE49-F238E27FC236}">
                <a16:creationId xmlns:a16="http://schemas.microsoft.com/office/drawing/2014/main" id="{0890ED92-E220-432E-A0C5-96EE8EA1C2B7}"/>
              </a:ext>
            </a:extLst>
          </p:cNvPr>
          <p:cNvSpPr/>
          <p:nvPr/>
        </p:nvSpPr>
        <p:spPr bwMode="auto">
          <a:xfrm>
            <a:off x="7156056" y="2044578"/>
            <a:ext cx="86100" cy="439170"/>
          </a:xfrm>
          <a:prstGeom prst="rect">
            <a:avLst/>
          </a:prstGeom>
          <a:gradFill flip="none" rotWithShape="1">
            <a:gsLst>
              <a:gs pos="0">
                <a:schemeClr val="accent1">
                  <a:lumMod val="5000"/>
                  <a:lumOff val="95000"/>
                </a:schemeClr>
              </a:gs>
              <a:gs pos="100000">
                <a:schemeClr val="tx1"/>
              </a:gs>
            </a:gsLst>
            <a:lin ang="16200000" scaled="1"/>
            <a:tileRect/>
          </a:gra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sp>
        <p:nvSpPr>
          <p:cNvPr id="4" name="矩形 3">
            <a:extLst>
              <a:ext uri="{FF2B5EF4-FFF2-40B4-BE49-F238E27FC236}">
                <a16:creationId xmlns:a16="http://schemas.microsoft.com/office/drawing/2014/main" id="{A981BC92-5915-44BF-9C24-6F7355C1B1A1}"/>
              </a:ext>
            </a:extLst>
          </p:cNvPr>
          <p:cNvSpPr/>
          <p:nvPr/>
        </p:nvSpPr>
        <p:spPr bwMode="auto">
          <a:xfrm>
            <a:off x="5868144" y="2337898"/>
            <a:ext cx="1279680" cy="144016"/>
          </a:xfrm>
          <a:prstGeom prst="rect">
            <a:avLst/>
          </a:prstGeom>
          <a:gradFill flip="none" rotWithShape="1">
            <a:gsLst>
              <a:gs pos="0">
                <a:schemeClr val="accent1">
                  <a:lumMod val="5000"/>
                  <a:lumOff val="95000"/>
                </a:schemeClr>
              </a:gs>
              <a:gs pos="100000">
                <a:schemeClr val="tx1"/>
              </a:gs>
            </a:gsLst>
            <a:lin ang="0" scaled="1"/>
            <a:tileRect/>
          </a:gra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sp>
        <p:nvSpPr>
          <p:cNvPr id="11" name="矩形 10">
            <a:extLst>
              <a:ext uri="{FF2B5EF4-FFF2-40B4-BE49-F238E27FC236}">
                <a16:creationId xmlns:a16="http://schemas.microsoft.com/office/drawing/2014/main" id="{C9E59469-459C-41EE-A0BB-19AF94F12E90}"/>
              </a:ext>
            </a:extLst>
          </p:cNvPr>
          <p:cNvSpPr/>
          <p:nvPr/>
        </p:nvSpPr>
        <p:spPr bwMode="auto">
          <a:xfrm>
            <a:off x="7243206" y="2342439"/>
            <a:ext cx="1288964" cy="144016"/>
          </a:xfrm>
          <a:prstGeom prst="rect">
            <a:avLst/>
          </a:prstGeom>
          <a:gradFill flip="none" rotWithShape="1">
            <a:gsLst>
              <a:gs pos="0">
                <a:schemeClr val="accent1">
                  <a:lumMod val="5000"/>
                  <a:lumOff val="95000"/>
                </a:schemeClr>
              </a:gs>
              <a:gs pos="100000">
                <a:schemeClr val="tx1"/>
              </a:gs>
            </a:gsLst>
            <a:lin ang="0" scaled="1"/>
            <a:tileRect/>
          </a:gra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sp>
        <p:nvSpPr>
          <p:cNvPr id="5" name="矩形 4">
            <a:extLst>
              <a:ext uri="{FF2B5EF4-FFF2-40B4-BE49-F238E27FC236}">
                <a16:creationId xmlns:a16="http://schemas.microsoft.com/office/drawing/2014/main" id="{F5F47AC7-9CD0-4542-9CCA-9639DE5DDD60}"/>
              </a:ext>
            </a:extLst>
          </p:cNvPr>
          <p:cNvSpPr/>
          <p:nvPr/>
        </p:nvSpPr>
        <p:spPr bwMode="auto">
          <a:xfrm>
            <a:off x="6386605" y="1977858"/>
            <a:ext cx="201619" cy="360040"/>
          </a:xfrm>
          <a:prstGeom prst="rect">
            <a:avLst/>
          </a:prstGeom>
          <a:gradFill flip="none" rotWithShape="1">
            <a:gsLst>
              <a:gs pos="0">
                <a:schemeClr val="accent1">
                  <a:lumMod val="5000"/>
                  <a:lumOff val="95000"/>
                </a:schemeClr>
              </a:gs>
              <a:gs pos="100000">
                <a:schemeClr val="tx1"/>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3" name="矩形 12">
            <a:extLst>
              <a:ext uri="{FF2B5EF4-FFF2-40B4-BE49-F238E27FC236}">
                <a16:creationId xmlns:a16="http://schemas.microsoft.com/office/drawing/2014/main" id="{F9C442A4-59C1-487B-A071-E474C1E04952}"/>
              </a:ext>
            </a:extLst>
          </p:cNvPr>
          <p:cNvSpPr/>
          <p:nvPr/>
        </p:nvSpPr>
        <p:spPr bwMode="auto">
          <a:xfrm>
            <a:off x="7812360" y="1979818"/>
            <a:ext cx="201619" cy="360040"/>
          </a:xfrm>
          <a:prstGeom prst="rect">
            <a:avLst/>
          </a:prstGeom>
          <a:gradFill flip="none" rotWithShape="1">
            <a:gsLst>
              <a:gs pos="0">
                <a:schemeClr val="accent1">
                  <a:lumMod val="5000"/>
                  <a:lumOff val="95000"/>
                </a:schemeClr>
              </a:gs>
              <a:gs pos="100000">
                <a:schemeClr val="tx1"/>
              </a:gs>
            </a:gsLst>
            <a:lin ang="0" scaled="1"/>
            <a:tileRect/>
          </a:gra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cxnSp>
        <p:nvCxnSpPr>
          <p:cNvPr id="9" name="直接连接符 8">
            <a:extLst>
              <a:ext uri="{FF2B5EF4-FFF2-40B4-BE49-F238E27FC236}">
                <a16:creationId xmlns:a16="http://schemas.microsoft.com/office/drawing/2014/main" id="{84DD56D9-E878-464F-8EA4-369BBCD8016D}"/>
              </a:ext>
            </a:extLst>
          </p:cNvPr>
          <p:cNvCxnSpPr>
            <a:cxnSpLocks/>
            <a:stCxn id="4" idx="1"/>
          </p:cNvCxnSpPr>
          <p:nvPr/>
        </p:nvCxnSpPr>
        <p:spPr bwMode="auto">
          <a:xfrm flipV="1">
            <a:off x="5868144" y="2182752"/>
            <a:ext cx="0" cy="22715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直接连接符 18">
            <a:extLst>
              <a:ext uri="{FF2B5EF4-FFF2-40B4-BE49-F238E27FC236}">
                <a16:creationId xmlns:a16="http://schemas.microsoft.com/office/drawing/2014/main" id="{65A3F947-0A06-412E-A0FB-367B010703F9}"/>
              </a:ext>
            </a:extLst>
          </p:cNvPr>
          <p:cNvCxnSpPr/>
          <p:nvPr/>
        </p:nvCxnSpPr>
        <p:spPr bwMode="auto">
          <a:xfrm flipV="1">
            <a:off x="8540397" y="2182752"/>
            <a:ext cx="0" cy="31029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4" name="组合 13">
            <a:extLst>
              <a:ext uri="{FF2B5EF4-FFF2-40B4-BE49-F238E27FC236}">
                <a16:creationId xmlns:a16="http://schemas.microsoft.com/office/drawing/2014/main" id="{35C0293C-D601-40FD-8D71-E980732CEA21}"/>
              </a:ext>
            </a:extLst>
          </p:cNvPr>
          <p:cNvGrpSpPr/>
          <p:nvPr/>
        </p:nvGrpSpPr>
        <p:grpSpPr>
          <a:xfrm>
            <a:off x="6199382" y="980728"/>
            <a:ext cx="2170365" cy="992576"/>
            <a:chOff x="6199382" y="980728"/>
            <a:chExt cx="2170365" cy="992576"/>
          </a:xfrm>
        </p:grpSpPr>
        <p:sp>
          <p:nvSpPr>
            <p:cNvPr id="6" name="箭头: 右 5">
              <a:extLst>
                <a:ext uri="{FF2B5EF4-FFF2-40B4-BE49-F238E27FC236}">
                  <a16:creationId xmlns:a16="http://schemas.microsoft.com/office/drawing/2014/main" id="{18A18A66-0909-491F-8703-A08A0A1824A4}"/>
                </a:ext>
              </a:extLst>
            </p:cNvPr>
            <p:cNvSpPr/>
            <p:nvPr/>
          </p:nvSpPr>
          <p:spPr bwMode="auto">
            <a:xfrm rot="5400000">
              <a:off x="6273667" y="1658747"/>
              <a:ext cx="427494" cy="201620"/>
            </a:xfrm>
            <a:prstGeom prst="rightArrow">
              <a:avLst>
                <a:gd name="adj1" fmla="val 50000"/>
                <a:gd name="adj2" fmla="val 79101"/>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6" name="箭头: 右 15">
              <a:extLst>
                <a:ext uri="{FF2B5EF4-FFF2-40B4-BE49-F238E27FC236}">
                  <a16:creationId xmlns:a16="http://schemas.microsoft.com/office/drawing/2014/main" id="{CB751C91-D7DE-4C27-80EF-ACAC1B0C615F}"/>
                </a:ext>
              </a:extLst>
            </p:cNvPr>
            <p:cNvSpPr/>
            <p:nvPr/>
          </p:nvSpPr>
          <p:spPr bwMode="auto">
            <a:xfrm rot="5400000">
              <a:off x="7609376" y="1568700"/>
              <a:ext cx="607588" cy="201620"/>
            </a:xfrm>
            <a:prstGeom prst="rightArrow">
              <a:avLst>
                <a:gd name="adj1" fmla="val 50000"/>
                <a:gd name="adj2" fmla="val 79101"/>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1" name="矩形 20">
              <a:extLst>
                <a:ext uri="{FF2B5EF4-FFF2-40B4-BE49-F238E27FC236}">
                  <a16:creationId xmlns:a16="http://schemas.microsoft.com/office/drawing/2014/main" id="{3957CD91-31AC-425B-B208-D793DD429D12}"/>
                </a:ext>
              </a:extLst>
            </p:cNvPr>
            <p:cNvSpPr/>
            <p:nvPr/>
          </p:nvSpPr>
          <p:spPr>
            <a:xfrm>
              <a:off x="6199382" y="1132981"/>
              <a:ext cx="576064" cy="400110"/>
            </a:xfrm>
            <a:prstGeom prst="rect">
              <a:avLst/>
            </a:prstGeom>
          </p:spPr>
          <p:txBody>
            <a:bodyPr wrap="square">
              <a:spAutoFit/>
            </a:bodyPr>
            <a:lstStyle/>
            <a:p>
              <a:pPr algn="ctr"/>
              <a:r>
                <a:rPr lang="en-US" altLang="zh-CN" sz="2000" b="1" i="1" dirty="0">
                  <a:latin typeface="Times New Roman" panose="02020603050405020304" pitchFamily="18" charset="0"/>
                  <a:ea typeface="华文仿宋" panose="02010600040101010101" pitchFamily="2" charset="-122"/>
                  <a:cs typeface="Times New Roman" panose="02020603050405020304" pitchFamily="18" charset="0"/>
                </a:rPr>
                <a:t>p</a:t>
              </a:r>
              <a:endParaRPr lang="zh-CN" altLang="en-US" sz="2000" i="1" dirty="0"/>
            </a:p>
          </p:txBody>
        </p:sp>
        <p:sp>
          <p:nvSpPr>
            <p:cNvPr id="22" name="矩形 21">
              <a:extLst>
                <a:ext uri="{FF2B5EF4-FFF2-40B4-BE49-F238E27FC236}">
                  <a16:creationId xmlns:a16="http://schemas.microsoft.com/office/drawing/2014/main" id="{3A42B2E8-5540-4FBD-8EAB-00CBDF018517}"/>
                </a:ext>
              </a:extLst>
            </p:cNvPr>
            <p:cNvSpPr/>
            <p:nvPr/>
          </p:nvSpPr>
          <p:spPr>
            <a:xfrm>
              <a:off x="7488000" y="980728"/>
              <a:ext cx="881747" cy="400110"/>
            </a:xfrm>
            <a:prstGeom prst="rect">
              <a:avLst/>
            </a:prstGeom>
          </p:spPr>
          <p:txBody>
            <a:bodyPr wrap="square">
              <a:spAutoFit/>
            </a:bodyPr>
            <a:lstStyle/>
            <a:p>
              <a:pPr algn="ctr"/>
              <a:r>
                <a:rPr lang="en-US" altLang="zh-CN" sz="2000" b="1" i="1" dirty="0">
                  <a:latin typeface="Times New Roman" panose="02020603050405020304" pitchFamily="18" charset="0"/>
                  <a:ea typeface="华文仿宋" panose="02010600040101010101" pitchFamily="2" charset="-122"/>
                  <a:cs typeface="Times New Roman" panose="02020603050405020304" pitchFamily="18" charset="0"/>
                </a:rPr>
                <a:t>p + </a:t>
              </a:r>
              <a:r>
                <a:rPr kumimoji="0" lang="el-GR" altLang="zh-CN" sz="2000" b="1" i="1" dirty="0">
                  <a:latin typeface="Times New Roman" panose="02020603050405020304" pitchFamily="18" charset="0"/>
                  <a:ea typeface="仿宋" pitchFamily="49" charset="-122"/>
                  <a:cs typeface="Times New Roman" panose="02020603050405020304" pitchFamily="18" charset="0"/>
                </a:rPr>
                <a:t>Π</a:t>
              </a:r>
              <a:r>
                <a:rPr lang="en-US" altLang="zh-CN" sz="2000" b="1" i="1" dirty="0">
                  <a:latin typeface="Times New Roman" panose="02020603050405020304" pitchFamily="18" charset="0"/>
                  <a:ea typeface="华文仿宋" panose="02010600040101010101" pitchFamily="2" charset="-122"/>
                  <a:cs typeface="Times New Roman" panose="02020603050405020304" pitchFamily="18" charset="0"/>
                </a:rPr>
                <a:t> </a:t>
              </a:r>
              <a:endParaRPr lang="zh-CN" altLang="en-US" sz="2000" i="1" dirty="0"/>
            </a:p>
          </p:txBody>
        </p:sp>
      </p:grpSp>
      <p:sp>
        <p:nvSpPr>
          <p:cNvPr id="7" name="矩形 6">
            <a:extLst>
              <a:ext uri="{FF2B5EF4-FFF2-40B4-BE49-F238E27FC236}">
                <a16:creationId xmlns:a16="http://schemas.microsoft.com/office/drawing/2014/main" id="{C1CCF5CA-D125-40D3-AC95-9805AEE4A14D}"/>
              </a:ext>
            </a:extLst>
          </p:cNvPr>
          <p:cNvSpPr/>
          <p:nvPr/>
        </p:nvSpPr>
        <p:spPr>
          <a:xfrm>
            <a:off x="6036008" y="2625930"/>
            <a:ext cx="902811" cy="523220"/>
          </a:xfrm>
          <a:prstGeom prst="rect">
            <a:avLst/>
          </a:prstGeom>
        </p:spPr>
        <p:txBody>
          <a:bodyPr wrap="none">
            <a:spAutoFit/>
          </a:bodyPr>
          <a:lstStyle/>
          <a:p>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溶剂</a:t>
            </a:r>
            <a:endParaRPr lang="zh-CN" altLang="en-US" dirty="0"/>
          </a:p>
        </p:txBody>
      </p:sp>
      <p:sp>
        <p:nvSpPr>
          <p:cNvPr id="12" name="矩形 11">
            <a:extLst>
              <a:ext uri="{FF2B5EF4-FFF2-40B4-BE49-F238E27FC236}">
                <a16:creationId xmlns:a16="http://schemas.microsoft.com/office/drawing/2014/main" id="{D5FBAADD-FDA4-4B25-8F3C-C92C3258F603}"/>
              </a:ext>
            </a:extLst>
          </p:cNvPr>
          <p:cNvSpPr/>
          <p:nvPr/>
        </p:nvSpPr>
        <p:spPr>
          <a:xfrm>
            <a:off x="7439872" y="2625930"/>
            <a:ext cx="902811" cy="523220"/>
          </a:xfrm>
          <a:prstGeom prst="rect">
            <a:avLst/>
          </a:prstGeom>
        </p:spPr>
        <p:txBody>
          <a:bodyPr wrap="none">
            <a:spAutoFit/>
          </a:bodyPr>
          <a:lstStyle/>
          <a:p>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溶液</a:t>
            </a:r>
            <a:endParaRPr lang="zh-CN" altLang="en-US" dirty="0"/>
          </a:p>
        </p:txBody>
      </p:sp>
      <p:sp>
        <p:nvSpPr>
          <p:cNvPr id="23" name="矩形 22">
            <a:extLst>
              <a:ext uri="{FF2B5EF4-FFF2-40B4-BE49-F238E27FC236}">
                <a16:creationId xmlns:a16="http://schemas.microsoft.com/office/drawing/2014/main" id="{26ABD79D-26BD-4C7D-A748-03C33378632F}"/>
              </a:ext>
            </a:extLst>
          </p:cNvPr>
          <p:cNvSpPr/>
          <p:nvPr/>
        </p:nvSpPr>
        <p:spPr bwMode="auto">
          <a:xfrm>
            <a:off x="7164288" y="2489036"/>
            <a:ext cx="77871" cy="1649059"/>
          </a:xfrm>
          <a:prstGeom prst="rect">
            <a:avLst/>
          </a:prstGeom>
          <a:solidFill>
            <a:schemeClr val="bg1"/>
          </a:solidFill>
          <a:ln w="9525" cap="flat" cmpd="sng" algn="ctr">
            <a:solidFill>
              <a:srgbClr val="FF0000"/>
            </a:solidFill>
            <a:prstDash val="sys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cxnSp>
        <p:nvCxnSpPr>
          <p:cNvPr id="15" name="直接箭头连接符 14">
            <a:extLst>
              <a:ext uri="{FF2B5EF4-FFF2-40B4-BE49-F238E27FC236}">
                <a16:creationId xmlns:a16="http://schemas.microsoft.com/office/drawing/2014/main" id="{5A947FDC-4792-4690-A529-36C6AF349794}"/>
              </a:ext>
            </a:extLst>
          </p:cNvPr>
          <p:cNvCxnSpPr/>
          <p:nvPr/>
        </p:nvCxnSpPr>
        <p:spPr bwMode="auto">
          <a:xfrm>
            <a:off x="6775446" y="3283584"/>
            <a:ext cx="9969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a:extLst>
              <a:ext uri="{FF2B5EF4-FFF2-40B4-BE49-F238E27FC236}">
                <a16:creationId xmlns:a16="http://schemas.microsoft.com/office/drawing/2014/main" id="{07B051BF-D350-402D-9622-D94784CE82CA}"/>
              </a:ext>
            </a:extLst>
          </p:cNvPr>
          <p:cNvSpPr/>
          <p:nvPr/>
        </p:nvSpPr>
        <p:spPr>
          <a:xfrm>
            <a:off x="6588224" y="4211940"/>
            <a:ext cx="1261884" cy="523220"/>
          </a:xfrm>
          <a:prstGeom prst="rect">
            <a:avLst/>
          </a:prstGeom>
        </p:spPr>
        <p:txBody>
          <a:bodyPr wrap="none">
            <a:spAutoFit/>
          </a:bodyPr>
          <a:lstStyle/>
          <a:p>
            <a:pPr algn="ct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半透膜</a:t>
            </a:r>
            <a:endParaRPr lang="zh-CN" altLang="en-US" dirty="0"/>
          </a:p>
        </p:txBody>
      </p:sp>
      <p:cxnSp>
        <p:nvCxnSpPr>
          <p:cNvPr id="25" name="直接箭头连接符 24">
            <a:extLst>
              <a:ext uri="{FF2B5EF4-FFF2-40B4-BE49-F238E27FC236}">
                <a16:creationId xmlns:a16="http://schemas.microsoft.com/office/drawing/2014/main" id="{BDB6D720-80E9-4C2F-93D7-B0887D4C9629}"/>
              </a:ext>
            </a:extLst>
          </p:cNvPr>
          <p:cNvCxnSpPr>
            <a:cxnSpLocks/>
          </p:cNvCxnSpPr>
          <p:nvPr/>
        </p:nvCxnSpPr>
        <p:spPr bwMode="auto">
          <a:xfrm flipV="1">
            <a:off x="7200157" y="3759472"/>
            <a:ext cx="0" cy="55943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6" name="矩形 25">
            <a:extLst>
              <a:ext uri="{FF2B5EF4-FFF2-40B4-BE49-F238E27FC236}">
                <a16:creationId xmlns:a16="http://schemas.microsoft.com/office/drawing/2014/main" id="{9AA1A3CC-22BF-4833-A8D5-183280D6F79B}"/>
              </a:ext>
            </a:extLst>
          </p:cNvPr>
          <p:cNvSpPr/>
          <p:nvPr/>
        </p:nvSpPr>
        <p:spPr bwMode="auto">
          <a:xfrm>
            <a:off x="5868143" y="2486455"/>
            <a:ext cx="1287913" cy="7844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sp>
        <p:nvSpPr>
          <p:cNvPr id="27" name="矩形 26">
            <a:extLst>
              <a:ext uri="{FF2B5EF4-FFF2-40B4-BE49-F238E27FC236}">
                <a16:creationId xmlns:a16="http://schemas.microsoft.com/office/drawing/2014/main" id="{0F119EEF-433B-41DC-8397-D3E806FDE97B}"/>
              </a:ext>
            </a:extLst>
          </p:cNvPr>
          <p:cNvSpPr/>
          <p:nvPr/>
        </p:nvSpPr>
        <p:spPr bwMode="auto">
          <a:xfrm>
            <a:off x="7244527" y="2487716"/>
            <a:ext cx="1287913" cy="7844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hangingPunct="0"/>
            <a:endParaRPr kumimoji="0" lang="zh-CN" altLang="en-US" sz="1800">
              <a:latin typeface="Times New Roman"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5420"/>
                                        </p:tgtEl>
                                        <p:attrNameLst>
                                          <p:attrName>style.visibility</p:attrName>
                                        </p:attrNameLst>
                                      </p:cBhvr>
                                      <p:to>
                                        <p:strVal val="visible"/>
                                      </p:to>
                                    </p:set>
                                    <p:animEffect transition="in" filter="barn(inVertical)">
                                      <p:cBhvr>
                                        <p:cTn id="12" dur="500"/>
                                        <p:tgtEl>
                                          <p:spTgt spid="315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7" name="Rectangle 8"/>
          <p:cNvSpPr>
            <a:spLocks noGrp="1" noChangeArrowheads="1"/>
          </p:cNvSpPr>
          <p:nvPr>
            <p:ph type="title" idx="4294967295"/>
          </p:nvPr>
        </p:nvSpPr>
        <p:spPr>
          <a:xfrm>
            <a:off x="251172" y="404813"/>
            <a:ext cx="6481068" cy="609600"/>
          </a:xfrm>
        </p:spPr>
        <p:txBody>
          <a:bodyPr/>
          <a:lstStyle/>
          <a:p>
            <a:pPr eaLnBrk="1" hangingPunct="1"/>
            <a:r>
              <a:rPr lang="en-US" altLang="zh-CN" sz="3200" dirty="0">
                <a:latin typeface="Arial" panose="020B0604020202020204" pitchFamily="34" charset="0"/>
                <a:cs typeface="Arial" panose="020B0604020202020204" pitchFamily="34" charset="0"/>
              </a:rPr>
              <a:t>4.2.1.3  </a:t>
            </a:r>
            <a:r>
              <a:rPr lang="zh-CN" altLang="en-US" sz="3200" dirty="0">
                <a:latin typeface="Times New Roman" pitchFamily="18" charset="0"/>
                <a:cs typeface="Times New Roman" pitchFamily="18" charset="0"/>
              </a:rPr>
              <a:t>溶液的渗透压</a:t>
            </a:r>
            <a:endParaRPr lang="zh-CN" altLang="en-US" dirty="0">
              <a:latin typeface="Times New Roman" pitchFamily="18" charset="0"/>
              <a:cs typeface="Times New Roman" pitchFamily="18" charset="0"/>
            </a:endParaRPr>
          </a:p>
        </p:txBody>
      </p:sp>
      <p:sp>
        <p:nvSpPr>
          <p:cNvPr id="26630" name="Text Box 3"/>
          <p:cNvSpPr txBox="1">
            <a:spLocks noChangeArrowheads="1"/>
          </p:cNvSpPr>
          <p:nvPr/>
        </p:nvSpPr>
        <p:spPr bwMode="auto">
          <a:xfrm>
            <a:off x="254520" y="1052736"/>
            <a:ext cx="5109568" cy="1430328"/>
          </a:xfrm>
          <a:prstGeom prst="rect">
            <a:avLst/>
          </a:prstGeom>
          <a:noFill/>
          <a:ln w="9525">
            <a:noFill/>
            <a:miter lim="800000"/>
            <a:headEnd/>
            <a:tailEnd/>
          </a:ln>
        </p:spPr>
        <p:txBody>
          <a:bodyPr wrap="square">
            <a:spAutoFit/>
          </a:bodyPr>
          <a:lstStyle/>
          <a:p>
            <a:pPr>
              <a:lnSpc>
                <a:spcPct val="125000"/>
              </a:lnSpc>
              <a:spcBef>
                <a:spcPts val="600"/>
              </a:spcBef>
              <a:defRPr/>
            </a:pPr>
            <a:r>
              <a:rPr kumimoji="0" lang="zh-CN" altLang="en-US" sz="2400" b="1" dirty="0">
                <a:solidFill>
                  <a:srgbClr val="FF0000"/>
                </a:solidFill>
                <a:latin typeface="+mj-ea"/>
                <a:ea typeface="+mj-ea"/>
                <a:cs typeface="Times New Roman" panose="02020603050405020304" pitchFamily="18" charset="0"/>
              </a:rPr>
              <a:t>渗透压</a:t>
            </a:r>
            <a:r>
              <a:rPr kumimoji="0" lang="zh-CN" altLang="en-US" sz="2400" b="1" dirty="0">
                <a:latin typeface="Times New Roman" panose="02020603050405020304" pitchFamily="18" charset="0"/>
                <a:ea typeface="仿宋" pitchFamily="49" charset="-122"/>
                <a:cs typeface="Times New Roman" panose="02020603050405020304" pitchFamily="18" charset="0"/>
              </a:rPr>
              <a:t>：因溶液中的溶剂分子可以通过半透膜，而溶质分子不能透过半透膜而产生的压力，以符号</a:t>
            </a:r>
            <a:r>
              <a:rPr kumimoji="0" lang="el-GR" altLang="zh-CN" sz="2400" b="1" i="1" dirty="0">
                <a:solidFill>
                  <a:srgbClr val="FF0000"/>
                </a:solidFill>
                <a:latin typeface="Times New Roman" panose="02020603050405020304" pitchFamily="18" charset="0"/>
                <a:ea typeface="仿宋" pitchFamily="49" charset="-122"/>
                <a:cs typeface="Times New Roman" panose="02020603050405020304" pitchFamily="18" charset="0"/>
              </a:rPr>
              <a:t>Π</a:t>
            </a:r>
            <a:r>
              <a:rPr kumimoji="0" lang="zh-CN" altLang="en-US" sz="2400" b="1" dirty="0">
                <a:latin typeface="Times New Roman" panose="02020603050405020304" pitchFamily="18" charset="0"/>
                <a:ea typeface="仿宋" pitchFamily="49" charset="-122"/>
                <a:cs typeface="Times New Roman" panose="02020603050405020304" pitchFamily="18" charset="0"/>
              </a:rPr>
              <a:t>表示。</a:t>
            </a:r>
          </a:p>
        </p:txBody>
      </p:sp>
      <p:sp>
        <p:nvSpPr>
          <p:cNvPr id="26632" name="Text Box 6"/>
          <p:cNvSpPr txBox="1">
            <a:spLocks noChangeArrowheads="1"/>
          </p:cNvSpPr>
          <p:nvPr/>
        </p:nvSpPr>
        <p:spPr bwMode="auto">
          <a:xfrm>
            <a:off x="251172" y="5095016"/>
            <a:ext cx="5109568" cy="1430328"/>
          </a:xfrm>
          <a:prstGeom prst="rect">
            <a:avLst/>
          </a:prstGeom>
          <a:noFill/>
          <a:ln w="9525">
            <a:noFill/>
            <a:miter lim="800000"/>
            <a:headEnd/>
            <a:tailEnd/>
          </a:ln>
        </p:spPr>
        <p:txBody>
          <a:bodyPr wrap="square">
            <a:spAutoFit/>
          </a:bodyPr>
          <a:lstStyle/>
          <a:p>
            <a:pPr>
              <a:lnSpc>
                <a:spcPct val="125000"/>
              </a:lnSpc>
              <a:spcBef>
                <a:spcPts val="600"/>
              </a:spcBef>
              <a:defRPr/>
            </a:pPr>
            <a:r>
              <a:rPr kumimoji="0" lang="zh-CN" altLang="en-US" sz="2400" b="1" dirty="0">
                <a:solidFill>
                  <a:srgbClr val="FF0000"/>
                </a:solidFill>
                <a:latin typeface="+mj-ea"/>
                <a:ea typeface="+mj-ea"/>
                <a:cs typeface="Times New Roman" panose="02020603050405020304" pitchFamily="18" charset="0"/>
              </a:rPr>
              <a:t>半透膜</a:t>
            </a:r>
            <a:r>
              <a:rPr kumimoji="0" lang="zh-CN" altLang="en-US" sz="2400" b="1" dirty="0">
                <a:latin typeface="Times New Roman" panose="02020603050405020304" pitchFamily="18" charset="0"/>
                <a:ea typeface="仿宋" pitchFamily="49" charset="-122"/>
                <a:cs typeface="Times New Roman" panose="02020603050405020304" pitchFamily="18" charset="0"/>
              </a:rPr>
              <a:t>：只允许水分子自由通过而不允许溶质分子或离子通过的膜状物质，如：细胞膜、肠衣和牛皮纸等。</a:t>
            </a:r>
          </a:p>
        </p:txBody>
      </p:sp>
      <p:pic>
        <p:nvPicPr>
          <p:cNvPr id="3" name="图片 2">
            <a:extLst>
              <a:ext uri="{FF2B5EF4-FFF2-40B4-BE49-F238E27FC236}">
                <a16:creationId xmlns:a16="http://schemas.microsoft.com/office/drawing/2014/main" id="{66D93091-27B4-4A6F-8448-565A7B50D15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71600" y="2564904"/>
            <a:ext cx="3387725" cy="2396579"/>
          </a:xfrm>
          <a:prstGeom prst="rect">
            <a:avLst/>
          </a:prstGeom>
        </p:spPr>
      </p:pic>
      <p:cxnSp>
        <p:nvCxnSpPr>
          <p:cNvPr id="5" name="直接箭头连接符 4">
            <a:extLst>
              <a:ext uri="{FF2B5EF4-FFF2-40B4-BE49-F238E27FC236}">
                <a16:creationId xmlns:a16="http://schemas.microsoft.com/office/drawing/2014/main" id="{DCB26179-BF73-4F83-A35C-7AECDBFD9BEE}"/>
              </a:ext>
            </a:extLst>
          </p:cNvPr>
          <p:cNvCxnSpPr>
            <a:cxnSpLocks/>
          </p:cNvCxnSpPr>
          <p:nvPr/>
        </p:nvCxnSpPr>
        <p:spPr bwMode="auto">
          <a:xfrm flipV="1">
            <a:off x="2579985" y="3406686"/>
            <a:ext cx="132270" cy="125687"/>
          </a:xfrm>
          <a:prstGeom prst="straightConnector1">
            <a:avLst/>
          </a:prstGeom>
          <a:solidFill>
            <a:schemeClr val="accent1"/>
          </a:solidFill>
          <a:ln w="9525" cap="flat" cmpd="sng" algn="ctr">
            <a:solidFill>
              <a:srgbClr val="FF0000"/>
            </a:solidFill>
            <a:prstDash val="solid"/>
            <a:round/>
            <a:headEnd type="triangle" w="med" len="med"/>
            <a:tailEnd type="triangle"/>
          </a:ln>
          <a:effectLst/>
        </p:spPr>
      </p:cxnSp>
      <p:cxnSp>
        <p:nvCxnSpPr>
          <p:cNvPr id="14" name="直接箭头连接符 13">
            <a:extLst>
              <a:ext uri="{FF2B5EF4-FFF2-40B4-BE49-F238E27FC236}">
                <a16:creationId xmlns:a16="http://schemas.microsoft.com/office/drawing/2014/main" id="{38DB7AD1-33E4-4E4D-B741-F05ABCAB2B56}"/>
              </a:ext>
            </a:extLst>
          </p:cNvPr>
          <p:cNvCxnSpPr>
            <a:cxnSpLocks/>
          </p:cNvCxnSpPr>
          <p:nvPr/>
        </p:nvCxnSpPr>
        <p:spPr bwMode="auto">
          <a:xfrm>
            <a:off x="2339752" y="2993460"/>
            <a:ext cx="864096" cy="0"/>
          </a:xfrm>
          <a:prstGeom prst="straightConnector1">
            <a:avLst/>
          </a:prstGeom>
          <a:solidFill>
            <a:schemeClr val="accent1"/>
          </a:solidFill>
          <a:ln w="12700" cap="flat" cmpd="sng" algn="ctr">
            <a:solidFill>
              <a:srgbClr val="0000FF"/>
            </a:solidFill>
            <a:prstDash val="solid"/>
            <a:round/>
            <a:headEnd type="triangle" w="med" len="med"/>
            <a:tailEnd type="triangle"/>
          </a:ln>
          <a:effectLst/>
        </p:spPr>
      </p:cxnSp>
      <p:cxnSp>
        <p:nvCxnSpPr>
          <p:cNvPr id="16" name="直接箭头连接符 15">
            <a:extLst>
              <a:ext uri="{FF2B5EF4-FFF2-40B4-BE49-F238E27FC236}">
                <a16:creationId xmlns:a16="http://schemas.microsoft.com/office/drawing/2014/main" id="{AFD4D9B0-AFDC-478D-98E9-89B631240A10}"/>
              </a:ext>
            </a:extLst>
          </p:cNvPr>
          <p:cNvCxnSpPr>
            <a:cxnSpLocks/>
          </p:cNvCxnSpPr>
          <p:nvPr/>
        </p:nvCxnSpPr>
        <p:spPr bwMode="auto">
          <a:xfrm>
            <a:off x="2784262" y="3380006"/>
            <a:ext cx="180000" cy="87330"/>
          </a:xfrm>
          <a:prstGeom prst="straightConnector1">
            <a:avLst/>
          </a:prstGeom>
          <a:solidFill>
            <a:schemeClr val="accent1"/>
          </a:solidFill>
          <a:ln w="9525" cap="flat" cmpd="sng" algn="ctr">
            <a:solidFill>
              <a:srgbClr val="FF0000"/>
            </a:solidFill>
            <a:prstDash val="solid"/>
            <a:round/>
            <a:headEnd type="triangle" w="med" len="med"/>
            <a:tailEnd type="triangle"/>
          </a:ln>
          <a:effectLst/>
        </p:spPr>
      </p:cxnSp>
      <p:sp>
        <p:nvSpPr>
          <p:cNvPr id="13" name="矩形 12">
            <a:extLst>
              <a:ext uri="{FF2B5EF4-FFF2-40B4-BE49-F238E27FC236}">
                <a16:creationId xmlns:a16="http://schemas.microsoft.com/office/drawing/2014/main" id="{DB01E788-7988-4682-B7CC-E8BF6AF8E6F9}"/>
              </a:ext>
            </a:extLst>
          </p:cNvPr>
          <p:cNvSpPr/>
          <p:nvPr/>
        </p:nvSpPr>
        <p:spPr>
          <a:xfrm>
            <a:off x="2665462" y="2772050"/>
            <a:ext cx="442750" cy="400110"/>
          </a:xfrm>
          <a:prstGeom prst="rect">
            <a:avLst/>
          </a:prstGeom>
        </p:spPr>
        <p:txBody>
          <a:bodyPr wrap="none">
            <a:spAutoFit/>
          </a:bodyPr>
          <a:lstStyle/>
          <a:p>
            <a:r>
              <a:rPr kumimoji="0" lang="en-US" altLang="zh-CN" sz="2000" b="1" dirty="0">
                <a:solidFill>
                  <a:srgbClr val="0000FF"/>
                </a:solidFill>
                <a:latin typeface="Times New Roman" panose="02020603050405020304" pitchFamily="18" charset="0"/>
                <a:ea typeface="仿宋" pitchFamily="49" charset="-122"/>
                <a:cs typeface="Times New Roman" panose="02020603050405020304" pitchFamily="18" charset="0"/>
              </a:rPr>
              <a:t>×</a:t>
            </a:r>
            <a:endParaRPr lang="zh-CN" altLang="en-US" sz="2000" dirty="0">
              <a:solidFill>
                <a:srgbClr val="0000FF"/>
              </a:solidFill>
            </a:endParaRPr>
          </a:p>
        </p:txBody>
      </p:sp>
      <p:pic>
        <p:nvPicPr>
          <p:cNvPr id="24" name="图片 23">
            <a:extLst>
              <a:ext uri="{FF2B5EF4-FFF2-40B4-BE49-F238E27FC236}">
                <a16:creationId xmlns:a16="http://schemas.microsoft.com/office/drawing/2014/main" id="{73275959-DA32-4C3F-8F63-13BD998B094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326" t="12811" r="35825" b="15835"/>
          <a:stretch/>
        </p:blipFill>
        <p:spPr>
          <a:xfrm>
            <a:off x="5148064" y="2064012"/>
            <a:ext cx="3528392" cy="2900568"/>
          </a:xfrm>
          <a:prstGeom prst="rect">
            <a:avLst/>
          </a:prstGeom>
        </p:spPr>
      </p:pic>
      <p:sp>
        <p:nvSpPr>
          <p:cNvPr id="26" name="矩形 25">
            <a:extLst>
              <a:ext uri="{FF2B5EF4-FFF2-40B4-BE49-F238E27FC236}">
                <a16:creationId xmlns:a16="http://schemas.microsoft.com/office/drawing/2014/main" id="{190C9C3E-F64A-4B1B-B7CE-232796367E77}"/>
              </a:ext>
            </a:extLst>
          </p:cNvPr>
          <p:cNvSpPr/>
          <p:nvPr/>
        </p:nvSpPr>
        <p:spPr>
          <a:xfrm>
            <a:off x="5206998" y="4908745"/>
            <a:ext cx="1344589" cy="400110"/>
          </a:xfrm>
          <a:prstGeom prst="rect">
            <a:avLst/>
          </a:prstGeom>
        </p:spPr>
        <p:txBody>
          <a:bodyPr wrap="square">
            <a:spAutoFit/>
          </a:bodyPr>
          <a:lstStyle/>
          <a:p>
            <a:pPr algn="ctr"/>
            <a:r>
              <a:rPr kumimoji="0" lang="zh-CN" altLang="en-US" sz="2000" b="1" dirty="0">
                <a:latin typeface="Times New Roman" panose="02020603050405020304" pitchFamily="18" charset="0"/>
                <a:ea typeface="仿宋" pitchFamily="49" charset="-122"/>
                <a:cs typeface="Times New Roman" panose="02020603050405020304" pitchFamily="18" charset="0"/>
              </a:rPr>
              <a:t>渗透膜</a:t>
            </a:r>
            <a:endParaRPr lang="zh-CN" altLang="en-US" sz="2000" dirty="0"/>
          </a:p>
        </p:txBody>
      </p:sp>
      <p:sp>
        <p:nvSpPr>
          <p:cNvPr id="27" name="矩形 26">
            <a:extLst>
              <a:ext uri="{FF2B5EF4-FFF2-40B4-BE49-F238E27FC236}">
                <a16:creationId xmlns:a16="http://schemas.microsoft.com/office/drawing/2014/main" id="{16F4E4D5-588F-47E1-9A50-39BE3913D83F}"/>
              </a:ext>
            </a:extLst>
          </p:cNvPr>
          <p:cNvSpPr/>
          <p:nvPr/>
        </p:nvSpPr>
        <p:spPr>
          <a:xfrm>
            <a:off x="6017415" y="3479246"/>
            <a:ext cx="432062" cy="400110"/>
          </a:xfrm>
          <a:prstGeom prst="rect">
            <a:avLst/>
          </a:prstGeom>
        </p:spPr>
        <p:txBody>
          <a:bodyPr wrap="square">
            <a:spAutoFit/>
          </a:bodyPr>
          <a:lstStyle/>
          <a:p>
            <a:pPr algn="ctr"/>
            <a:r>
              <a:rPr kumimoji="0" lang="zh-CN" altLang="en-US" sz="2000" b="1" dirty="0">
                <a:latin typeface="Times New Roman" panose="02020603050405020304" pitchFamily="18" charset="0"/>
                <a:ea typeface="仿宋" pitchFamily="49" charset="-122"/>
                <a:cs typeface="Times New Roman" panose="02020603050405020304" pitchFamily="18" charset="0"/>
              </a:rPr>
              <a:t>水</a:t>
            </a:r>
            <a:endParaRPr lang="zh-CN" altLang="en-US" sz="2000" dirty="0"/>
          </a:p>
        </p:txBody>
      </p:sp>
      <p:sp>
        <p:nvSpPr>
          <p:cNvPr id="28" name="矩形 27">
            <a:extLst>
              <a:ext uri="{FF2B5EF4-FFF2-40B4-BE49-F238E27FC236}">
                <a16:creationId xmlns:a16="http://schemas.microsoft.com/office/drawing/2014/main" id="{EDA50BD8-6095-455A-A9A8-5646676B0D2E}"/>
              </a:ext>
            </a:extLst>
          </p:cNvPr>
          <p:cNvSpPr/>
          <p:nvPr/>
        </p:nvSpPr>
        <p:spPr>
          <a:xfrm>
            <a:off x="5401769" y="1719737"/>
            <a:ext cx="955045" cy="400110"/>
          </a:xfrm>
          <a:prstGeom prst="rect">
            <a:avLst/>
          </a:prstGeom>
        </p:spPr>
        <p:txBody>
          <a:bodyPr wrap="square">
            <a:spAutoFit/>
          </a:bodyPr>
          <a:lstStyle/>
          <a:p>
            <a:pPr algn="ctr"/>
            <a:r>
              <a:rPr kumimoji="0" lang="zh-CN" altLang="en-US" sz="2000" b="1" dirty="0">
                <a:latin typeface="Times New Roman" panose="02020603050405020304" pitchFamily="18" charset="0"/>
                <a:ea typeface="仿宋" pitchFamily="49" charset="-122"/>
                <a:cs typeface="Times New Roman" panose="02020603050405020304" pitchFamily="18" charset="0"/>
              </a:rPr>
              <a:t>起始态</a:t>
            </a:r>
            <a:endParaRPr lang="zh-CN" altLang="en-US" sz="2000" dirty="0"/>
          </a:p>
        </p:txBody>
      </p:sp>
      <p:sp>
        <p:nvSpPr>
          <p:cNvPr id="29" name="矩形 28">
            <a:extLst>
              <a:ext uri="{FF2B5EF4-FFF2-40B4-BE49-F238E27FC236}">
                <a16:creationId xmlns:a16="http://schemas.microsoft.com/office/drawing/2014/main" id="{9263C79D-2324-4B8A-8B89-8D5FC91E5597}"/>
              </a:ext>
            </a:extLst>
          </p:cNvPr>
          <p:cNvSpPr/>
          <p:nvPr/>
        </p:nvSpPr>
        <p:spPr>
          <a:xfrm>
            <a:off x="7453994" y="1700808"/>
            <a:ext cx="955045" cy="400110"/>
          </a:xfrm>
          <a:prstGeom prst="rect">
            <a:avLst/>
          </a:prstGeom>
        </p:spPr>
        <p:txBody>
          <a:bodyPr wrap="square">
            <a:spAutoFit/>
          </a:bodyPr>
          <a:lstStyle/>
          <a:p>
            <a:pPr algn="ctr"/>
            <a:r>
              <a:rPr kumimoji="0" lang="zh-CN" altLang="en-US" sz="2000" b="1" dirty="0">
                <a:latin typeface="Times New Roman" panose="02020603050405020304" pitchFamily="18" charset="0"/>
                <a:ea typeface="仿宋" pitchFamily="49" charset="-122"/>
                <a:cs typeface="Times New Roman" panose="02020603050405020304" pitchFamily="18" charset="0"/>
              </a:rPr>
              <a:t>平衡态</a:t>
            </a:r>
            <a:endParaRPr lang="zh-CN" altLang="en-US" sz="2000" dirty="0"/>
          </a:p>
        </p:txBody>
      </p:sp>
      <p:sp>
        <p:nvSpPr>
          <p:cNvPr id="30" name="矩形 29">
            <a:extLst>
              <a:ext uri="{FF2B5EF4-FFF2-40B4-BE49-F238E27FC236}">
                <a16:creationId xmlns:a16="http://schemas.microsoft.com/office/drawing/2014/main" id="{866A7865-F41E-4421-A1BE-18F11BB6C842}"/>
              </a:ext>
            </a:extLst>
          </p:cNvPr>
          <p:cNvSpPr/>
          <p:nvPr/>
        </p:nvSpPr>
        <p:spPr>
          <a:xfrm>
            <a:off x="6449477" y="5035070"/>
            <a:ext cx="2552181" cy="707886"/>
          </a:xfrm>
          <a:prstGeom prst="rect">
            <a:avLst/>
          </a:prstGeom>
        </p:spPr>
        <p:txBody>
          <a:bodyPr wrap="square">
            <a:spAutoFit/>
          </a:bodyPr>
          <a:lstStyle/>
          <a:p>
            <a:pPr algn="ctr"/>
            <a:r>
              <a:rPr kumimoji="0" lang="zh-CN" altLang="en-US" sz="2000" b="1" dirty="0">
                <a:solidFill>
                  <a:srgbClr val="0000FF"/>
                </a:solidFill>
                <a:latin typeface="Times New Roman" panose="02020603050405020304" pitchFamily="18" charset="0"/>
                <a:ea typeface="仿宋" pitchFamily="49" charset="-122"/>
                <a:cs typeface="Times New Roman" panose="02020603050405020304" pitchFamily="18" charset="0"/>
              </a:rPr>
              <a:t>水分子可以进出薄膜</a:t>
            </a:r>
            <a:endParaRPr kumimoji="0" lang="en-US" altLang="zh-CN" sz="2000" b="1" dirty="0">
              <a:solidFill>
                <a:srgbClr val="0000FF"/>
              </a:solidFill>
              <a:latin typeface="Times New Roman" panose="02020603050405020304" pitchFamily="18" charset="0"/>
              <a:ea typeface="仿宋" pitchFamily="49" charset="-122"/>
              <a:cs typeface="Times New Roman" panose="02020603050405020304" pitchFamily="18" charset="0"/>
            </a:endParaRPr>
          </a:p>
          <a:p>
            <a:pPr algn="ctr"/>
            <a:r>
              <a:rPr kumimoji="0" lang="zh-CN" altLang="en-US" sz="2000" b="1" dirty="0">
                <a:solidFill>
                  <a:srgbClr val="0000FF"/>
                </a:solidFill>
                <a:latin typeface="Times New Roman" panose="02020603050405020304" pitchFamily="18" charset="0"/>
                <a:ea typeface="仿宋" pitchFamily="49" charset="-122"/>
                <a:cs typeface="Times New Roman" panose="02020603050405020304" pitchFamily="18" charset="0"/>
              </a:rPr>
              <a:t>糖分子不能通过薄膜</a:t>
            </a:r>
            <a:endParaRPr lang="zh-CN" altLang="en-US" sz="2000" dirty="0">
              <a:solidFill>
                <a:srgbClr val="0000FF"/>
              </a:solidFill>
            </a:endParaRPr>
          </a:p>
        </p:txBody>
      </p:sp>
    </p:spTree>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91" name="Object 7"/>
          <p:cNvGraphicFramePr>
            <a:graphicFrameLocks noGrp="1" noChangeAspect="1"/>
          </p:cNvGraphicFramePr>
          <p:nvPr>
            <p:ph idx="4294967295"/>
            <p:extLst>
              <p:ext uri="{D42A27DB-BD31-4B8C-83A1-F6EECF244321}">
                <p14:modId xmlns:p14="http://schemas.microsoft.com/office/powerpoint/2010/main" val="3521866650"/>
              </p:ext>
            </p:extLst>
          </p:nvPr>
        </p:nvGraphicFramePr>
        <p:xfrm>
          <a:off x="1127397" y="3351014"/>
          <a:ext cx="3127375" cy="654050"/>
        </p:xfrm>
        <a:graphic>
          <a:graphicData uri="http://schemas.openxmlformats.org/presentationml/2006/ole">
            <mc:AlternateContent xmlns:mc="http://schemas.openxmlformats.org/markup-compatibility/2006">
              <mc:Choice xmlns:v="urn:schemas-microsoft-com:vml" Requires="v">
                <p:oleObj spid="_x0000_s42685" name="公式" r:id="rId3" imgW="850531" imgH="177723" progId="Equation.3">
                  <p:embed/>
                </p:oleObj>
              </mc:Choice>
              <mc:Fallback>
                <p:oleObj name="公式" r:id="rId3" imgW="850531" imgH="177723" progId="Equation.3">
                  <p:embed/>
                  <p:pic>
                    <p:nvPicPr>
                      <p:cNvPr id="0" name="Picture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397" y="3351014"/>
                        <a:ext cx="3127375"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3" name="Rectangle 8"/>
          <p:cNvSpPr>
            <a:spLocks noGrp="1" noChangeArrowheads="1"/>
          </p:cNvSpPr>
          <p:nvPr>
            <p:ph type="title" idx="4294967295"/>
          </p:nvPr>
        </p:nvSpPr>
        <p:spPr>
          <a:xfrm>
            <a:off x="251371" y="404813"/>
            <a:ext cx="5904805" cy="609600"/>
          </a:xfrm>
        </p:spPr>
        <p:txBody>
          <a:bodyPr/>
          <a:lstStyle/>
          <a:p>
            <a:pPr eaLnBrk="1" hangingPunct="1"/>
            <a:r>
              <a:rPr lang="en-US" altLang="zh-CN" sz="3200" dirty="0">
                <a:latin typeface="Arial" panose="020B0604020202020204" pitchFamily="34" charset="0"/>
                <a:cs typeface="Arial" panose="020B0604020202020204" pitchFamily="34" charset="0"/>
              </a:rPr>
              <a:t>4.2.1.3  </a:t>
            </a:r>
            <a:r>
              <a:rPr lang="zh-CN" altLang="en-US" sz="3200" dirty="0">
                <a:latin typeface="Times New Roman" pitchFamily="18" charset="0"/>
                <a:cs typeface="Times New Roman" pitchFamily="18" charset="0"/>
              </a:rPr>
              <a:t>溶液的渗透压</a:t>
            </a:r>
            <a:endParaRPr lang="zh-CN" altLang="en-US" sz="3200" dirty="0">
              <a:latin typeface="黑体" pitchFamily="2" charset="-122"/>
              <a:cs typeface="Times New Roman" pitchFamily="18" charset="0"/>
            </a:endParaRPr>
          </a:p>
        </p:txBody>
      </p:sp>
      <p:sp>
        <p:nvSpPr>
          <p:cNvPr id="27656" name="Text Box 2"/>
          <p:cNvSpPr txBox="1">
            <a:spLocks noChangeArrowheads="1"/>
          </p:cNvSpPr>
          <p:nvPr/>
        </p:nvSpPr>
        <p:spPr bwMode="auto">
          <a:xfrm>
            <a:off x="251371" y="1628800"/>
            <a:ext cx="8641109" cy="1653273"/>
          </a:xfrm>
          <a:prstGeom prst="rect">
            <a:avLst/>
          </a:prstGeom>
          <a:noFill/>
          <a:ln w="9525">
            <a:noFill/>
            <a:miter lim="800000"/>
            <a:headEnd/>
            <a:tailEnd/>
          </a:ln>
        </p:spPr>
        <p:txBody>
          <a:bodyPr wrap="square">
            <a:spAutoFit/>
          </a:bodyPr>
          <a:lstStyle/>
          <a:p>
            <a:pPr>
              <a:lnSpc>
                <a:spcPct val="125000"/>
              </a:lnSpc>
              <a:defRPr/>
            </a:pPr>
            <a:r>
              <a:rPr kumimoji="0"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范特霍夫(</a:t>
            </a:r>
            <a:r>
              <a:rPr kumimoji="0"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J.H. </a:t>
            </a:r>
            <a:r>
              <a:rPr kumimoji="0" lang="en-US" altLang="zh-CN" b="1" dirty="0" err="1">
                <a:solidFill>
                  <a:srgbClr val="FF0000"/>
                </a:solidFill>
                <a:latin typeface="Times New Roman" panose="02020603050405020304" pitchFamily="18" charset="0"/>
                <a:ea typeface="仿宋" pitchFamily="49" charset="-122"/>
                <a:cs typeface="Times New Roman" panose="02020603050405020304" pitchFamily="18" charset="0"/>
              </a:rPr>
              <a:t>vant</a:t>
            </a:r>
            <a:r>
              <a:rPr kumimoji="0"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 Hoff)</a:t>
            </a:r>
            <a:r>
              <a:rPr kumimoji="0"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渗透压定律</a:t>
            </a:r>
            <a:r>
              <a:rPr kumimoji="0" lang="zh-CN" altLang="en-US" b="1" dirty="0">
                <a:latin typeface="Times New Roman" panose="02020603050405020304" pitchFamily="18" charset="0"/>
                <a:ea typeface="仿宋" pitchFamily="49" charset="-122"/>
                <a:cs typeface="Times New Roman" panose="02020603050405020304" pitchFamily="18" charset="0"/>
              </a:rPr>
              <a:t>：非电解质稀溶液渗透压的大小与溶液浓度的关系具有与理想气体状态方程式相同的形式。</a:t>
            </a:r>
          </a:p>
        </p:txBody>
      </p:sp>
      <p:sp>
        <p:nvSpPr>
          <p:cNvPr id="27657" name="Text Box 4"/>
          <p:cNvSpPr txBox="1">
            <a:spLocks noChangeArrowheads="1"/>
          </p:cNvSpPr>
          <p:nvPr/>
        </p:nvSpPr>
        <p:spPr bwMode="auto">
          <a:xfrm>
            <a:off x="1547813" y="4115644"/>
            <a:ext cx="5133975" cy="2308225"/>
          </a:xfrm>
          <a:prstGeom prst="rect">
            <a:avLst/>
          </a:prstGeom>
          <a:noFill/>
          <a:ln w="9525">
            <a:noFill/>
            <a:miter lim="800000"/>
            <a:headEnd/>
            <a:tailEnd/>
          </a:ln>
        </p:spPr>
        <p:txBody>
          <a:bodyPr>
            <a:spAutoFit/>
          </a:bodyPr>
          <a:lstStyle/>
          <a:p>
            <a:pPr>
              <a:lnSpc>
                <a:spcPct val="150000"/>
              </a:lnSpc>
              <a:defRPr/>
            </a:pPr>
            <a:r>
              <a:rPr kumimoji="0" lang="el-GR" altLang="zh-CN" sz="2400" b="1" i="1" dirty="0">
                <a:latin typeface="Times New Roman" panose="02020603050405020304" pitchFamily="18" charset="0"/>
                <a:ea typeface="仿宋" pitchFamily="49" charset="-122"/>
                <a:cs typeface="Times New Roman" panose="02020603050405020304" pitchFamily="18" charset="0"/>
              </a:rPr>
              <a:t>Π</a:t>
            </a:r>
            <a:r>
              <a:rPr kumimoji="0" lang="en-US" altLang="zh-CN" sz="2400" b="1" dirty="0">
                <a:latin typeface="Times New Roman" panose="02020603050405020304" pitchFamily="18" charset="0"/>
                <a:ea typeface="仿宋" pitchFamily="49" charset="-122"/>
                <a:cs typeface="Times New Roman" panose="02020603050405020304" pitchFamily="18" charset="0"/>
              </a:rPr>
              <a:t>: </a:t>
            </a:r>
            <a:r>
              <a:rPr kumimoji="0" lang="zh-CN" altLang="en-US" sz="2400" b="1" dirty="0">
                <a:latin typeface="Times New Roman" panose="02020603050405020304" pitchFamily="18" charset="0"/>
                <a:ea typeface="仿宋" pitchFamily="49" charset="-122"/>
                <a:cs typeface="Times New Roman" panose="02020603050405020304" pitchFamily="18" charset="0"/>
              </a:rPr>
              <a:t>溶液的渗透压，</a:t>
            </a:r>
            <a:r>
              <a:rPr kumimoji="0" lang="en-US" altLang="zh-CN" sz="2400" b="1" dirty="0" err="1">
                <a:latin typeface="Times New Roman" panose="02020603050405020304" pitchFamily="18" charset="0"/>
                <a:ea typeface="仿宋" pitchFamily="49" charset="-122"/>
                <a:cs typeface="Times New Roman" panose="02020603050405020304" pitchFamily="18" charset="0"/>
              </a:rPr>
              <a:t>kPa</a:t>
            </a:r>
            <a:endParaRPr kumimoji="0" lang="en-US" altLang="zh-CN" sz="2400" b="1" dirty="0">
              <a:latin typeface="Times New Roman" panose="02020603050405020304" pitchFamily="18" charset="0"/>
              <a:ea typeface="仿宋" pitchFamily="49" charset="-122"/>
              <a:cs typeface="Times New Roman" panose="02020603050405020304" pitchFamily="18" charset="0"/>
            </a:endParaRPr>
          </a:p>
          <a:p>
            <a:pPr>
              <a:lnSpc>
                <a:spcPct val="150000"/>
              </a:lnSpc>
              <a:defRPr/>
            </a:pPr>
            <a:r>
              <a:rPr kumimoji="0" lang="en-US" altLang="zh-CN" sz="2400" b="1" i="1" dirty="0">
                <a:latin typeface="Times New Roman" panose="02020603050405020304" pitchFamily="18" charset="0"/>
                <a:ea typeface="仿宋" pitchFamily="49" charset="-122"/>
                <a:cs typeface="Times New Roman" panose="02020603050405020304" pitchFamily="18" charset="0"/>
              </a:rPr>
              <a:t>V</a:t>
            </a:r>
            <a:r>
              <a:rPr kumimoji="0" lang="en-US" altLang="zh-CN" sz="2400" b="1" dirty="0">
                <a:latin typeface="Times New Roman" panose="02020603050405020304" pitchFamily="18" charset="0"/>
                <a:ea typeface="仿宋" pitchFamily="49" charset="-122"/>
                <a:cs typeface="Times New Roman" panose="02020603050405020304" pitchFamily="18" charset="0"/>
              </a:rPr>
              <a:t>: </a:t>
            </a:r>
            <a:r>
              <a:rPr kumimoji="0" lang="zh-CN" altLang="en-US" sz="2400" b="1" dirty="0">
                <a:latin typeface="Times New Roman" panose="02020603050405020304" pitchFamily="18" charset="0"/>
                <a:ea typeface="仿宋" pitchFamily="49" charset="-122"/>
                <a:cs typeface="Times New Roman" panose="02020603050405020304" pitchFamily="18" charset="0"/>
              </a:rPr>
              <a:t>溶液的体积，</a:t>
            </a:r>
            <a:r>
              <a:rPr kumimoji="0" lang="en-US" altLang="zh-CN" sz="2400" b="1" dirty="0">
                <a:latin typeface="Times New Roman" panose="02020603050405020304" pitchFamily="18" charset="0"/>
                <a:ea typeface="仿宋" pitchFamily="49" charset="-122"/>
                <a:cs typeface="Times New Roman" panose="02020603050405020304" pitchFamily="18" charset="0"/>
              </a:rPr>
              <a:t>dm</a:t>
            </a:r>
            <a:r>
              <a:rPr kumimoji="0" lang="en-US" altLang="zh-CN" sz="2400" b="1" baseline="30000" dirty="0">
                <a:latin typeface="Times New Roman" panose="02020603050405020304" pitchFamily="18" charset="0"/>
                <a:ea typeface="仿宋" pitchFamily="49" charset="-122"/>
                <a:cs typeface="Times New Roman" panose="02020603050405020304" pitchFamily="18" charset="0"/>
              </a:rPr>
              <a:t>-3</a:t>
            </a:r>
          </a:p>
          <a:p>
            <a:pPr>
              <a:lnSpc>
                <a:spcPct val="150000"/>
              </a:lnSpc>
              <a:defRPr/>
            </a:pPr>
            <a:r>
              <a:rPr kumimoji="0" lang="en-US" altLang="zh-CN" sz="2400" b="1" i="1" dirty="0">
                <a:latin typeface="Times New Roman" panose="02020603050405020304" pitchFamily="18" charset="0"/>
                <a:ea typeface="仿宋" pitchFamily="49" charset="-122"/>
                <a:cs typeface="Times New Roman" panose="02020603050405020304" pitchFamily="18" charset="0"/>
              </a:rPr>
              <a:t>n</a:t>
            </a:r>
            <a:r>
              <a:rPr kumimoji="0" lang="en-US" altLang="zh-CN" sz="2400" b="1" dirty="0">
                <a:latin typeface="Times New Roman" panose="02020603050405020304" pitchFamily="18" charset="0"/>
                <a:ea typeface="仿宋" pitchFamily="49" charset="-122"/>
                <a:cs typeface="Times New Roman" panose="02020603050405020304" pitchFamily="18" charset="0"/>
              </a:rPr>
              <a:t>: </a:t>
            </a:r>
            <a:r>
              <a:rPr kumimoji="0" lang="zh-CN" altLang="en-US" sz="2400" b="1" dirty="0">
                <a:latin typeface="Times New Roman" panose="02020603050405020304" pitchFamily="18" charset="0"/>
                <a:ea typeface="仿宋" pitchFamily="49" charset="-122"/>
                <a:cs typeface="Times New Roman" panose="02020603050405020304" pitchFamily="18" charset="0"/>
              </a:rPr>
              <a:t>溶质的物质的量，</a:t>
            </a:r>
            <a:r>
              <a:rPr kumimoji="0" lang="en-US" altLang="zh-CN" sz="2400" b="1" dirty="0">
                <a:latin typeface="Times New Roman" panose="02020603050405020304" pitchFamily="18" charset="0"/>
                <a:ea typeface="仿宋" pitchFamily="49" charset="-122"/>
                <a:cs typeface="Times New Roman" panose="02020603050405020304" pitchFamily="18" charset="0"/>
              </a:rPr>
              <a:t>mol</a:t>
            </a:r>
          </a:p>
          <a:p>
            <a:pPr>
              <a:lnSpc>
                <a:spcPct val="150000"/>
              </a:lnSpc>
              <a:defRPr/>
            </a:pPr>
            <a:r>
              <a:rPr kumimoji="0" lang="en-US" altLang="zh-CN" sz="2400" b="1" i="1" dirty="0">
                <a:latin typeface="Times New Roman" panose="02020603050405020304" pitchFamily="18" charset="0"/>
                <a:ea typeface="仿宋" pitchFamily="49" charset="-122"/>
                <a:cs typeface="Times New Roman" panose="02020603050405020304" pitchFamily="18" charset="0"/>
              </a:rPr>
              <a:t>c</a:t>
            </a:r>
            <a:r>
              <a:rPr kumimoji="0" lang="en-US" altLang="zh-CN" sz="2400" b="1" dirty="0">
                <a:latin typeface="Times New Roman" panose="02020603050405020304" pitchFamily="18" charset="0"/>
                <a:ea typeface="仿宋" pitchFamily="49" charset="-122"/>
                <a:cs typeface="Times New Roman" panose="02020603050405020304" pitchFamily="18" charset="0"/>
              </a:rPr>
              <a:t>: </a:t>
            </a:r>
            <a:r>
              <a:rPr kumimoji="0" lang="zh-CN" altLang="en-US" sz="2400" b="1" dirty="0">
                <a:latin typeface="Times New Roman" panose="02020603050405020304" pitchFamily="18" charset="0"/>
                <a:ea typeface="仿宋" pitchFamily="49" charset="-122"/>
                <a:cs typeface="Times New Roman" panose="02020603050405020304" pitchFamily="18" charset="0"/>
              </a:rPr>
              <a:t>溶质的物质的量浓度，</a:t>
            </a:r>
            <a:r>
              <a:rPr kumimoji="0" lang="en-US" altLang="zh-CN" sz="2400" b="1" dirty="0">
                <a:latin typeface="Times New Roman" panose="02020603050405020304" pitchFamily="18" charset="0"/>
                <a:ea typeface="仿宋" pitchFamily="49" charset="-122"/>
                <a:cs typeface="Times New Roman" panose="02020603050405020304" pitchFamily="18" charset="0"/>
              </a:rPr>
              <a:t>mol·dm</a:t>
            </a:r>
            <a:r>
              <a:rPr kumimoji="0" lang="en-US" altLang="zh-CN" sz="2400" b="1" baseline="30000" dirty="0">
                <a:latin typeface="Times New Roman" panose="02020603050405020304" pitchFamily="18" charset="0"/>
                <a:ea typeface="仿宋" pitchFamily="49" charset="-122"/>
                <a:cs typeface="Times New Roman" panose="02020603050405020304" pitchFamily="18" charset="0"/>
              </a:rPr>
              <a:t>-3</a:t>
            </a:r>
          </a:p>
        </p:txBody>
      </p:sp>
      <p:graphicFrame>
        <p:nvGraphicFramePr>
          <p:cNvPr id="41992" name="Object 8"/>
          <p:cNvGraphicFramePr>
            <a:graphicFrameLocks noChangeAspect="1"/>
          </p:cNvGraphicFramePr>
          <p:nvPr>
            <p:extLst>
              <p:ext uri="{D42A27DB-BD31-4B8C-83A1-F6EECF244321}">
                <p14:modId xmlns:p14="http://schemas.microsoft.com/office/powerpoint/2010/main" val="886095594"/>
              </p:ext>
            </p:extLst>
          </p:nvPr>
        </p:nvGraphicFramePr>
        <p:xfrm>
          <a:off x="5242197" y="3292524"/>
          <a:ext cx="2570163" cy="692150"/>
        </p:xfrm>
        <a:graphic>
          <a:graphicData uri="http://schemas.openxmlformats.org/presentationml/2006/ole">
            <mc:AlternateContent xmlns:mc="http://schemas.openxmlformats.org/markup-compatibility/2006">
              <mc:Choice xmlns:v="urn:schemas-microsoft-com:vml" Requires="v">
                <p:oleObj spid="_x0000_s42686" name="公式" r:id="rId5" imgW="660113" imgH="177723" progId="Equation.3">
                  <p:embed/>
                </p:oleObj>
              </mc:Choice>
              <mc:Fallback>
                <p:oleObj name="公式" r:id="rId5" imgW="660113" imgH="177723" progId="Equation.3">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2197" y="3292524"/>
                        <a:ext cx="2570163"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8" name="Text Box 6"/>
          <p:cNvSpPr txBox="1">
            <a:spLocks noChangeArrowheads="1"/>
          </p:cNvSpPr>
          <p:nvPr/>
        </p:nvSpPr>
        <p:spPr bwMode="auto">
          <a:xfrm>
            <a:off x="4403997" y="3429000"/>
            <a:ext cx="488950" cy="457200"/>
          </a:xfrm>
          <a:prstGeom prst="rect">
            <a:avLst/>
          </a:prstGeom>
          <a:noFill/>
          <a:ln w="9525">
            <a:noFill/>
            <a:miter lim="800000"/>
            <a:headEnd/>
            <a:tailEnd/>
          </a:ln>
        </p:spPr>
        <p:txBody>
          <a:bodyPr>
            <a:spAutoFit/>
          </a:bodyPr>
          <a:lstStyle/>
          <a:p>
            <a:pPr>
              <a:defRPr/>
            </a:pPr>
            <a:r>
              <a:rPr kumimoji="0" lang="zh-CN" altLang="en-US" sz="2400" b="1" dirty="0">
                <a:latin typeface="Times New Roman" panose="02020603050405020304" pitchFamily="18" charset="0"/>
                <a:ea typeface="仿宋" pitchFamily="49" charset="-122"/>
                <a:cs typeface="Times New Roman" panose="02020603050405020304" pitchFamily="18" charset="0"/>
              </a:rPr>
              <a:t>或</a:t>
            </a:r>
          </a:p>
        </p:txBody>
      </p:sp>
      <p:sp>
        <p:nvSpPr>
          <p:cNvPr id="41997" name="矩形 7"/>
          <p:cNvSpPr>
            <a:spLocks noChangeArrowheads="1"/>
          </p:cNvSpPr>
          <p:nvPr/>
        </p:nvSpPr>
        <p:spPr bwMode="auto">
          <a:xfrm>
            <a:off x="251520" y="1124744"/>
            <a:ext cx="2339975" cy="522288"/>
          </a:xfrm>
          <a:prstGeom prst="rect">
            <a:avLst/>
          </a:prstGeom>
          <a:noFill/>
          <a:ln w="9525">
            <a:noFill/>
            <a:miter lim="800000"/>
            <a:headEnd/>
            <a:tailEnd/>
          </a:ln>
        </p:spPr>
        <p:txBody>
          <a:bodyPr wrap="none">
            <a:spAutoFit/>
          </a:bodyPr>
          <a:lstStyle/>
          <a:p>
            <a:pPr eaLnBrk="0" hangingPunct="0"/>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稀溶液渗透压</a:t>
            </a:r>
          </a:p>
        </p:txBody>
      </p:sp>
      <p:grpSp>
        <p:nvGrpSpPr>
          <p:cNvPr id="9" name="组合 8">
            <a:extLst>
              <a:ext uri="{FF2B5EF4-FFF2-40B4-BE49-F238E27FC236}">
                <a16:creationId xmlns:a16="http://schemas.microsoft.com/office/drawing/2014/main" id="{A658AF43-4FCA-4952-B9B3-5E844F796EE7}"/>
              </a:ext>
            </a:extLst>
          </p:cNvPr>
          <p:cNvGrpSpPr/>
          <p:nvPr/>
        </p:nvGrpSpPr>
        <p:grpSpPr>
          <a:xfrm>
            <a:off x="7092280" y="4325119"/>
            <a:ext cx="1480145" cy="1480145"/>
            <a:chOff x="6660232" y="5044480"/>
            <a:chExt cx="1480145" cy="1480145"/>
          </a:xfrm>
        </p:grpSpPr>
        <p:sp>
          <p:nvSpPr>
            <p:cNvPr id="10" name="爆炸形: 8 pt  9">
              <a:extLst>
                <a:ext uri="{FF2B5EF4-FFF2-40B4-BE49-F238E27FC236}">
                  <a16:creationId xmlns:a16="http://schemas.microsoft.com/office/drawing/2014/main" id="{A3B2F995-9B72-41A9-9CB9-E686CAB1298B}"/>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1" name="矩形 10">
              <a:extLst>
                <a:ext uri="{FF2B5EF4-FFF2-40B4-BE49-F238E27FC236}">
                  <a16:creationId xmlns:a16="http://schemas.microsoft.com/office/drawing/2014/main" id="{C5750EF5-FAAA-40A1-BE7A-2397998B2B98}"/>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a:xfrm>
            <a:off x="250825" y="260648"/>
            <a:ext cx="7772400" cy="838200"/>
          </a:xfrm>
        </p:spPr>
        <p:txBody>
          <a:bodyPr/>
          <a:lstStyle/>
          <a:p>
            <a:pPr eaLnBrk="1" hangingPunct="1"/>
            <a:r>
              <a:rPr lang="en-US" altLang="zh-CN" sz="3200" dirty="0">
                <a:latin typeface="Arial" panose="020B0604020202020204" pitchFamily="34" charset="0"/>
                <a:cs typeface="Arial" panose="020B0604020202020204" pitchFamily="34" charset="0"/>
              </a:rPr>
              <a:t>Jacobus </a:t>
            </a:r>
            <a:r>
              <a:rPr lang="en-US" altLang="zh-CN" sz="3200" dirty="0" err="1">
                <a:latin typeface="Arial" panose="020B0604020202020204" pitchFamily="34" charset="0"/>
                <a:cs typeface="Arial" panose="020B0604020202020204" pitchFamily="34" charset="0"/>
              </a:rPr>
              <a:t>Henricus</a:t>
            </a:r>
            <a:r>
              <a:rPr lang="en-US" altLang="zh-CN" sz="3200" dirty="0">
                <a:latin typeface="Arial" panose="020B0604020202020204" pitchFamily="34" charset="0"/>
                <a:cs typeface="Arial" panose="020B0604020202020204" pitchFamily="34" charset="0"/>
              </a:rPr>
              <a:t> </a:t>
            </a:r>
            <a:r>
              <a:rPr lang="en-US" altLang="zh-CN" sz="3200" dirty="0" err="1">
                <a:latin typeface="Arial" panose="020B0604020202020204" pitchFamily="34" charset="0"/>
                <a:cs typeface="Arial" panose="020B0604020202020204" pitchFamily="34" charset="0"/>
              </a:rPr>
              <a:t>van't</a:t>
            </a:r>
            <a:r>
              <a:rPr lang="en-US" altLang="zh-CN" sz="3200" dirty="0">
                <a:latin typeface="Arial" panose="020B0604020202020204" pitchFamily="34" charset="0"/>
                <a:cs typeface="Arial" panose="020B0604020202020204" pitchFamily="34" charset="0"/>
              </a:rPr>
              <a:t> Hoff</a:t>
            </a:r>
          </a:p>
        </p:txBody>
      </p:sp>
      <p:sp>
        <p:nvSpPr>
          <p:cNvPr id="92164" name="Rectangle 3"/>
          <p:cNvSpPr>
            <a:spLocks noGrp="1" noChangeArrowheads="1"/>
          </p:cNvSpPr>
          <p:nvPr>
            <p:ph idx="1"/>
          </p:nvPr>
        </p:nvSpPr>
        <p:spPr>
          <a:xfrm>
            <a:off x="272934" y="1412776"/>
            <a:ext cx="4825231" cy="4005808"/>
          </a:xfrm>
        </p:spPr>
        <p:txBody>
          <a:bodyPr/>
          <a:lstStyle/>
          <a:p>
            <a:pPr algn="just" eaLnBrk="1" hangingPunct="1">
              <a:lnSpc>
                <a:spcPct val="125000"/>
              </a:lnSpc>
              <a:spcBef>
                <a:spcPts val="600"/>
              </a:spcBef>
              <a:buClrTx/>
              <a:defRPr/>
            </a:pPr>
            <a:r>
              <a:rPr lang="en-US" altLang="zh-CN" sz="2400" b="0" dirty="0">
                <a:effectLst/>
                <a:latin typeface="Times New Roman" panose="02020603050405020304" pitchFamily="18" charset="0"/>
                <a:cs typeface="Times New Roman" panose="02020603050405020304" pitchFamily="18" charset="0"/>
              </a:rPr>
              <a:t>Born in Rotterdam (</a:t>
            </a:r>
            <a:r>
              <a:rPr lang="zh-CN" altLang="en-US" sz="2400" b="0" dirty="0">
                <a:effectLst/>
                <a:latin typeface="Times New Roman" panose="02020603050405020304" pitchFamily="18" charset="0"/>
                <a:cs typeface="Times New Roman" panose="02020603050405020304" pitchFamily="18" charset="0"/>
              </a:rPr>
              <a:t>鹿特丹</a:t>
            </a:r>
            <a:r>
              <a:rPr lang="en-US" altLang="zh-CN" sz="2400" b="0" dirty="0">
                <a:effectLst/>
                <a:latin typeface="Times New Roman" panose="02020603050405020304" pitchFamily="18" charset="0"/>
                <a:cs typeface="Times New Roman" panose="02020603050405020304" pitchFamily="18" charset="0"/>
              </a:rPr>
              <a:t>), The Netherlands (</a:t>
            </a:r>
            <a:r>
              <a:rPr lang="zh-CN" altLang="en-US" sz="2400" b="0" dirty="0">
                <a:effectLst/>
                <a:latin typeface="Times New Roman" panose="02020603050405020304" pitchFamily="18" charset="0"/>
                <a:cs typeface="Times New Roman" panose="02020603050405020304" pitchFamily="18" charset="0"/>
              </a:rPr>
              <a:t>荷兰</a:t>
            </a:r>
            <a:r>
              <a:rPr lang="en-US" altLang="zh-CN" sz="2400" b="0" dirty="0">
                <a:effectLst/>
                <a:latin typeface="Times New Roman" panose="02020603050405020304" pitchFamily="18" charset="0"/>
                <a:cs typeface="Times New Roman" panose="02020603050405020304" pitchFamily="18" charset="0"/>
              </a:rPr>
              <a:t>), on August 30, 1852. </a:t>
            </a:r>
          </a:p>
          <a:p>
            <a:pPr algn="just" eaLnBrk="1" hangingPunct="1">
              <a:lnSpc>
                <a:spcPct val="125000"/>
              </a:lnSpc>
              <a:spcBef>
                <a:spcPts val="600"/>
              </a:spcBef>
              <a:buClrTx/>
              <a:defRPr/>
            </a:pPr>
            <a:r>
              <a:rPr lang="en-US" altLang="zh-CN" sz="2400" b="0" dirty="0">
                <a:solidFill>
                  <a:srgbClr val="FF0000"/>
                </a:solidFill>
                <a:effectLst/>
                <a:latin typeface="Times New Roman" panose="02020603050405020304" pitchFamily="18" charset="0"/>
                <a:cs typeface="Times New Roman" panose="02020603050405020304" pitchFamily="18" charset="0"/>
              </a:rPr>
              <a:t>The first Nobel Prize in Chemistry (1901) </a:t>
            </a:r>
            <a:r>
              <a:rPr lang="en-US" altLang="zh-CN" sz="2400" b="0" dirty="0">
                <a:effectLst/>
                <a:latin typeface="Times New Roman" panose="02020603050405020304" pitchFamily="18" charset="0"/>
                <a:cs typeface="Times New Roman" panose="02020603050405020304" pitchFamily="18" charset="0"/>
              </a:rPr>
              <a:t>due to his great achievement in chemical kinetics and law of osmotic pressure. </a:t>
            </a:r>
          </a:p>
          <a:p>
            <a:pPr marL="0" indent="0" algn="just" eaLnBrk="1" hangingPunct="1">
              <a:lnSpc>
                <a:spcPct val="125000"/>
              </a:lnSpc>
              <a:spcBef>
                <a:spcPts val="600"/>
              </a:spcBef>
              <a:buClrTx/>
              <a:buNone/>
              <a:defRPr/>
            </a:pPr>
            <a:r>
              <a:rPr lang="en-US" altLang="zh-CN" sz="2400" b="0" dirty="0">
                <a:effectLst/>
                <a:latin typeface="Times New Roman" panose="02020603050405020304" pitchFamily="18" charset="0"/>
                <a:cs typeface="Times New Roman" panose="02020603050405020304" pitchFamily="18" charset="0"/>
              </a:rPr>
              <a:t>     (</a:t>
            </a:r>
            <a:r>
              <a:rPr lang="zh-CN" altLang="en-US" sz="2400" b="0" dirty="0">
                <a:effectLst/>
                <a:latin typeface="Times New Roman" panose="02020603050405020304" pitchFamily="18" charset="0"/>
                <a:cs typeface="Times New Roman" panose="02020603050405020304" pitchFamily="18" charset="0"/>
              </a:rPr>
              <a:t>首届诺贝尔化学奖获得者</a:t>
            </a:r>
            <a:r>
              <a:rPr lang="en-US" altLang="zh-CN" sz="2400" b="0" dirty="0">
                <a:effectLst/>
                <a:latin typeface="Times New Roman" panose="02020603050405020304" pitchFamily="18" charset="0"/>
                <a:cs typeface="Times New Roman" panose="02020603050405020304" pitchFamily="18" charset="0"/>
              </a:rPr>
              <a:t>)</a:t>
            </a:r>
          </a:p>
        </p:txBody>
      </p:sp>
      <p:pic>
        <p:nvPicPr>
          <p:cNvPr id="88067" name="Picture 4"/>
          <p:cNvPicPr>
            <a:picLocks noChangeAspect="1" noChangeArrowheads="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p:blipFill>
        <p:spPr bwMode="auto">
          <a:xfrm>
            <a:off x="5791200" y="1563026"/>
            <a:ext cx="2613025" cy="3248025"/>
          </a:xfrm>
          <a:prstGeom prst="rect">
            <a:avLst/>
          </a:prstGeom>
          <a:noFill/>
          <a:ln w="9525">
            <a:noFill/>
            <a:miter lim="800000"/>
            <a:headEnd/>
            <a:tailEnd/>
          </a:ln>
        </p:spPr>
      </p:pic>
      <p:sp>
        <p:nvSpPr>
          <p:cNvPr id="88068" name="Text Box 5"/>
          <p:cNvSpPr txBox="1">
            <a:spLocks noChangeArrowheads="1"/>
          </p:cNvSpPr>
          <p:nvPr/>
        </p:nvSpPr>
        <p:spPr bwMode="auto">
          <a:xfrm>
            <a:off x="5508104" y="4831986"/>
            <a:ext cx="3175943" cy="1117294"/>
          </a:xfrm>
          <a:prstGeom prst="rect">
            <a:avLst/>
          </a:prstGeom>
          <a:noFill/>
          <a:ln w="9525">
            <a:noFill/>
            <a:miter lim="800000"/>
            <a:headEnd/>
            <a:tailEnd/>
          </a:ln>
        </p:spPr>
        <p:txBody>
          <a:bodyPr wrap="square">
            <a:spAutoFit/>
          </a:bodyPr>
          <a:lstStyle/>
          <a:p>
            <a:pPr algn="ctr">
              <a:lnSpc>
                <a:spcPct val="114000"/>
              </a:lnSpc>
              <a:spcBef>
                <a:spcPts val="0"/>
              </a:spcBef>
            </a:pPr>
            <a:r>
              <a:rPr lang="en-US" altLang="zh-CN" sz="2000" dirty="0">
                <a:latin typeface="Times New Roman" panose="02020603050405020304" pitchFamily="18" charset="0"/>
                <a:cs typeface="Times New Roman" panose="02020603050405020304" pitchFamily="18" charset="0"/>
              </a:rPr>
              <a:t>Jacobus </a:t>
            </a:r>
            <a:r>
              <a:rPr lang="en-US" altLang="zh-CN" sz="2000" dirty="0" err="1">
                <a:latin typeface="Times New Roman" panose="02020603050405020304" pitchFamily="18" charset="0"/>
                <a:cs typeface="Times New Roman" panose="02020603050405020304" pitchFamily="18" charset="0"/>
              </a:rPr>
              <a:t>Henricus</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van‘t</a:t>
            </a:r>
            <a:r>
              <a:rPr lang="en-US" altLang="zh-CN" sz="2000" dirty="0">
                <a:latin typeface="Times New Roman" panose="02020603050405020304" pitchFamily="18" charset="0"/>
                <a:cs typeface="Times New Roman" panose="02020603050405020304" pitchFamily="18" charset="0"/>
              </a:rPr>
              <a:t> Hoff (</a:t>
            </a:r>
            <a:r>
              <a:rPr lang="zh-CN" altLang="en-US" sz="2000" dirty="0">
                <a:latin typeface="Times New Roman" panose="02020603050405020304" pitchFamily="18" charset="0"/>
                <a:cs typeface="Times New Roman" panose="02020603050405020304" pitchFamily="18" charset="0"/>
              </a:rPr>
              <a:t>雅可比</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亨利克</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范特霍夫</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1852–1911</a:t>
            </a:r>
            <a:r>
              <a:rPr lang="en-US" altLang="zh-CN" sz="2000" dirty="0">
                <a:latin typeface="Times New Roman" panose="02020603050405020304" pitchFamily="18" charset="0"/>
                <a:cs typeface="Times New Roman" panose="02020603050405020304" pitchFamily="18" charset="0"/>
              </a:rPr>
              <a:t> </a:t>
            </a:r>
          </a:p>
        </p:txBody>
      </p:sp>
    </p:spTree>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1029"/>
          <p:cNvSpPr>
            <a:spLocks noGrp="1" noChangeArrowheads="1"/>
          </p:cNvSpPr>
          <p:nvPr>
            <p:ph type="title" idx="4294967295"/>
          </p:nvPr>
        </p:nvSpPr>
        <p:spPr>
          <a:xfrm>
            <a:off x="250800" y="404813"/>
            <a:ext cx="5833368" cy="609600"/>
          </a:xfrm>
        </p:spPr>
        <p:txBody>
          <a:bodyPr/>
          <a:lstStyle/>
          <a:p>
            <a:pPr eaLnBrk="1" hangingPunct="1"/>
            <a:r>
              <a:rPr lang="en-US" altLang="zh-CN" sz="3200" dirty="0">
                <a:latin typeface="Arial" panose="020B0604020202020204" pitchFamily="34" charset="0"/>
                <a:cs typeface="Arial" panose="020B0604020202020204" pitchFamily="34" charset="0"/>
              </a:rPr>
              <a:t>4.2.1.3  </a:t>
            </a:r>
            <a:r>
              <a:rPr lang="zh-CN" altLang="en-US" sz="3200" dirty="0">
                <a:latin typeface="Times New Roman" pitchFamily="18" charset="0"/>
                <a:cs typeface="Times New Roman" pitchFamily="18" charset="0"/>
              </a:rPr>
              <a:t>溶液的渗透压</a:t>
            </a:r>
            <a:endParaRPr lang="en-US" altLang="zh-CN" sz="3200" dirty="0">
              <a:cs typeface="Times New Roman" pitchFamily="18" charset="0"/>
            </a:endParaRPr>
          </a:p>
        </p:txBody>
      </p:sp>
      <p:sp>
        <p:nvSpPr>
          <p:cNvPr id="102404" name="Rectangle 1026"/>
          <p:cNvSpPr>
            <a:spLocks noChangeArrowheads="1"/>
          </p:cNvSpPr>
          <p:nvPr/>
        </p:nvSpPr>
        <p:spPr bwMode="auto">
          <a:xfrm>
            <a:off x="250800" y="1052736"/>
            <a:ext cx="8641680" cy="2231702"/>
          </a:xfrm>
          <a:prstGeom prst="rect">
            <a:avLst/>
          </a:prstGeom>
          <a:noFill/>
          <a:ln w="9525">
            <a:noFill/>
            <a:miter lim="800000"/>
            <a:headEnd/>
            <a:tailEnd/>
          </a:ln>
        </p:spPr>
        <p:txBody>
          <a:bodyPr/>
          <a:lstStyle/>
          <a:p>
            <a:pPr>
              <a:lnSpc>
                <a:spcPct val="125000"/>
              </a:lnSpc>
              <a:spcBef>
                <a:spcPts val="600"/>
              </a:spcBef>
              <a:buClr>
                <a:schemeClr val="hlink"/>
              </a:buClr>
              <a:defRPr/>
            </a:pPr>
            <a:r>
              <a:rPr lang="zh-CN" altLang="en-US" sz="2400" b="1" dirty="0">
                <a:solidFill>
                  <a:srgbClr val="FF0000"/>
                </a:solidFill>
                <a:latin typeface="Times New Roman" panose="02020603050405020304" pitchFamily="18" charset="0"/>
                <a:ea typeface="黑体" pitchFamily="49" charset="-122"/>
                <a:cs typeface="Times New Roman" panose="02020603050405020304" pitchFamily="18" charset="0"/>
              </a:rPr>
              <a:t>溶液的渗透压产生的原因：</a:t>
            </a:r>
            <a:endParaRPr lang="en-US" altLang="zh-CN" sz="2400" b="1" dirty="0">
              <a:solidFill>
                <a:srgbClr val="FF0000"/>
              </a:solidFill>
              <a:latin typeface="Times New Roman" panose="02020603050405020304" pitchFamily="18" charset="0"/>
              <a:ea typeface="仿宋" pitchFamily="49" charset="-122"/>
              <a:cs typeface="Times New Roman" panose="02020603050405020304" pitchFamily="18" charset="0"/>
            </a:endParaRPr>
          </a:p>
          <a:p>
            <a:pPr marL="342900" indent="-342900">
              <a:lnSpc>
                <a:spcPct val="125000"/>
              </a:lnSpc>
              <a:spcBef>
                <a:spcPts val="600"/>
              </a:spcBef>
              <a:buFontTx/>
              <a:buChar char="•"/>
              <a:defRPr/>
            </a:pPr>
            <a:r>
              <a:rPr lang="zh-CN" altLang="en-US" sz="2400" b="1" dirty="0">
                <a:latin typeface="Times New Roman" panose="02020603050405020304" pitchFamily="18" charset="0"/>
                <a:ea typeface="仿宋" pitchFamily="49" charset="-122"/>
                <a:cs typeface="Times New Roman" panose="02020603050405020304" pitchFamily="18" charset="0"/>
              </a:rPr>
              <a:t>在一定温度和体积下，渗透压只与溶质的粒子数有关，而与溶质溶剂的本性无关。</a:t>
            </a:r>
          </a:p>
          <a:p>
            <a:pPr marL="342900" indent="-342900">
              <a:lnSpc>
                <a:spcPct val="125000"/>
              </a:lnSpc>
              <a:spcBef>
                <a:spcPts val="600"/>
              </a:spcBef>
              <a:buFontTx/>
              <a:buChar char="•"/>
              <a:defRPr/>
            </a:pPr>
            <a:r>
              <a:rPr lang="zh-CN" altLang="en-US" sz="2400" b="1" dirty="0">
                <a:latin typeface="Times New Roman" panose="02020603050405020304" pitchFamily="18" charset="0"/>
                <a:ea typeface="仿宋" pitchFamily="49" charset="-122"/>
                <a:cs typeface="Times New Roman" panose="02020603050405020304" pitchFamily="18" charset="0"/>
              </a:rPr>
              <a:t>造成渗透压的原因在于：</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半透膜两边的蒸气压不等。</a:t>
            </a:r>
            <a:endParaRPr lang="zh-CN" altLang="en-US" b="1" baseline="30000" dirty="0">
              <a:solidFill>
                <a:srgbClr val="0000FF"/>
              </a:solidFill>
              <a:latin typeface="Times New Roman" panose="02020603050405020304" pitchFamily="18" charset="0"/>
              <a:ea typeface="仿宋" pitchFamily="49" charset="-122"/>
              <a:cs typeface="Times New Roman" panose="02020603050405020304" pitchFamily="18" charset="0"/>
            </a:endParaRPr>
          </a:p>
        </p:txBody>
      </p:sp>
      <p:sp>
        <p:nvSpPr>
          <p:cNvPr id="102405" name="Rectangle 1027"/>
          <p:cNvSpPr>
            <a:spLocks noChangeArrowheads="1"/>
          </p:cNvSpPr>
          <p:nvPr/>
        </p:nvSpPr>
        <p:spPr bwMode="auto">
          <a:xfrm>
            <a:off x="250800" y="3212976"/>
            <a:ext cx="8893200" cy="3140819"/>
          </a:xfrm>
          <a:prstGeom prst="rect">
            <a:avLst/>
          </a:prstGeom>
          <a:noFill/>
          <a:ln w="9525">
            <a:noFill/>
            <a:miter lim="800000"/>
            <a:headEnd/>
            <a:tailEnd/>
          </a:ln>
        </p:spPr>
        <p:txBody>
          <a:bodyPr/>
          <a:lstStyle/>
          <a:p>
            <a:pPr marL="342900" indent="-342900">
              <a:lnSpc>
                <a:spcPct val="125000"/>
              </a:lnSpc>
              <a:spcBef>
                <a:spcPts val="600"/>
              </a:spcBef>
              <a:buFont typeface="Wingdings" pitchFamily="2" charset="2"/>
              <a:buChar char="Ø"/>
              <a:defRPr/>
            </a:pPr>
            <a:r>
              <a:rPr lang="zh-CN" altLang="en-US" sz="2400" b="1" dirty="0">
                <a:latin typeface="Times New Roman" panose="02020603050405020304" pitchFamily="18" charset="0"/>
                <a:ea typeface="仿宋" pitchFamily="49" charset="-122"/>
                <a:cs typeface="Times New Roman" panose="02020603050405020304" pitchFamily="18" charset="0"/>
              </a:rPr>
              <a:t>正常人的血浆渗透压为</a:t>
            </a:r>
            <a:r>
              <a:rPr lang="en-US" altLang="zh-CN" sz="2400" b="1" dirty="0">
                <a:latin typeface="Times New Roman" panose="02020603050405020304" pitchFamily="18" charset="0"/>
                <a:ea typeface="仿宋" pitchFamily="49" charset="-122"/>
                <a:cs typeface="Times New Roman" panose="02020603050405020304" pitchFamily="18" charset="0"/>
              </a:rPr>
              <a:t>720~800 </a:t>
            </a:r>
            <a:r>
              <a:rPr lang="en-US" altLang="zh-CN" sz="2400" b="1" dirty="0" err="1">
                <a:latin typeface="Times New Roman" panose="02020603050405020304" pitchFamily="18" charset="0"/>
                <a:ea typeface="仿宋" pitchFamily="49" charset="-122"/>
                <a:cs typeface="Times New Roman" panose="02020603050405020304" pitchFamily="18" charset="0"/>
              </a:rPr>
              <a:t>kpa</a:t>
            </a:r>
            <a:r>
              <a:rPr lang="zh-CN" altLang="en-US" sz="2400" b="1" dirty="0">
                <a:latin typeface="Times New Roman" panose="02020603050405020304" pitchFamily="18" charset="0"/>
                <a:ea typeface="仿宋" pitchFamily="49" charset="-122"/>
                <a:cs typeface="Times New Roman" panose="02020603050405020304" pitchFamily="18" charset="0"/>
              </a:rPr>
              <a:t>，约</a:t>
            </a:r>
            <a:r>
              <a:rPr lang="en-US" altLang="zh-CN" sz="2400" b="1" dirty="0">
                <a:latin typeface="Times New Roman" panose="02020603050405020304" pitchFamily="18" charset="0"/>
                <a:ea typeface="仿宋" pitchFamily="49" charset="-122"/>
                <a:cs typeface="Times New Roman" panose="02020603050405020304" pitchFamily="18" charset="0"/>
              </a:rPr>
              <a:t>7~8</a:t>
            </a:r>
            <a:r>
              <a:rPr lang="zh-CN" altLang="en-US" sz="2400" b="1">
                <a:latin typeface="Times New Roman" panose="02020603050405020304" pitchFamily="18" charset="0"/>
                <a:ea typeface="仿宋" pitchFamily="49" charset="-122"/>
                <a:cs typeface="Times New Roman" panose="02020603050405020304" pitchFamily="18" charset="0"/>
              </a:rPr>
              <a:t>个标准大气压</a:t>
            </a:r>
            <a:r>
              <a:rPr lang="zh-CN" altLang="en-US" sz="2400" b="1" dirty="0">
                <a:latin typeface="Times New Roman" panose="02020603050405020304" pitchFamily="18" charset="0"/>
                <a:ea typeface="仿宋" pitchFamily="49" charset="-122"/>
                <a:cs typeface="Times New Roman" panose="02020603050405020304" pitchFamily="18" charset="0"/>
              </a:rPr>
              <a:t>。</a:t>
            </a:r>
            <a:endParaRPr lang="en-US" altLang="zh-CN" sz="2400" b="1" dirty="0">
              <a:latin typeface="Times New Roman" panose="02020603050405020304" pitchFamily="18" charset="0"/>
              <a:ea typeface="仿宋" pitchFamily="49" charset="-122"/>
              <a:cs typeface="Times New Roman" panose="02020603050405020304" pitchFamily="18" charset="0"/>
            </a:endParaRPr>
          </a:p>
          <a:p>
            <a:pPr marL="342900" indent="-342900">
              <a:lnSpc>
                <a:spcPct val="125000"/>
              </a:lnSpc>
              <a:spcBef>
                <a:spcPts val="600"/>
              </a:spcBef>
              <a:buFont typeface="Wingdings" pitchFamily="2" charset="2"/>
              <a:buChar char="Ø"/>
              <a:defRPr/>
            </a:pPr>
            <a:r>
              <a:rPr lang="zh-CN" altLang="en-US" sz="2400" b="1" dirty="0">
                <a:latin typeface="Times New Roman" panose="02020603050405020304" pitchFamily="18" charset="0"/>
                <a:ea typeface="仿宋" pitchFamily="49" charset="-122"/>
                <a:cs typeface="Times New Roman" panose="02020603050405020304" pitchFamily="18" charset="0"/>
              </a:rPr>
              <a:t>食物过咸、排汗过多，组织中的渗透压升高。</a:t>
            </a:r>
          </a:p>
          <a:p>
            <a:pPr marL="342900" indent="-342900">
              <a:lnSpc>
                <a:spcPct val="125000"/>
              </a:lnSpc>
              <a:spcBef>
                <a:spcPts val="600"/>
              </a:spcBef>
              <a:buFont typeface="Wingdings" pitchFamily="2" charset="2"/>
              <a:buChar char="Ø"/>
              <a:defRPr/>
            </a:pPr>
            <a:r>
              <a:rPr lang="zh-CN" altLang="en-US" sz="2400" b="1" dirty="0">
                <a:latin typeface="Times New Roman" panose="02020603050405020304" pitchFamily="18" charset="0"/>
                <a:ea typeface="仿宋" pitchFamily="49" charset="-122"/>
                <a:cs typeface="Times New Roman" panose="02020603050405020304" pitchFamily="18" charset="0"/>
              </a:rPr>
              <a:t>淡水中游泳时，眼球容易“红胀”。</a:t>
            </a:r>
            <a:endParaRPr lang="en-US" altLang="zh-CN" sz="2400" b="1" dirty="0">
              <a:latin typeface="Times New Roman" panose="02020603050405020304" pitchFamily="18" charset="0"/>
              <a:ea typeface="仿宋" pitchFamily="49" charset="-122"/>
              <a:cs typeface="Times New Roman" panose="02020603050405020304" pitchFamily="18" charset="0"/>
            </a:endParaRPr>
          </a:p>
          <a:p>
            <a:pPr marL="342900" indent="-342900">
              <a:lnSpc>
                <a:spcPct val="125000"/>
              </a:lnSpc>
              <a:spcBef>
                <a:spcPts val="600"/>
              </a:spcBef>
              <a:buFont typeface="Wingdings" pitchFamily="2" charset="2"/>
              <a:buChar char="Ø"/>
              <a:defRPr/>
            </a:pPr>
            <a:r>
              <a:rPr lang="zh-CN" altLang="en-US" sz="2400" b="1" dirty="0">
                <a:latin typeface="Times New Roman" panose="02020603050405020304" pitchFamily="18" charset="0"/>
                <a:ea typeface="仿宋" pitchFamily="49" charset="-122"/>
                <a:cs typeface="Times New Roman" panose="02020603050405020304" pitchFamily="18" charset="0"/>
              </a:rPr>
              <a:t>腌肉的使用大量的食盐。</a:t>
            </a:r>
          </a:p>
          <a:p>
            <a:pPr marL="342900" indent="-342900">
              <a:lnSpc>
                <a:spcPct val="125000"/>
              </a:lnSpc>
              <a:spcBef>
                <a:spcPts val="600"/>
              </a:spcBef>
              <a:buFont typeface="Wingdings" pitchFamily="2" charset="2"/>
              <a:buChar char="Ø"/>
              <a:defRPr/>
            </a:pPr>
            <a:r>
              <a:rPr lang="zh-CN" altLang="en-US" sz="2400" b="1" dirty="0">
                <a:latin typeface="Times New Roman" panose="02020603050405020304" pitchFamily="18" charset="0"/>
                <a:ea typeface="仿宋" pitchFamily="49" charset="-122"/>
                <a:cs typeface="Times New Roman" panose="02020603050405020304" pitchFamily="18" charset="0"/>
              </a:rPr>
              <a:t>静脉注射或输液时采用“等渗液”：0.9</a:t>
            </a:r>
            <a:r>
              <a:rPr lang="en-US" altLang="zh-CN" sz="2400" b="1" dirty="0">
                <a:latin typeface="Times New Roman" panose="02020603050405020304" pitchFamily="18" charset="0"/>
                <a:ea typeface="仿宋" pitchFamily="49" charset="-122"/>
                <a:cs typeface="Times New Roman" panose="02020603050405020304" pitchFamily="18" charset="0"/>
              </a:rPr>
              <a:t>2</a:t>
            </a:r>
            <a:r>
              <a:rPr lang="zh-CN" altLang="en-US" sz="2400" b="1" dirty="0">
                <a:latin typeface="Times New Roman" panose="02020603050405020304" pitchFamily="18" charset="0"/>
                <a:ea typeface="仿宋" pitchFamily="49" charset="-122"/>
                <a:cs typeface="Times New Roman" panose="02020603050405020304" pitchFamily="18" charset="0"/>
              </a:rPr>
              <a:t>%的生理盐水或者5.0%的葡萄糖溶液。</a:t>
            </a:r>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p:cNvSpPr>
            <a:spLocks noGrp="1" noChangeArrowheads="1"/>
          </p:cNvSpPr>
          <p:nvPr>
            <p:ph type="ctrTitle"/>
          </p:nvPr>
        </p:nvSpPr>
        <p:spPr>
          <a:xfrm>
            <a:off x="250824" y="188913"/>
            <a:ext cx="6841456" cy="792162"/>
          </a:xfrm>
        </p:spPr>
        <p:txBody>
          <a:bodyPr/>
          <a:lstStyle/>
          <a:p>
            <a:pPr eaLnBrk="1" hangingPunct="1"/>
            <a:r>
              <a:rPr lang="en-US" altLang="zh-CN" sz="3200" dirty="0">
                <a:latin typeface="Arial" panose="020B0604020202020204" pitchFamily="34" charset="0"/>
                <a:cs typeface="Arial" panose="020B0604020202020204" pitchFamily="34" charset="0"/>
              </a:rPr>
              <a:t>4.1 </a:t>
            </a:r>
            <a:r>
              <a:rPr lang="zh-CN" altLang="en-US" sz="3200" dirty="0">
                <a:latin typeface="黑体" pitchFamily="2" charset="-122"/>
              </a:rPr>
              <a:t>液体及由液体构成的多组分体系</a:t>
            </a:r>
          </a:p>
        </p:txBody>
      </p:sp>
      <p:sp>
        <p:nvSpPr>
          <p:cNvPr id="487426" name="Rectangle 2"/>
          <p:cNvSpPr>
            <a:spLocks noGrp="1" noChangeArrowheads="1"/>
          </p:cNvSpPr>
          <p:nvPr>
            <p:ph type="subTitle" idx="1"/>
          </p:nvPr>
        </p:nvSpPr>
        <p:spPr>
          <a:xfrm>
            <a:off x="250825" y="1099592"/>
            <a:ext cx="4176713" cy="457200"/>
          </a:xfrm>
        </p:spPr>
        <p:txBody>
          <a:bodyPr/>
          <a:lstStyle/>
          <a:p>
            <a:pPr eaLnBrk="1" hangingPunct="1">
              <a:spcBef>
                <a:spcPct val="0"/>
              </a:spcBef>
              <a:defRPr/>
            </a:pPr>
            <a:r>
              <a:rPr lang="en-US" altLang="zh-CN" sz="2400" dirty="0">
                <a:solidFill>
                  <a:srgbClr val="0000FF"/>
                </a:solidFill>
                <a:effectLst/>
                <a:latin typeface="Arial" panose="020B0604020202020204" pitchFamily="34" charset="0"/>
                <a:ea typeface="+mj-ea"/>
                <a:cs typeface="Arial" panose="020B0604020202020204" pitchFamily="34" charset="0"/>
              </a:rPr>
              <a:t>4.1.</a:t>
            </a:r>
            <a:r>
              <a:rPr lang="zh-CN" altLang="en-US" sz="2400" dirty="0">
                <a:solidFill>
                  <a:srgbClr val="0000FF"/>
                </a:solidFill>
                <a:effectLst/>
                <a:latin typeface="Arial" panose="020B0604020202020204" pitchFamily="34" charset="0"/>
                <a:ea typeface="+mj-ea"/>
                <a:cs typeface="Arial" panose="020B0604020202020204" pitchFamily="34" charset="0"/>
              </a:rPr>
              <a:t>1  </a:t>
            </a:r>
            <a:r>
              <a:rPr lang="zh-CN" altLang="en-US" sz="2400" dirty="0">
                <a:solidFill>
                  <a:srgbClr val="0000FF"/>
                </a:solidFill>
                <a:effectLst/>
                <a:latin typeface="Times New Roman" panose="02020603050405020304" pitchFamily="18" charset="0"/>
                <a:ea typeface="+mj-ea"/>
                <a:cs typeface="Times New Roman" panose="02020603050405020304" pitchFamily="18" charset="0"/>
              </a:rPr>
              <a:t>分子间力与液体性质</a:t>
            </a:r>
          </a:p>
        </p:txBody>
      </p:sp>
      <p:sp>
        <p:nvSpPr>
          <p:cNvPr id="19459" name="Rectangle 4"/>
          <p:cNvSpPr>
            <a:spLocks noChangeArrowheads="1"/>
          </p:cNvSpPr>
          <p:nvPr/>
        </p:nvSpPr>
        <p:spPr bwMode="auto">
          <a:xfrm>
            <a:off x="228600" y="1484784"/>
            <a:ext cx="8664574" cy="2057423"/>
          </a:xfrm>
          <a:prstGeom prst="rect">
            <a:avLst/>
          </a:prstGeom>
          <a:noFill/>
          <a:ln w="9525">
            <a:noFill/>
            <a:miter lim="800000"/>
            <a:headEnd/>
            <a:tailEnd/>
          </a:ln>
        </p:spPr>
        <p:txBody>
          <a:bodyPr wrap="square">
            <a:spAutoFit/>
          </a:bodyPr>
          <a:lstStyle/>
          <a:p>
            <a:pPr algn="just">
              <a:lnSpc>
                <a:spcPct val="125000"/>
              </a:lnSpc>
            </a:pPr>
            <a:r>
              <a:rPr lang="zh-CN" altLang="en-US" sz="2600" b="1" dirty="0">
                <a:solidFill>
                  <a:srgbClr val="FF0000"/>
                </a:solidFill>
                <a:latin typeface="Times New Roman" panose="02020603050405020304" pitchFamily="18" charset="0"/>
                <a:ea typeface="华文仿宋" pitchFamily="2" charset="-122"/>
                <a:cs typeface="Times New Roman" panose="02020603050405020304" pitchFamily="18" charset="0"/>
              </a:rPr>
              <a:t>物质的聚集状态与分子间作用力和分子运动状态：</a:t>
            </a:r>
            <a:r>
              <a:rPr lang="zh-CN" altLang="en-US" sz="2600" b="1" dirty="0">
                <a:latin typeface="Times New Roman" panose="02020603050405020304" pitchFamily="18" charset="0"/>
                <a:ea typeface="华文仿宋" pitchFamily="2" charset="-122"/>
                <a:cs typeface="Times New Roman" panose="02020603050405020304" pitchFamily="18" charset="0"/>
              </a:rPr>
              <a:t>分子间作用力大，分子运动弱，物质呈固态；分子间作用力和分子运动中等，物质呈液态；分子间作用力小，分子运动剧烈，物质呈气态。</a:t>
            </a:r>
          </a:p>
        </p:txBody>
      </p:sp>
      <p:sp>
        <p:nvSpPr>
          <p:cNvPr id="19460" name="Rectangle 5"/>
          <p:cNvSpPr>
            <a:spLocks noChangeArrowheads="1"/>
          </p:cNvSpPr>
          <p:nvPr/>
        </p:nvSpPr>
        <p:spPr bwMode="auto">
          <a:xfrm>
            <a:off x="250824" y="3539655"/>
            <a:ext cx="4681216" cy="3057697"/>
          </a:xfrm>
          <a:prstGeom prst="rect">
            <a:avLst/>
          </a:prstGeom>
          <a:noFill/>
          <a:ln w="9525">
            <a:noFill/>
            <a:miter lim="800000"/>
            <a:headEnd/>
            <a:tailEnd/>
          </a:ln>
        </p:spPr>
        <p:txBody>
          <a:bodyPr wrap="square">
            <a:spAutoFit/>
          </a:bodyPr>
          <a:lstStyle/>
          <a:p>
            <a:pPr algn="just">
              <a:lnSpc>
                <a:spcPct val="125000"/>
              </a:lnSpc>
            </a:pPr>
            <a:r>
              <a:rPr lang="zh-CN" altLang="en-US" sz="2600" b="1" dirty="0">
                <a:solidFill>
                  <a:srgbClr val="FF0000"/>
                </a:solidFill>
                <a:latin typeface="Times New Roman" panose="02020603050405020304" pitchFamily="18" charset="0"/>
                <a:ea typeface="华文仿宋" pitchFamily="2" charset="-122"/>
                <a:cs typeface="Times New Roman" panose="02020603050405020304" pitchFamily="18" charset="0"/>
              </a:rPr>
              <a:t>分子间作用力与液体表面张力</a:t>
            </a:r>
            <a:endParaRPr lang="en-US" altLang="zh-CN" sz="2600" b="1" dirty="0">
              <a:solidFill>
                <a:srgbClr val="FF0000"/>
              </a:solidFill>
              <a:latin typeface="Times New Roman" panose="02020603050405020304" pitchFamily="18" charset="0"/>
              <a:ea typeface="华文仿宋" pitchFamily="2" charset="-122"/>
              <a:cs typeface="Times New Roman" panose="02020603050405020304" pitchFamily="18" charset="0"/>
            </a:endParaRPr>
          </a:p>
          <a:p>
            <a:pPr algn="just">
              <a:lnSpc>
                <a:spcPct val="125000"/>
              </a:lnSpc>
            </a:pPr>
            <a:r>
              <a:rPr lang="zh-CN" altLang="en-US" sz="2600" b="1" dirty="0">
                <a:latin typeface="Times New Roman" panose="02020603050405020304" pitchFamily="18" charset="0"/>
                <a:ea typeface="华文仿宋" pitchFamily="2" charset="-122"/>
                <a:cs typeface="Times New Roman" panose="02020603050405020304" pitchFamily="18" charset="0"/>
              </a:rPr>
              <a:t>液体表面分子的能量高于液体内部分子的能量，因此液体尽可能保持最小表面积。</a:t>
            </a:r>
            <a:r>
              <a:rPr lang="zh-CN" altLang="en-US" sz="2600" b="1" dirty="0">
                <a:solidFill>
                  <a:srgbClr val="0000FF"/>
                </a:solidFill>
                <a:latin typeface="Times New Roman" panose="02020603050405020304" pitchFamily="18" charset="0"/>
                <a:ea typeface="华文仿宋" pitchFamily="2" charset="-122"/>
                <a:cs typeface="Times New Roman" panose="02020603050405020304" pitchFamily="18" charset="0"/>
              </a:rPr>
              <a:t>要增大液体的面积，就必须施加额外的能量，即液体具有表面张力。</a:t>
            </a:r>
          </a:p>
        </p:txBody>
      </p:sp>
      <p:sp>
        <p:nvSpPr>
          <p:cNvPr id="6" name="矩形 5">
            <a:extLst>
              <a:ext uri="{FF2B5EF4-FFF2-40B4-BE49-F238E27FC236}">
                <a16:creationId xmlns:a16="http://schemas.microsoft.com/office/drawing/2014/main" id="{A69C652A-ADF4-4199-812C-9F8F63580829}"/>
              </a:ext>
            </a:extLst>
          </p:cNvPr>
          <p:cNvSpPr/>
          <p:nvPr/>
        </p:nvSpPr>
        <p:spPr>
          <a:xfrm>
            <a:off x="5064943" y="5957972"/>
            <a:ext cx="3983360" cy="461665"/>
          </a:xfrm>
          <a:prstGeom prst="rect">
            <a:avLst/>
          </a:prstGeom>
        </p:spPr>
        <p:txBody>
          <a:bodyPr wrap="square">
            <a:spAutoFit/>
          </a:bodyPr>
          <a:lstStyle/>
          <a:p>
            <a:pPr algn="ctr"/>
            <a:r>
              <a:rPr lang="zh-CN" altLang="en-US" sz="2400" b="1" dirty="0">
                <a:latin typeface="华文仿宋" panose="02010600040101010101" pitchFamily="2" charset="-122"/>
                <a:ea typeface="华文仿宋" panose="02010600040101010101" pitchFamily="2" charset="-122"/>
              </a:rPr>
              <a:t>水黾</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mǐn</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pic>
        <p:nvPicPr>
          <p:cNvPr id="2" name="4-1">
            <a:hlinkClick r:id="" action="ppaction://media"/>
            <a:extLst>
              <a:ext uri="{FF2B5EF4-FFF2-40B4-BE49-F238E27FC236}">
                <a16:creationId xmlns:a16="http://schemas.microsoft.com/office/drawing/2014/main" id="{95766D69-32BC-4613-AA4C-FF273AAFDE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64943" y="3673399"/>
            <a:ext cx="3828231" cy="2153380"/>
          </a:xfrm>
          <a:prstGeom prst="rect">
            <a:avLst/>
          </a:prstGeom>
        </p:spPr>
      </p:pic>
    </p:spTree>
  </p:cSld>
  <p:clrMapOvr>
    <a:masterClrMapping/>
  </p:clrMapOvr>
  <p:transition advClick="0"/>
  <p:timing>
    <p:tnLst>
      <p:par>
        <p:cTn id="1" dur="indefinite" restart="never" nodeType="tmRoot">
          <p:childTnLst>
            <p:video fullScrn="1">
              <p:cMediaNode vol="80000">
                <p:cTn id="2" fill="hold" display="0">
                  <p:stCondLst>
                    <p:cond delay="indefinite"/>
                  </p:stCondLst>
                </p:cTn>
                <p:tgtEl>
                  <p:spTgt spid="2"/>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4.2.2  </a:t>
            </a:r>
            <a:r>
              <a:rPr lang="zh-CN" altLang="en-US" sz="3200" dirty="0">
                <a:latin typeface="黑体" pitchFamily="2" charset="-122"/>
              </a:rPr>
              <a:t>电解质溶液的通性</a:t>
            </a:r>
          </a:p>
        </p:txBody>
      </p:sp>
      <p:sp>
        <p:nvSpPr>
          <p:cNvPr id="106500" name="Text Box 4"/>
          <p:cNvSpPr txBox="1">
            <a:spLocks noChangeArrowheads="1"/>
          </p:cNvSpPr>
          <p:nvPr/>
        </p:nvSpPr>
        <p:spPr bwMode="auto">
          <a:xfrm>
            <a:off x="395288" y="1052513"/>
            <a:ext cx="8353425" cy="523875"/>
          </a:xfrm>
          <a:prstGeom prst="rect">
            <a:avLst/>
          </a:prstGeom>
          <a:noFill/>
          <a:ln w="9525">
            <a:noFill/>
            <a:miter lim="800000"/>
            <a:headEnd/>
            <a:tailEnd/>
          </a:ln>
        </p:spPr>
        <p:txBody>
          <a:bodyPr>
            <a:spAutoFit/>
          </a:bodyPr>
          <a:lstStyle/>
          <a:p>
            <a:pPr eaLnBrk="0" hangingPunct="0">
              <a:spcBef>
                <a:spcPct val="50000"/>
              </a:spcBef>
              <a:defRPr/>
            </a:pPr>
            <a:r>
              <a:rPr lang="zh-CN" altLang="en-US" dirty="0">
                <a:latin typeface="仿宋" pitchFamily="49" charset="-122"/>
                <a:ea typeface="仿宋" pitchFamily="49" charset="-122"/>
              </a:rPr>
              <a:t> </a:t>
            </a:r>
            <a:endParaRPr lang="zh-CN" altLang="en-US" b="1" dirty="0">
              <a:effectLst>
                <a:outerShdw blurRad="38100" dist="38100" dir="2700000" algn="tl">
                  <a:srgbClr val="000000">
                    <a:alpha val="43137"/>
                  </a:srgbClr>
                </a:outerShdw>
              </a:effectLst>
              <a:latin typeface="仿宋" pitchFamily="49" charset="-122"/>
              <a:ea typeface="仿宋" pitchFamily="49" charset="-122"/>
            </a:endParaRPr>
          </a:p>
        </p:txBody>
      </p:sp>
      <p:sp>
        <p:nvSpPr>
          <p:cNvPr id="106501" name="Text Box 8"/>
          <p:cNvSpPr txBox="1">
            <a:spLocks noChangeArrowheads="1"/>
          </p:cNvSpPr>
          <p:nvPr/>
        </p:nvSpPr>
        <p:spPr bwMode="auto">
          <a:xfrm>
            <a:off x="251521" y="980728"/>
            <a:ext cx="8640960" cy="5594096"/>
          </a:xfrm>
          <a:prstGeom prst="rect">
            <a:avLst/>
          </a:prstGeom>
          <a:noFill/>
          <a:ln w="9525">
            <a:noFill/>
            <a:miter lim="800000"/>
            <a:headEnd/>
            <a:tailEnd/>
          </a:ln>
        </p:spPr>
        <p:txBody>
          <a:bodyPr wrap="square">
            <a:spAutoFit/>
          </a:bodyPr>
          <a:lstStyle/>
          <a:p>
            <a:pPr eaLnBrk="0" hangingPunct="0">
              <a:lnSpc>
                <a:spcPct val="125000"/>
              </a:lnSpc>
              <a:spcBef>
                <a:spcPts val="600"/>
              </a:spcBef>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稀溶液定律所表达的依数性与溶液浓度的定量关系</a:t>
            </a:r>
            <a:r>
              <a:rPr lang="zh-CN" altLang="en-US" b="1" u="sng"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不适用于浓溶液和电解质溶液</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b="1" dirty="0">
              <a:latin typeface="Times New Roman" panose="02020603050405020304" pitchFamily="18" charset="0"/>
              <a:ea typeface="华文仿宋" panose="02010600040101010101" pitchFamily="2" charset="-122"/>
              <a:cs typeface="Times New Roman" panose="02020603050405020304" pitchFamily="18" charset="0"/>
            </a:endParaRPr>
          </a:p>
          <a:p>
            <a:pPr eaLnBrk="0" hangingPunct="0">
              <a:lnSpc>
                <a:spcPct val="125000"/>
              </a:lnSpc>
              <a:spcBef>
                <a:spcPts val="600"/>
              </a:spcBef>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虽然浓溶液或电解质溶液也与非电解质稀溶液一样具有溶液蒸气压下降、沸点上升、凝固点下降和渗透压等性质，但不符合</a:t>
            </a:r>
            <a:r>
              <a:rPr lang="zh-CN" altLang="en-US"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溶液依数性定律。</a:t>
            </a:r>
            <a:endPar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a:p>
            <a:pPr eaLnBrk="0" hangingPunct="0">
              <a:lnSpc>
                <a:spcPct val="125000"/>
              </a:lnSpc>
              <a:spcBef>
                <a:spcPts val="600"/>
              </a:spcBef>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这是因为在浓溶液中，溶质的微粒较多，</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溶质微粒之间的相互影响以及溶质微粒与溶剂分子之间的相互影响大大加强</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。这些复杂的因素使稀溶液定律的定量关系产生了偏差。而在电解质溶液中，这种偏差的产生则是由于</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电解质的解离</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dirty="0">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7"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4.2.2  </a:t>
            </a:r>
            <a:r>
              <a:rPr lang="zh-CN" altLang="en-US" dirty="0">
                <a:latin typeface="华文新魏" pitchFamily="2" charset="-122"/>
              </a:rPr>
              <a:t>电解质溶液的通性</a:t>
            </a:r>
            <a:endParaRPr lang="zh-CN" altLang="en-US" dirty="0"/>
          </a:p>
        </p:txBody>
      </p:sp>
      <p:sp>
        <p:nvSpPr>
          <p:cNvPr id="26627" name="Text Box 3"/>
          <p:cNvSpPr txBox="1">
            <a:spLocks noChangeArrowheads="1"/>
          </p:cNvSpPr>
          <p:nvPr/>
        </p:nvSpPr>
        <p:spPr bwMode="auto">
          <a:xfrm>
            <a:off x="251520" y="980728"/>
            <a:ext cx="8640960" cy="2730491"/>
          </a:xfrm>
          <a:prstGeom prst="rect">
            <a:avLst/>
          </a:prstGeom>
          <a:noFill/>
          <a:ln w="9525">
            <a:noFill/>
            <a:miter lim="800000"/>
            <a:headEnd/>
            <a:tailEnd/>
          </a:ln>
        </p:spPr>
        <p:txBody>
          <a:bodyPr wrap="square">
            <a:spAutoFit/>
          </a:bodyPr>
          <a:lstStyle/>
          <a:p>
            <a:pPr eaLnBrk="0" hangingPunct="0">
              <a:lnSpc>
                <a:spcPct val="125000"/>
              </a:lnSpc>
              <a:spcBef>
                <a:spcPts val="600"/>
              </a:spcBef>
              <a:defRPr/>
            </a:pPr>
            <a:r>
              <a:rPr lang="zh-CN" altLang="en-US" b="1" dirty="0">
                <a:solidFill>
                  <a:srgbClr val="000000"/>
                </a:solidFill>
                <a:latin typeface="Times New Roman" panose="02020603050405020304" pitchFamily="18" charset="0"/>
                <a:ea typeface="仿宋" pitchFamily="49" charset="-122"/>
                <a:cs typeface="Times New Roman" panose="02020603050405020304" pitchFamily="18" charset="0"/>
              </a:rPr>
              <a:t>阿仑尼乌斯根据电解质溶液不服从稀溶液定律的现象，提出了</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电离理论</a:t>
            </a:r>
            <a:r>
              <a:rPr lang="zh-CN" altLang="en-US" b="1" dirty="0">
                <a:solidFill>
                  <a:srgbClr val="000000"/>
                </a:solidFill>
                <a:latin typeface="Times New Roman" panose="02020603050405020304" pitchFamily="18" charset="0"/>
                <a:ea typeface="仿宋" pitchFamily="49" charset="-122"/>
                <a:cs typeface="Times New Roman" panose="02020603050405020304" pitchFamily="18" charset="0"/>
              </a:rPr>
              <a:t>。</a:t>
            </a:r>
            <a:r>
              <a:rPr lang="en-US" altLang="zh-CN" b="1" dirty="0">
                <a:solidFill>
                  <a:srgbClr val="000000"/>
                </a:solidFill>
                <a:latin typeface="Times New Roman" panose="02020603050405020304" pitchFamily="18" charset="0"/>
                <a:ea typeface="仿宋" pitchFamily="49" charset="-122"/>
                <a:cs typeface="Times New Roman" panose="02020603050405020304" pitchFamily="18" charset="0"/>
              </a:rPr>
              <a:t>1903</a:t>
            </a:r>
            <a:r>
              <a:rPr lang="zh-CN" altLang="en-US" b="1" dirty="0">
                <a:solidFill>
                  <a:srgbClr val="000000"/>
                </a:solidFill>
                <a:latin typeface="Times New Roman" panose="02020603050405020304" pitchFamily="18" charset="0"/>
                <a:ea typeface="仿宋" pitchFamily="49" charset="-122"/>
                <a:cs typeface="Times New Roman" panose="02020603050405020304" pitchFamily="18" charset="0"/>
              </a:rPr>
              <a:t>年他获得了诺贝尔化学奖。电离理论认为电解质分子在水溶液中解离成离子，使得溶液中的微粒数增大，故它们的蒸汽压、沸点、熔点的改变和渗透压数值都比非电解质大。</a:t>
            </a:r>
          </a:p>
        </p:txBody>
      </p:sp>
      <p:sp>
        <p:nvSpPr>
          <p:cNvPr id="26629" name="Text Box 5"/>
          <p:cNvSpPr txBox="1">
            <a:spLocks noChangeArrowheads="1"/>
          </p:cNvSpPr>
          <p:nvPr/>
        </p:nvSpPr>
        <p:spPr bwMode="auto">
          <a:xfrm>
            <a:off x="251520" y="3855235"/>
            <a:ext cx="8640960" cy="1022331"/>
          </a:xfrm>
          <a:prstGeom prst="rect">
            <a:avLst/>
          </a:prstGeom>
          <a:noFill/>
          <a:ln w="12700" cap="sq">
            <a:noFill/>
            <a:miter lim="800000"/>
            <a:headEnd/>
            <a:tailEnd/>
          </a:ln>
        </p:spPr>
        <p:txBody>
          <a:bodyPr wrap="square" tIns="0" bIns="0">
            <a:spAutoFit/>
          </a:bodyPr>
          <a:lstStyle/>
          <a:p>
            <a:pPr eaLnBrk="0" hangingPunct="0">
              <a:lnSpc>
                <a:spcPct val="125000"/>
              </a:lnSpc>
              <a:spcBef>
                <a:spcPts val="600"/>
              </a:spcBef>
              <a:defRPr/>
            </a:pP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解离度</a:t>
            </a:r>
            <a:r>
              <a:rPr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溶液中已解离的电解质的分子数与电解质总分子数之比。</a:t>
            </a:r>
          </a:p>
        </p:txBody>
      </p:sp>
      <p:graphicFrame>
        <p:nvGraphicFramePr>
          <p:cNvPr id="26630" name="Object 6"/>
          <p:cNvGraphicFramePr>
            <a:graphicFrameLocks noChangeAspect="1"/>
          </p:cNvGraphicFramePr>
          <p:nvPr>
            <p:extLst>
              <p:ext uri="{D42A27DB-BD31-4B8C-83A1-F6EECF244321}">
                <p14:modId xmlns:p14="http://schemas.microsoft.com/office/powerpoint/2010/main" val="3925729197"/>
              </p:ext>
            </p:extLst>
          </p:nvPr>
        </p:nvGraphicFramePr>
        <p:xfrm>
          <a:off x="1920775" y="5147112"/>
          <a:ext cx="5243513" cy="868363"/>
        </p:xfrm>
        <a:graphic>
          <a:graphicData uri="http://schemas.openxmlformats.org/presentationml/2006/ole">
            <mc:AlternateContent xmlns:mc="http://schemas.openxmlformats.org/markup-compatibility/2006">
              <mc:Choice xmlns:v="urn:schemas-microsoft-com:vml" Requires="v">
                <p:oleObj spid="_x0000_s46431" name="Equation" r:id="rId3" imgW="2603500" imgH="431800" progId="Equation.3">
                  <p:embed/>
                </p:oleObj>
              </mc:Choice>
              <mc:Fallback>
                <p:oleObj name="Equation" r:id="rId3" imgW="2603500" imgH="4318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775" y="5147112"/>
                        <a:ext cx="5243513" cy="868363"/>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4"/>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ea typeface="Arial Unicode MS" pitchFamily="34" charset="-122"/>
                <a:cs typeface="Arial" panose="020B0604020202020204" pitchFamily="34" charset="0"/>
              </a:rPr>
              <a:t>4.2.2.1  </a:t>
            </a:r>
            <a:r>
              <a:rPr lang="zh-CN" altLang="en-US" sz="3200" dirty="0">
                <a:latin typeface="Arial Unicode MS" pitchFamily="34" charset="-122"/>
                <a:ea typeface="Arial Unicode MS" pitchFamily="34" charset="-122"/>
                <a:cs typeface="Arial Unicode MS" pitchFamily="34" charset="-122"/>
              </a:rPr>
              <a:t>电解质稀溶液的依数性</a:t>
            </a:r>
            <a:endParaRPr lang="zh-CN" altLang="en-US" sz="3200" dirty="0"/>
          </a:p>
        </p:txBody>
      </p:sp>
      <p:sp>
        <p:nvSpPr>
          <p:cNvPr id="465923" name="Rectangle 3"/>
          <p:cNvSpPr>
            <a:spLocks noGrp="1" noChangeArrowheads="1"/>
          </p:cNvSpPr>
          <p:nvPr>
            <p:ph idx="1"/>
          </p:nvPr>
        </p:nvSpPr>
        <p:spPr>
          <a:xfrm>
            <a:off x="251521" y="980728"/>
            <a:ext cx="8640960" cy="5715570"/>
          </a:xfrm>
        </p:spPr>
        <p:txBody>
          <a:bodyPr/>
          <a:lstStyle/>
          <a:p>
            <a:pPr marL="0" indent="0" eaLnBrk="1" hangingPunct="1">
              <a:lnSpc>
                <a:spcPct val="125000"/>
              </a:lnSpc>
              <a:spcBef>
                <a:spcPts val="600"/>
              </a:spcBef>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电解质溶液中，阳离子和阴离子之间存在强烈的相互作用。因此，电解质溶液表现出比非电解质稀溶液更强更显著的变化。即电解质稀溶液具有异常的依数性。为此</a:t>
            </a:r>
            <a:r>
              <a:rPr lang="en-US" altLang="zh-CN" dirty="0" err="1">
                <a:effectLst/>
                <a:latin typeface="Times New Roman" panose="02020603050405020304" pitchFamily="18" charset="0"/>
                <a:cs typeface="Times New Roman" panose="02020603050405020304" pitchFamily="18" charset="0"/>
              </a:rPr>
              <a:t>van’t</a:t>
            </a:r>
            <a:r>
              <a:rPr lang="en-US" altLang="zh-CN" dirty="0">
                <a:effectLst/>
                <a:latin typeface="Times New Roman" panose="02020603050405020304" pitchFamily="18" charset="0"/>
                <a:cs typeface="Times New Roman" panose="02020603050405020304" pitchFamily="18" charset="0"/>
              </a:rPr>
              <a:t>  Hoff </a:t>
            </a:r>
            <a:r>
              <a:rPr lang="zh-CN" altLang="en-US" dirty="0">
                <a:effectLst/>
                <a:latin typeface="Times New Roman" panose="02020603050405020304" pitchFamily="18" charset="0"/>
                <a:cs typeface="Times New Roman" panose="02020603050405020304" pitchFamily="18" charset="0"/>
              </a:rPr>
              <a:t>提出了用一个</a:t>
            </a:r>
            <a:r>
              <a:rPr lang="zh-CN" altLang="en-US" dirty="0">
                <a:solidFill>
                  <a:srgbClr val="FF0000"/>
                </a:solidFill>
                <a:effectLst/>
                <a:latin typeface="Times New Roman" panose="02020603050405020304" pitchFamily="18" charset="0"/>
                <a:ea typeface="+mj-ea"/>
                <a:cs typeface="Times New Roman" panose="02020603050405020304" pitchFamily="18" charset="0"/>
              </a:rPr>
              <a:t>修正系数</a:t>
            </a:r>
            <a:r>
              <a:rPr lang="en-US" altLang="zh-CN" i="1" dirty="0" err="1">
                <a:solidFill>
                  <a:srgbClr val="FF0000"/>
                </a:solidFill>
                <a:effectLst/>
                <a:latin typeface="Times New Roman" panose="02020603050405020304" pitchFamily="18" charset="0"/>
                <a:ea typeface="+mj-ea"/>
                <a:cs typeface="Times New Roman" panose="02020603050405020304" pitchFamily="18" charset="0"/>
              </a:rPr>
              <a:t>i</a:t>
            </a:r>
            <a:r>
              <a:rPr lang="zh-CN" altLang="en-US" dirty="0">
                <a:effectLst/>
                <a:latin typeface="Times New Roman" panose="02020603050405020304" pitchFamily="18" charset="0"/>
                <a:cs typeface="Times New Roman" panose="02020603050405020304" pitchFamily="18" charset="0"/>
              </a:rPr>
              <a:t>表达这种差异。</a:t>
            </a:r>
            <a:endParaRPr lang="en-US" altLang="zh-CN" dirty="0">
              <a:effectLst/>
              <a:latin typeface="Times New Roman" panose="02020603050405020304" pitchFamily="18" charset="0"/>
              <a:cs typeface="Times New Roman" panose="02020603050405020304" pitchFamily="18" charset="0"/>
            </a:endParaRPr>
          </a:p>
          <a:p>
            <a:pPr marL="0" indent="0" eaLnBrk="1" hangingPunct="1">
              <a:lnSpc>
                <a:spcPct val="125000"/>
              </a:lnSpc>
              <a:spcBef>
                <a:spcPts val="600"/>
              </a:spcBef>
              <a:buNone/>
              <a:defRPr/>
            </a:pPr>
            <a:r>
              <a:rPr lang="en-US" altLang="zh-CN" i="1" dirty="0" err="1">
                <a:solidFill>
                  <a:srgbClr val="FF0000"/>
                </a:solidFill>
                <a:effectLst/>
                <a:latin typeface="Times New Roman" panose="02020603050405020304" pitchFamily="18" charset="0"/>
                <a:ea typeface="+mj-ea"/>
                <a:cs typeface="Times New Roman" pitchFamily="18" charset="0"/>
              </a:rPr>
              <a:t>i</a:t>
            </a:r>
            <a:r>
              <a:rPr lang="zh-CN" altLang="en-US" dirty="0">
                <a:solidFill>
                  <a:srgbClr val="FF0000"/>
                </a:solidFill>
                <a:effectLst/>
                <a:latin typeface="Times New Roman" panose="02020603050405020304" pitchFamily="18" charset="0"/>
                <a:ea typeface="+mj-ea"/>
                <a:cs typeface="Times New Roman" panose="02020603050405020304" pitchFamily="18" charset="0"/>
              </a:rPr>
              <a:t>：电解质溶液依数性的测量值与同浓度非电解质依数性的预测值之比。</a:t>
            </a:r>
            <a:r>
              <a:rPr lang="en-US" altLang="zh-CN" i="1" dirty="0" err="1">
                <a:solidFill>
                  <a:srgbClr val="FF0000"/>
                </a:solidFill>
                <a:effectLst/>
                <a:latin typeface="Times New Roman" panose="02020603050405020304" pitchFamily="18" charset="0"/>
                <a:cs typeface="Times New Roman" pitchFamily="18" charset="0"/>
              </a:rPr>
              <a:t>i</a:t>
            </a:r>
            <a:r>
              <a:rPr lang="zh-CN" altLang="en-US" dirty="0">
                <a:effectLst/>
                <a:latin typeface="Times New Roman" panose="02020603050405020304" pitchFamily="18" charset="0"/>
                <a:cs typeface="Times New Roman" panose="02020603050405020304" pitchFamily="18" charset="0"/>
              </a:rPr>
              <a:t>受到电解质浓度的影响，参考表</a:t>
            </a:r>
            <a:r>
              <a:rPr lang="en-US" altLang="zh-CN" dirty="0">
                <a:effectLst/>
                <a:latin typeface="Times New Roman" panose="02020603050405020304" pitchFamily="18" charset="0"/>
                <a:cs typeface="Times New Roman" panose="02020603050405020304" pitchFamily="18" charset="0"/>
              </a:rPr>
              <a:t>4-2</a:t>
            </a:r>
            <a:r>
              <a:rPr lang="zh-CN" altLang="en-US" dirty="0">
                <a:effectLst/>
                <a:latin typeface="Times New Roman" panose="02020603050405020304" pitchFamily="18" charset="0"/>
                <a:cs typeface="Times New Roman" panose="02020603050405020304" pitchFamily="18" charset="0"/>
              </a:rPr>
              <a:t>。</a:t>
            </a:r>
            <a:endParaRPr lang="en-US" altLang="zh-CN" dirty="0">
              <a:effectLst/>
              <a:latin typeface="Times New Roman" panose="02020603050405020304" pitchFamily="18" charset="0"/>
              <a:cs typeface="Times New Roman" panose="02020603050405020304" pitchFamily="18" charset="0"/>
            </a:endParaRPr>
          </a:p>
          <a:p>
            <a:pPr marL="0" indent="0" algn="ctr" eaLnBrk="1" hangingPunct="1">
              <a:lnSpc>
                <a:spcPct val="125000"/>
              </a:lnSpc>
              <a:spcBef>
                <a:spcPts val="600"/>
              </a:spcBef>
              <a:buNone/>
              <a:defRPr/>
            </a:pPr>
            <a:r>
              <a:rPr lang="en-US" altLang="zh-CN" i="1" dirty="0">
                <a:solidFill>
                  <a:srgbClr val="0000FF"/>
                </a:solidFill>
                <a:effectLst/>
                <a:latin typeface="Times New Roman" panose="02020603050405020304" pitchFamily="18" charset="0"/>
                <a:cs typeface="Times New Roman" panose="02020603050405020304" pitchFamily="18" charset="0"/>
              </a:rPr>
              <a:t>Π = </a:t>
            </a:r>
            <a:r>
              <a:rPr lang="en-US" altLang="zh-CN" i="1" dirty="0" err="1">
                <a:solidFill>
                  <a:srgbClr val="FF0000"/>
                </a:solidFill>
                <a:effectLst/>
                <a:latin typeface="Times New Roman" panose="02020603050405020304" pitchFamily="18" charset="0"/>
                <a:cs typeface="Times New Roman" panose="02020603050405020304" pitchFamily="18" charset="0"/>
              </a:rPr>
              <a:t>i</a:t>
            </a:r>
            <a:r>
              <a:rPr lang="en-US" altLang="zh-CN" i="1" dirty="0" err="1">
                <a:solidFill>
                  <a:srgbClr val="0000FF"/>
                </a:solidFill>
                <a:effectLst/>
                <a:latin typeface="Times New Roman" panose="02020603050405020304" pitchFamily="18" charset="0"/>
                <a:cs typeface="Times New Roman" panose="02020603050405020304" pitchFamily="18" charset="0"/>
              </a:rPr>
              <a:t>c</a:t>
            </a:r>
            <a:r>
              <a:rPr lang="en-US" altLang="zh-CN" baseline="-25000" dirty="0" err="1">
                <a:solidFill>
                  <a:srgbClr val="0000FF"/>
                </a:solidFill>
                <a:effectLst/>
                <a:latin typeface="Times New Roman" panose="02020603050405020304" pitchFamily="18" charset="0"/>
                <a:cs typeface="Times New Roman" panose="02020603050405020304" pitchFamily="18" charset="0"/>
              </a:rPr>
              <a:t>B</a:t>
            </a:r>
            <a:r>
              <a:rPr lang="en-US" altLang="zh-CN" i="1" dirty="0" err="1">
                <a:solidFill>
                  <a:srgbClr val="0000FF"/>
                </a:solidFill>
                <a:effectLst/>
                <a:latin typeface="Times New Roman" panose="02020603050405020304" pitchFamily="18" charset="0"/>
                <a:cs typeface="Times New Roman" panose="02020603050405020304" pitchFamily="18" charset="0"/>
              </a:rPr>
              <a:t>RT</a:t>
            </a:r>
            <a:r>
              <a:rPr lang="en-US" altLang="zh-CN" i="1" dirty="0">
                <a:solidFill>
                  <a:srgbClr val="0000FF"/>
                </a:solidFill>
                <a:effectLst/>
                <a:latin typeface="Times New Roman" panose="02020603050405020304" pitchFamily="18" charset="0"/>
                <a:cs typeface="Times New Roman" panose="02020603050405020304" pitchFamily="18" charset="0"/>
              </a:rPr>
              <a:t>       </a:t>
            </a:r>
            <a:r>
              <a:rPr lang="en-US" altLang="zh-CN" dirty="0" err="1">
                <a:solidFill>
                  <a:srgbClr val="0000FF"/>
                </a:solidFill>
                <a:effectLst/>
                <a:latin typeface="Times New Roman" panose="02020603050405020304" pitchFamily="18" charset="0"/>
                <a:cs typeface="Times New Roman" panose="02020603050405020304" pitchFamily="18" charset="0"/>
              </a:rPr>
              <a:t>Δ</a:t>
            </a:r>
            <a:r>
              <a:rPr lang="en-US" altLang="zh-CN" i="1" dirty="0" err="1">
                <a:solidFill>
                  <a:srgbClr val="0000FF"/>
                </a:solidFill>
                <a:effectLst/>
                <a:latin typeface="Times New Roman" panose="02020603050405020304" pitchFamily="18" charset="0"/>
                <a:cs typeface="Times New Roman" panose="02020603050405020304" pitchFamily="18" charset="0"/>
              </a:rPr>
              <a:t>T</a:t>
            </a:r>
            <a:r>
              <a:rPr lang="en-US" altLang="zh-CN" baseline="-25000" dirty="0" err="1">
                <a:solidFill>
                  <a:srgbClr val="0000FF"/>
                </a:solidFill>
                <a:effectLst/>
                <a:latin typeface="Times New Roman" panose="02020603050405020304" pitchFamily="18" charset="0"/>
                <a:cs typeface="Times New Roman" panose="02020603050405020304" pitchFamily="18" charset="0"/>
              </a:rPr>
              <a:t>fp</a:t>
            </a:r>
            <a:r>
              <a:rPr lang="en-US" altLang="zh-CN" dirty="0">
                <a:solidFill>
                  <a:srgbClr val="0000FF"/>
                </a:solidFill>
                <a:effectLst/>
                <a:latin typeface="Times New Roman" panose="02020603050405020304" pitchFamily="18" charset="0"/>
                <a:cs typeface="Times New Roman" panose="02020603050405020304" pitchFamily="18" charset="0"/>
              </a:rPr>
              <a:t> = </a:t>
            </a:r>
            <a:r>
              <a:rPr lang="en-US" altLang="zh-CN" i="1" dirty="0" err="1">
                <a:solidFill>
                  <a:srgbClr val="FF0000"/>
                </a:solidFill>
                <a:effectLst/>
                <a:latin typeface="Times New Roman" panose="02020603050405020304" pitchFamily="18" charset="0"/>
                <a:cs typeface="Times New Roman" panose="02020603050405020304" pitchFamily="18" charset="0"/>
              </a:rPr>
              <a:t>i</a:t>
            </a:r>
            <a:r>
              <a:rPr lang="en-US" altLang="zh-CN" i="1" dirty="0" err="1">
                <a:solidFill>
                  <a:srgbClr val="0000FF"/>
                </a:solidFill>
                <a:effectLst/>
                <a:latin typeface="Times New Roman" panose="02020603050405020304" pitchFamily="18" charset="0"/>
                <a:cs typeface="Times New Roman" panose="02020603050405020304" pitchFamily="18" charset="0"/>
              </a:rPr>
              <a:t>k</a:t>
            </a:r>
            <a:r>
              <a:rPr lang="en-US" altLang="zh-CN" baseline="-25000" dirty="0" err="1">
                <a:solidFill>
                  <a:srgbClr val="0000FF"/>
                </a:solidFill>
                <a:effectLst/>
                <a:latin typeface="Times New Roman" panose="02020603050405020304" pitchFamily="18" charset="0"/>
                <a:cs typeface="Times New Roman" panose="02020603050405020304" pitchFamily="18" charset="0"/>
              </a:rPr>
              <a:t>fp</a:t>
            </a:r>
            <a:r>
              <a:rPr lang="en-US" altLang="zh-CN" i="1" dirty="0" err="1">
                <a:solidFill>
                  <a:srgbClr val="0000FF"/>
                </a:solidFill>
                <a:effectLst/>
                <a:latin typeface="Times New Roman" panose="02020603050405020304" pitchFamily="18" charset="0"/>
                <a:cs typeface="Times New Roman" panose="02020603050405020304" pitchFamily="18" charset="0"/>
              </a:rPr>
              <a:t>m</a:t>
            </a:r>
            <a:r>
              <a:rPr lang="en-US" altLang="zh-CN" i="1" baseline="-25000" dirty="0">
                <a:solidFill>
                  <a:srgbClr val="0000FF"/>
                </a:solidFill>
                <a:effectLst/>
                <a:latin typeface="Times New Roman" panose="02020603050405020304" pitchFamily="18" charset="0"/>
                <a:cs typeface="Times New Roman" panose="02020603050405020304" pitchFamily="18" charset="0"/>
              </a:rPr>
              <a:t>          </a:t>
            </a:r>
            <a:r>
              <a:rPr lang="en-US" altLang="zh-CN" dirty="0" err="1">
                <a:solidFill>
                  <a:srgbClr val="0000FF"/>
                </a:solidFill>
                <a:effectLst/>
                <a:latin typeface="Times New Roman" panose="02020603050405020304" pitchFamily="18" charset="0"/>
                <a:cs typeface="Times New Roman" panose="02020603050405020304" pitchFamily="18" charset="0"/>
              </a:rPr>
              <a:t>Δ</a:t>
            </a:r>
            <a:r>
              <a:rPr lang="en-US" altLang="zh-CN" i="1" dirty="0" err="1">
                <a:solidFill>
                  <a:srgbClr val="0000FF"/>
                </a:solidFill>
                <a:effectLst/>
                <a:latin typeface="Times New Roman" panose="02020603050405020304" pitchFamily="18" charset="0"/>
                <a:cs typeface="Times New Roman" panose="02020603050405020304" pitchFamily="18" charset="0"/>
              </a:rPr>
              <a:t>T</a:t>
            </a:r>
            <a:r>
              <a:rPr lang="en-US" altLang="zh-CN" baseline="-25000" dirty="0" err="1">
                <a:solidFill>
                  <a:srgbClr val="0000FF"/>
                </a:solidFill>
                <a:effectLst/>
                <a:latin typeface="Times New Roman" panose="02020603050405020304" pitchFamily="18" charset="0"/>
                <a:cs typeface="Times New Roman" panose="02020603050405020304" pitchFamily="18" charset="0"/>
              </a:rPr>
              <a:t>bp</a:t>
            </a:r>
            <a:r>
              <a:rPr lang="en-US" altLang="zh-CN" dirty="0">
                <a:solidFill>
                  <a:srgbClr val="0000FF"/>
                </a:solidFill>
                <a:effectLst/>
                <a:latin typeface="Times New Roman" panose="02020603050405020304" pitchFamily="18" charset="0"/>
                <a:cs typeface="Times New Roman" panose="02020603050405020304" pitchFamily="18" charset="0"/>
              </a:rPr>
              <a:t> = </a:t>
            </a:r>
            <a:r>
              <a:rPr lang="en-US" altLang="zh-CN" i="1" dirty="0" err="1">
                <a:solidFill>
                  <a:srgbClr val="FF0000"/>
                </a:solidFill>
                <a:effectLst/>
                <a:latin typeface="Times New Roman" panose="02020603050405020304" pitchFamily="18" charset="0"/>
                <a:cs typeface="Times New Roman" panose="02020603050405020304" pitchFamily="18" charset="0"/>
              </a:rPr>
              <a:t>i</a:t>
            </a:r>
            <a:r>
              <a:rPr lang="en-US" altLang="zh-CN" i="1" dirty="0" err="1">
                <a:solidFill>
                  <a:srgbClr val="0000FF"/>
                </a:solidFill>
                <a:effectLst/>
                <a:latin typeface="Times New Roman" panose="02020603050405020304" pitchFamily="18" charset="0"/>
                <a:cs typeface="Times New Roman" panose="02020603050405020304" pitchFamily="18" charset="0"/>
              </a:rPr>
              <a:t>k</a:t>
            </a:r>
            <a:r>
              <a:rPr lang="en-US" altLang="zh-CN" baseline="-25000" dirty="0" err="1">
                <a:solidFill>
                  <a:srgbClr val="0000FF"/>
                </a:solidFill>
                <a:effectLst/>
                <a:latin typeface="Times New Roman" panose="02020603050405020304" pitchFamily="18" charset="0"/>
                <a:cs typeface="Times New Roman" panose="02020603050405020304" pitchFamily="18" charset="0"/>
              </a:rPr>
              <a:t>bp</a:t>
            </a:r>
            <a:r>
              <a:rPr lang="en-US" altLang="zh-CN" i="1" dirty="0" err="1">
                <a:solidFill>
                  <a:srgbClr val="0000FF"/>
                </a:solidFill>
                <a:effectLst/>
                <a:latin typeface="Times New Roman" panose="02020603050405020304" pitchFamily="18" charset="0"/>
                <a:cs typeface="Times New Roman" panose="02020603050405020304" pitchFamily="18" charset="0"/>
              </a:rPr>
              <a:t>m</a:t>
            </a:r>
            <a:endParaRPr lang="en-US" altLang="zh-CN" i="1" baseline="-25000" dirty="0">
              <a:solidFill>
                <a:srgbClr val="0000FF"/>
              </a:solidFill>
              <a:effectLst/>
              <a:latin typeface="Times New Roman" panose="02020603050405020304" pitchFamily="18" charset="0"/>
              <a:cs typeface="Times New Roman" panose="02020603050405020304" pitchFamily="18" charset="0"/>
            </a:endParaRPr>
          </a:p>
          <a:p>
            <a:pPr marL="0" indent="0" eaLnBrk="1" hangingPunct="1">
              <a:buFont typeface="Wingdings" pitchFamily="2" charset="2"/>
              <a:buNone/>
              <a:defRPr/>
            </a:pPr>
            <a:endParaRPr lang="en-US" altLang="zh-CN" i="1" baseline="-25000" dirty="0">
              <a:solidFill>
                <a:schemeClr val="accent1"/>
              </a:solidFill>
              <a:effectLst/>
              <a:latin typeface="Times New Roman" panose="02020603050405020304" pitchFamily="18" charset="0"/>
              <a:cs typeface="Times New Roman" panose="02020603050405020304" pitchFamily="18" charset="0"/>
            </a:endParaRPr>
          </a:p>
        </p:txBody>
      </p:sp>
      <p:sp>
        <p:nvSpPr>
          <p:cNvPr id="67587" name="Rectangle 5"/>
          <p:cNvSpPr>
            <a:spLocks noChangeArrowheads="1"/>
          </p:cNvSpPr>
          <p:nvPr/>
        </p:nvSpPr>
        <p:spPr bwMode="auto">
          <a:xfrm>
            <a:off x="1835472" y="5085184"/>
            <a:ext cx="5400824" cy="1538883"/>
          </a:xfrm>
          <a:prstGeom prst="rect">
            <a:avLst/>
          </a:prstGeom>
          <a:noFill/>
          <a:ln w="9525">
            <a:noFill/>
            <a:miter lim="800000"/>
            <a:headEnd/>
            <a:tailEnd/>
          </a:ln>
        </p:spPr>
        <p:txBody>
          <a:bodyPr wrap="square">
            <a:spAutoFit/>
          </a:bodyPr>
          <a:lstStyle/>
          <a:p>
            <a:pPr>
              <a:spcBef>
                <a:spcPts val="600"/>
              </a:spcBef>
            </a:pP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CH</a:t>
            </a:r>
            <a:r>
              <a:rPr lang="en-US" altLang="zh-CN"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COOH                           </a:t>
            </a:r>
            <a:r>
              <a:rPr lang="en-US" altLang="zh-CN"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 ≈ 1</a:t>
            </a:r>
          </a:p>
          <a:p>
            <a:pPr>
              <a:spcBef>
                <a:spcPts val="600"/>
              </a:spcBef>
            </a:pP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NaCl</a:t>
            </a:r>
            <a:r>
              <a:rPr lang="zh-CN" altLang="en-US" dirty="0">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HCl (AB</a:t>
            </a:r>
            <a:r>
              <a:rPr lang="zh-CN" altLang="en-US" dirty="0">
                <a:latin typeface="Times New Roman" panose="02020603050405020304" pitchFamily="18" charset="0"/>
                <a:ea typeface="华文仿宋" panose="02010600040101010101" pitchFamily="2" charset="-122"/>
                <a:cs typeface="Times New Roman" panose="02020603050405020304" pitchFamily="18" charset="0"/>
              </a:rPr>
              <a:t>型</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 ≈ 2</a:t>
            </a:r>
          </a:p>
          <a:p>
            <a:pPr>
              <a:spcBef>
                <a:spcPts val="600"/>
              </a:spcBef>
            </a:pP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K</a:t>
            </a:r>
            <a:r>
              <a:rPr lang="en-US" altLang="zh-CN"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SO</a:t>
            </a:r>
            <a:r>
              <a:rPr lang="en-US" altLang="zh-CN" baseline="-25000" dirty="0">
                <a:latin typeface="Times New Roman" panose="02020603050405020304" pitchFamily="18" charset="0"/>
                <a:ea typeface="华文仿宋" panose="02010600040101010101" pitchFamily="2" charset="-122"/>
                <a:cs typeface="Times New Roman" panose="02020603050405020304" pitchFamily="18" charset="0"/>
              </a:rPr>
              <a:t>4</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 (A</a:t>
            </a:r>
            <a:r>
              <a:rPr lang="en-US" altLang="zh-CN"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B</a:t>
            </a:r>
            <a:r>
              <a:rPr lang="zh-CN" altLang="en-US" dirty="0">
                <a:latin typeface="Times New Roman" panose="02020603050405020304" pitchFamily="18" charset="0"/>
                <a:ea typeface="华文仿宋" panose="02010600040101010101" pitchFamily="2" charset="-122"/>
                <a:cs typeface="Times New Roman" panose="02020603050405020304" pitchFamily="18" charset="0"/>
              </a:rPr>
              <a:t>型</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dirty="0" err="1">
                <a:latin typeface="Times New Roman" panose="02020603050405020304" pitchFamily="18" charset="0"/>
                <a:ea typeface="华文仿宋" panose="02010600040101010101" pitchFamily="2" charset="-122"/>
                <a:cs typeface="Times New Roman" panose="02020603050405020304" pitchFamily="18" charset="0"/>
              </a:rPr>
              <a:t>i</a:t>
            </a:r>
            <a:r>
              <a:rPr lang="en-US" altLang="zh-CN" dirty="0">
                <a:latin typeface="Times New Roman" panose="02020603050405020304" pitchFamily="18" charset="0"/>
                <a:ea typeface="华文仿宋" panose="02010600040101010101" pitchFamily="2" charset="-122"/>
                <a:cs typeface="Times New Roman" panose="02020603050405020304" pitchFamily="18" charset="0"/>
              </a:rPr>
              <a:t> ≈ 2~3</a:t>
            </a:r>
          </a:p>
        </p:txBody>
      </p:sp>
      <p:grpSp>
        <p:nvGrpSpPr>
          <p:cNvPr id="5" name="组合 4">
            <a:extLst>
              <a:ext uri="{FF2B5EF4-FFF2-40B4-BE49-F238E27FC236}">
                <a16:creationId xmlns:a16="http://schemas.microsoft.com/office/drawing/2014/main" id="{E936C697-0539-4EC9-AF14-8E6D9D56450A}"/>
              </a:ext>
            </a:extLst>
          </p:cNvPr>
          <p:cNvGrpSpPr/>
          <p:nvPr/>
        </p:nvGrpSpPr>
        <p:grpSpPr>
          <a:xfrm>
            <a:off x="7527492" y="5013176"/>
            <a:ext cx="1480145" cy="1480145"/>
            <a:chOff x="6660232" y="5044480"/>
            <a:chExt cx="1480145" cy="1480145"/>
          </a:xfrm>
        </p:grpSpPr>
        <p:sp>
          <p:nvSpPr>
            <p:cNvPr id="6" name="爆炸形: 8 pt  5">
              <a:extLst>
                <a:ext uri="{FF2B5EF4-FFF2-40B4-BE49-F238E27FC236}">
                  <a16:creationId xmlns:a16="http://schemas.microsoft.com/office/drawing/2014/main" id="{D47A6F5E-782A-4E99-8AA2-319DF23E2675}"/>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7" name="矩形 6">
              <a:extLst>
                <a:ext uri="{FF2B5EF4-FFF2-40B4-BE49-F238E27FC236}">
                  <a16:creationId xmlns:a16="http://schemas.microsoft.com/office/drawing/2014/main" id="{1F99DE02-46DB-44F4-BF38-0479AC3ACE90}"/>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251520" y="305023"/>
            <a:ext cx="6552505" cy="747713"/>
          </a:xfrm>
        </p:spPr>
        <p:txBody>
          <a:bodyPr/>
          <a:lstStyle/>
          <a:p>
            <a:pPr eaLnBrk="1" hangingPunct="1"/>
            <a:r>
              <a:rPr lang="en-US" altLang="zh-CN" dirty="0">
                <a:latin typeface="Arial" panose="020B0604020202020204" pitchFamily="34" charset="0"/>
                <a:cs typeface="Arial" panose="020B0604020202020204" pitchFamily="34" charset="0"/>
              </a:rPr>
              <a:t>4.2.2.2  </a:t>
            </a:r>
            <a:r>
              <a:rPr lang="zh-CN" altLang="en-US" dirty="0"/>
              <a:t>电解质溶液示例</a:t>
            </a:r>
            <a:endParaRPr lang="en-US" altLang="zh-CN" dirty="0"/>
          </a:p>
        </p:txBody>
      </p:sp>
      <p:sp>
        <p:nvSpPr>
          <p:cNvPr id="27651" name="Text Box 3"/>
          <p:cNvSpPr txBox="1">
            <a:spLocks noChangeArrowheads="1"/>
          </p:cNvSpPr>
          <p:nvPr/>
        </p:nvSpPr>
        <p:spPr bwMode="auto">
          <a:xfrm>
            <a:off x="251520" y="980728"/>
            <a:ext cx="8640960" cy="1653273"/>
          </a:xfrm>
          <a:prstGeom prst="rect">
            <a:avLst/>
          </a:prstGeom>
          <a:noFill/>
          <a:ln w="9525">
            <a:noFill/>
            <a:miter lim="800000"/>
            <a:headEnd/>
            <a:tailEnd/>
          </a:ln>
        </p:spPr>
        <p:txBody>
          <a:bodyPr wrap="square">
            <a:spAutoFit/>
          </a:bodyPr>
          <a:lstStyle/>
          <a:p>
            <a:pPr eaLnBrk="0" hangingPunct="0">
              <a:lnSpc>
                <a:spcPct val="125000"/>
              </a:lnSpc>
              <a:spcBef>
                <a:spcPts val="600"/>
              </a:spcBef>
              <a:defRPr/>
            </a:pPr>
            <a:r>
              <a:rPr lang="zh-CN" altLang="en-US" b="1" dirty="0">
                <a:solidFill>
                  <a:srgbClr val="0000FF"/>
                </a:solidFill>
                <a:latin typeface="Times New Roman" pitchFamily="18" charset="0"/>
                <a:ea typeface="仿宋" pitchFamily="49" charset="-122"/>
                <a:cs typeface="Times New Roman" pitchFamily="18" charset="0"/>
              </a:rPr>
              <a:t>例</a:t>
            </a:r>
            <a:r>
              <a:rPr lang="en-US" altLang="zh-CN" b="1" dirty="0">
                <a:solidFill>
                  <a:srgbClr val="0000FF"/>
                </a:solidFill>
                <a:latin typeface="Times New Roman" pitchFamily="18" charset="0"/>
                <a:ea typeface="仿宋" pitchFamily="49" charset="-122"/>
                <a:cs typeface="Times New Roman" pitchFamily="18" charset="0"/>
              </a:rPr>
              <a:t>2 </a:t>
            </a:r>
            <a:r>
              <a:rPr lang="zh-CN" altLang="en-US" b="1" dirty="0">
                <a:latin typeface="Times New Roman" pitchFamily="18" charset="0"/>
                <a:ea typeface="仿宋" pitchFamily="49" charset="-122"/>
                <a:cs typeface="Times New Roman" pitchFamily="18" charset="0"/>
              </a:rPr>
              <a:t>将质量摩尔浓度均为</a:t>
            </a:r>
            <a:r>
              <a:rPr lang="en-US" altLang="zh-CN" b="1" dirty="0">
                <a:latin typeface="Times New Roman" pitchFamily="18" charset="0"/>
                <a:ea typeface="仿宋" pitchFamily="49" charset="-122"/>
                <a:cs typeface="Times New Roman" pitchFamily="18" charset="0"/>
              </a:rPr>
              <a:t>0.10 mol·kg</a:t>
            </a:r>
            <a:r>
              <a:rPr lang="en-US" altLang="zh-CN" b="1" baseline="30000" dirty="0">
                <a:latin typeface="Times New Roman" pitchFamily="18" charset="0"/>
                <a:ea typeface="仿宋" pitchFamily="49" charset="-122"/>
                <a:cs typeface="Times New Roman" pitchFamily="18" charset="0"/>
              </a:rPr>
              <a:t>-1</a:t>
            </a:r>
            <a:r>
              <a:rPr lang="zh-CN" altLang="en-US" b="1" dirty="0">
                <a:latin typeface="Times New Roman" pitchFamily="18" charset="0"/>
                <a:ea typeface="仿宋" pitchFamily="49" charset="-122"/>
                <a:cs typeface="Times New Roman" pitchFamily="18" charset="0"/>
              </a:rPr>
              <a:t>的</a:t>
            </a:r>
            <a:r>
              <a:rPr lang="en-US" altLang="zh-CN" b="1" dirty="0">
                <a:latin typeface="Times New Roman" pitchFamily="18" charset="0"/>
                <a:ea typeface="仿宋" pitchFamily="49" charset="-122"/>
                <a:cs typeface="Times New Roman" pitchFamily="18" charset="0"/>
              </a:rPr>
              <a:t>BaCl</a:t>
            </a:r>
            <a:r>
              <a:rPr lang="en-US" altLang="zh-CN" b="1" baseline="-25000" dirty="0">
                <a:latin typeface="Times New Roman" pitchFamily="18" charset="0"/>
                <a:ea typeface="仿宋" pitchFamily="49" charset="-122"/>
                <a:cs typeface="Times New Roman" pitchFamily="18" charset="0"/>
              </a:rPr>
              <a:t>2</a:t>
            </a:r>
            <a:r>
              <a:rPr lang="en-US" altLang="zh-CN" b="1" dirty="0">
                <a:latin typeface="Times New Roman" pitchFamily="18" charset="0"/>
                <a:ea typeface="仿宋" pitchFamily="49" charset="-122"/>
                <a:cs typeface="Times New Roman" pitchFamily="18" charset="0"/>
              </a:rPr>
              <a:t>, HCl, HAc</a:t>
            </a:r>
            <a:r>
              <a:rPr lang="zh-CN" altLang="en-US" b="1" dirty="0">
                <a:latin typeface="Times New Roman" pitchFamily="18" charset="0"/>
                <a:ea typeface="仿宋" pitchFamily="49" charset="-122"/>
                <a:cs typeface="Times New Roman" pitchFamily="18" charset="0"/>
              </a:rPr>
              <a:t>和蔗糖水溶液的粒子数、蒸气压、沸点、凝固点和渗透压按从大到小次序排序。</a:t>
            </a:r>
            <a:endParaRPr lang="en-US" altLang="zh-CN" b="1" dirty="0">
              <a:latin typeface="Times New Roman" pitchFamily="18" charset="0"/>
              <a:ea typeface="仿宋" pitchFamily="49" charset="-122"/>
              <a:cs typeface="Times New Roman" pitchFamily="18" charset="0"/>
            </a:endParaRPr>
          </a:p>
        </p:txBody>
      </p:sp>
      <p:sp>
        <p:nvSpPr>
          <p:cNvPr id="27653" name="Text Box 5"/>
          <p:cNvSpPr txBox="1">
            <a:spLocks noChangeArrowheads="1"/>
          </p:cNvSpPr>
          <p:nvPr/>
        </p:nvSpPr>
        <p:spPr bwMode="auto">
          <a:xfrm>
            <a:off x="1187624" y="2708920"/>
            <a:ext cx="6768752" cy="3561488"/>
          </a:xfrm>
          <a:prstGeom prst="rect">
            <a:avLst/>
          </a:prstGeom>
          <a:noFill/>
          <a:ln w="12700" cap="sq">
            <a:noFill/>
            <a:miter lim="800000"/>
            <a:headEnd/>
            <a:tailEnd/>
          </a:ln>
        </p:spPr>
        <p:txBody>
          <a:bodyPr wrap="square" tIns="0" bIns="0">
            <a:spAutoFit/>
          </a:bodyPr>
          <a:lstStyle/>
          <a:p>
            <a:pPr eaLnBrk="0" hangingPunct="0">
              <a:lnSpc>
                <a:spcPct val="125000"/>
              </a:lnSpc>
              <a:spcBef>
                <a:spcPts val="600"/>
              </a:spcBef>
              <a:defRPr/>
            </a:pPr>
            <a:r>
              <a:rPr lang="zh-CN" altLang="en-US" b="1" dirty="0">
                <a:solidFill>
                  <a:srgbClr val="FF0000"/>
                </a:solidFill>
                <a:latin typeface="Times New Roman" pitchFamily="18" charset="0"/>
                <a:ea typeface="仿宋" pitchFamily="49" charset="-122"/>
                <a:cs typeface="Times New Roman" pitchFamily="18" charset="0"/>
              </a:rPr>
              <a:t>解：</a:t>
            </a:r>
            <a:r>
              <a:rPr lang="zh-CN" altLang="en-US" b="1" dirty="0">
                <a:latin typeface="Times New Roman" pitchFamily="18" charset="0"/>
                <a:ea typeface="仿宋" pitchFamily="49" charset="-122"/>
                <a:cs typeface="Times New Roman" pitchFamily="18" charset="0"/>
              </a:rPr>
              <a:t>按从大到小次序排序如下：</a:t>
            </a:r>
          </a:p>
          <a:p>
            <a:pPr algn="just" eaLnBrk="0" hangingPunct="0">
              <a:lnSpc>
                <a:spcPct val="125000"/>
              </a:lnSpc>
              <a:spcBef>
                <a:spcPts val="600"/>
              </a:spcBef>
              <a:defRPr/>
            </a:pPr>
            <a:r>
              <a:rPr lang="zh-CN" altLang="en-US" b="1" dirty="0">
                <a:latin typeface="Times New Roman" pitchFamily="18" charset="0"/>
                <a:ea typeface="仿宋" pitchFamily="49" charset="-122"/>
                <a:cs typeface="Times New Roman" pitchFamily="18" charset="0"/>
              </a:rPr>
              <a:t>粒子数       </a:t>
            </a:r>
            <a:r>
              <a:rPr lang="en-US" altLang="zh-CN" b="1" dirty="0">
                <a:latin typeface="Times New Roman" pitchFamily="18" charset="0"/>
                <a:ea typeface="仿宋" pitchFamily="49" charset="-122"/>
                <a:cs typeface="Times New Roman" pitchFamily="18" charset="0"/>
              </a:rPr>
              <a:t>BaCl</a:t>
            </a:r>
            <a:r>
              <a:rPr lang="en-US" altLang="zh-CN" b="1" baseline="-25000" dirty="0">
                <a:latin typeface="Times New Roman" pitchFamily="18" charset="0"/>
                <a:ea typeface="仿宋" pitchFamily="49" charset="-122"/>
                <a:cs typeface="Times New Roman" pitchFamily="18" charset="0"/>
              </a:rPr>
              <a:t>2</a:t>
            </a:r>
            <a:r>
              <a:rPr lang="en-US" altLang="zh-CN" b="1" dirty="0">
                <a:latin typeface="Times New Roman" pitchFamily="18" charset="0"/>
                <a:ea typeface="仿宋" pitchFamily="49" charset="-122"/>
                <a:cs typeface="Times New Roman" pitchFamily="18" charset="0"/>
              </a:rPr>
              <a:t>  → HCl → HAc → </a:t>
            </a:r>
            <a:r>
              <a:rPr lang="zh-CN" altLang="en-US" b="1" dirty="0">
                <a:latin typeface="Times New Roman" pitchFamily="18" charset="0"/>
                <a:ea typeface="仿宋" pitchFamily="49" charset="-122"/>
                <a:cs typeface="Times New Roman" pitchFamily="18" charset="0"/>
              </a:rPr>
              <a:t>蔗糖</a:t>
            </a:r>
          </a:p>
          <a:p>
            <a:pPr algn="just" eaLnBrk="0" hangingPunct="0">
              <a:lnSpc>
                <a:spcPct val="125000"/>
              </a:lnSpc>
              <a:spcBef>
                <a:spcPts val="600"/>
              </a:spcBef>
              <a:defRPr/>
            </a:pPr>
            <a:r>
              <a:rPr lang="zh-CN" altLang="en-US" b="1" dirty="0">
                <a:latin typeface="Times New Roman" pitchFamily="18" charset="0"/>
                <a:ea typeface="仿宋" pitchFamily="49" charset="-122"/>
                <a:cs typeface="Times New Roman" pitchFamily="18" charset="0"/>
              </a:rPr>
              <a:t>蒸气压      蔗糖 → </a:t>
            </a:r>
            <a:r>
              <a:rPr lang="en-US" altLang="zh-CN" b="1" dirty="0">
                <a:latin typeface="Times New Roman" pitchFamily="18" charset="0"/>
                <a:ea typeface="仿宋" pitchFamily="49" charset="-122"/>
                <a:cs typeface="Times New Roman" pitchFamily="18" charset="0"/>
              </a:rPr>
              <a:t>HAc →  HCl → BaCl</a:t>
            </a:r>
            <a:r>
              <a:rPr lang="en-US" altLang="zh-CN" b="1" baseline="-25000" dirty="0">
                <a:latin typeface="Times New Roman" pitchFamily="18" charset="0"/>
                <a:ea typeface="仿宋" pitchFamily="49" charset="-122"/>
                <a:cs typeface="Times New Roman" pitchFamily="18" charset="0"/>
              </a:rPr>
              <a:t>2</a:t>
            </a:r>
          </a:p>
          <a:p>
            <a:pPr algn="just" eaLnBrk="0" hangingPunct="0">
              <a:lnSpc>
                <a:spcPct val="125000"/>
              </a:lnSpc>
              <a:spcBef>
                <a:spcPts val="600"/>
              </a:spcBef>
              <a:defRPr/>
            </a:pPr>
            <a:r>
              <a:rPr lang="zh-CN" altLang="en-US" b="1" dirty="0">
                <a:latin typeface="Times New Roman" pitchFamily="18" charset="0"/>
                <a:ea typeface="仿宋" pitchFamily="49" charset="-122"/>
                <a:cs typeface="Times New Roman" pitchFamily="18" charset="0"/>
              </a:rPr>
              <a:t>沸点           </a:t>
            </a:r>
            <a:r>
              <a:rPr lang="en-US" altLang="zh-CN" b="1" dirty="0">
                <a:latin typeface="Times New Roman" pitchFamily="18" charset="0"/>
                <a:ea typeface="仿宋" pitchFamily="49" charset="-122"/>
                <a:cs typeface="Times New Roman" pitchFamily="18" charset="0"/>
              </a:rPr>
              <a:t>BaCl</a:t>
            </a:r>
            <a:r>
              <a:rPr lang="en-US" altLang="zh-CN" b="1" baseline="-25000" dirty="0">
                <a:latin typeface="Times New Roman" pitchFamily="18" charset="0"/>
                <a:ea typeface="仿宋" pitchFamily="49" charset="-122"/>
                <a:cs typeface="Times New Roman" pitchFamily="18" charset="0"/>
              </a:rPr>
              <a:t>2</a:t>
            </a:r>
            <a:r>
              <a:rPr lang="en-US" altLang="zh-CN" b="1" dirty="0">
                <a:latin typeface="Times New Roman" pitchFamily="18" charset="0"/>
                <a:ea typeface="仿宋" pitchFamily="49" charset="-122"/>
                <a:cs typeface="Times New Roman" pitchFamily="18" charset="0"/>
              </a:rPr>
              <a:t> → HCl → HAc → </a:t>
            </a:r>
            <a:r>
              <a:rPr lang="zh-CN" altLang="en-US" b="1" dirty="0">
                <a:latin typeface="Times New Roman" pitchFamily="18" charset="0"/>
                <a:ea typeface="仿宋" pitchFamily="49" charset="-122"/>
                <a:cs typeface="Times New Roman" pitchFamily="18" charset="0"/>
              </a:rPr>
              <a:t>蔗糖</a:t>
            </a:r>
          </a:p>
          <a:p>
            <a:pPr algn="just" eaLnBrk="0" hangingPunct="0">
              <a:lnSpc>
                <a:spcPct val="125000"/>
              </a:lnSpc>
              <a:spcBef>
                <a:spcPts val="600"/>
              </a:spcBef>
              <a:defRPr/>
            </a:pPr>
            <a:r>
              <a:rPr lang="zh-CN" altLang="en-US" b="1" dirty="0">
                <a:latin typeface="Times New Roman" pitchFamily="18" charset="0"/>
                <a:ea typeface="仿宋" pitchFamily="49" charset="-122"/>
                <a:cs typeface="Times New Roman" pitchFamily="18" charset="0"/>
              </a:rPr>
              <a:t>凝固点      蔗糖→ </a:t>
            </a:r>
            <a:r>
              <a:rPr lang="en-US" altLang="zh-CN" b="1" dirty="0">
                <a:latin typeface="Times New Roman" pitchFamily="18" charset="0"/>
                <a:ea typeface="仿宋" pitchFamily="49" charset="-122"/>
                <a:cs typeface="Times New Roman" pitchFamily="18" charset="0"/>
              </a:rPr>
              <a:t>HAc → HCl → BaCl</a:t>
            </a:r>
            <a:r>
              <a:rPr lang="en-US" altLang="zh-CN" b="1" baseline="-25000" dirty="0">
                <a:latin typeface="Times New Roman" pitchFamily="18" charset="0"/>
                <a:ea typeface="仿宋" pitchFamily="49" charset="-122"/>
                <a:cs typeface="Times New Roman" pitchFamily="18" charset="0"/>
              </a:rPr>
              <a:t>2</a:t>
            </a:r>
          </a:p>
          <a:p>
            <a:pPr algn="just" eaLnBrk="0" hangingPunct="0">
              <a:lnSpc>
                <a:spcPct val="125000"/>
              </a:lnSpc>
              <a:spcBef>
                <a:spcPts val="600"/>
              </a:spcBef>
              <a:defRPr/>
            </a:pPr>
            <a:r>
              <a:rPr lang="zh-CN" altLang="en-US" b="1" dirty="0">
                <a:latin typeface="Times New Roman" pitchFamily="18" charset="0"/>
                <a:ea typeface="仿宋" pitchFamily="49" charset="-122"/>
                <a:cs typeface="Times New Roman" pitchFamily="18" charset="0"/>
              </a:rPr>
              <a:t>渗透压       </a:t>
            </a:r>
            <a:r>
              <a:rPr lang="en-US" altLang="zh-CN" b="1" dirty="0">
                <a:latin typeface="Times New Roman" pitchFamily="18" charset="0"/>
                <a:ea typeface="仿宋" pitchFamily="49" charset="-122"/>
                <a:cs typeface="Times New Roman" pitchFamily="18" charset="0"/>
              </a:rPr>
              <a:t>BaCl</a:t>
            </a:r>
            <a:r>
              <a:rPr lang="en-US" altLang="zh-CN" b="1" baseline="-25000" dirty="0">
                <a:latin typeface="Times New Roman" pitchFamily="18" charset="0"/>
                <a:ea typeface="仿宋" pitchFamily="49" charset="-122"/>
                <a:cs typeface="Times New Roman" pitchFamily="18" charset="0"/>
              </a:rPr>
              <a:t>2 </a:t>
            </a:r>
            <a:r>
              <a:rPr lang="en-US" altLang="zh-CN" b="1" dirty="0">
                <a:latin typeface="Times New Roman" pitchFamily="18" charset="0"/>
                <a:ea typeface="仿宋" pitchFamily="49" charset="-122"/>
                <a:cs typeface="Times New Roman" pitchFamily="18" charset="0"/>
              </a:rPr>
              <a:t>→</a:t>
            </a:r>
            <a:r>
              <a:rPr lang="en-US" altLang="zh-CN" b="1" baseline="-25000" dirty="0">
                <a:latin typeface="Times New Roman" pitchFamily="18" charset="0"/>
                <a:ea typeface="仿宋" pitchFamily="49" charset="-122"/>
                <a:cs typeface="Times New Roman" pitchFamily="18" charset="0"/>
              </a:rPr>
              <a:t> </a:t>
            </a:r>
            <a:r>
              <a:rPr lang="en-US" altLang="zh-CN" b="1" dirty="0">
                <a:latin typeface="Times New Roman" pitchFamily="18" charset="0"/>
                <a:ea typeface="仿宋" pitchFamily="49" charset="-122"/>
                <a:cs typeface="Times New Roman" pitchFamily="18" charset="0"/>
              </a:rPr>
              <a:t> HCl → HAc → </a:t>
            </a:r>
            <a:r>
              <a:rPr lang="zh-CN" altLang="en-US" b="1" dirty="0">
                <a:latin typeface="Times New Roman" pitchFamily="18" charset="0"/>
                <a:ea typeface="仿宋" pitchFamily="49" charset="-122"/>
                <a:cs typeface="Times New Roman" pitchFamily="18" charset="0"/>
              </a:rPr>
              <a:t>蔗糖</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Object 1024"/>
          <p:cNvPicPr>
            <a:picLocks noChangeAspect="1" noChangeArrowheads="1"/>
          </p:cNvPicPr>
          <p:nvPr/>
        </p:nvPicPr>
        <p:blipFill>
          <a:blip r:embed="rId3"/>
          <a:srcRect/>
          <a:stretch>
            <a:fillRect/>
          </a:stretch>
        </p:blipFill>
        <p:spPr bwMode="auto">
          <a:xfrm>
            <a:off x="2627784" y="3321562"/>
            <a:ext cx="3849695" cy="1074889"/>
          </a:xfrm>
          <a:prstGeom prst="rect">
            <a:avLst/>
          </a:prstGeom>
          <a:noFill/>
          <a:ln w="9525">
            <a:noFill/>
            <a:miter lim="800000"/>
            <a:headEnd/>
            <a:tailEnd/>
          </a:ln>
        </p:spPr>
      </p:pic>
      <p:sp>
        <p:nvSpPr>
          <p:cNvPr id="69634" name="Rectangle 8"/>
          <p:cNvSpPr>
            <a:spLocks noGrp="1" noChangeArrowheads="1"/>
          </p:cNvSpPr>
          <p:nvPr>
            <p:ph type="title" idx="4294967295"/>
          </p:nvPr>
        </p:nvSpPr>
        <p:spPr>
          <a:xfrm>
            <a:off x="255984" y="443136"/>
            <a:ext cx="5612160" cy="609600"/>
          </a:xfrm>
        </p:spPr>
        <p:txBody>
          <a:bodyPr/>
          <a:lstStyle/>
          <a:p>
            <a:pPr eaLnBrk="1" hangingPunct="1"/>
            <a:r>
              <a:rPr lang="en-US" altLang="zh-CN" sz="3200" dirty="0">
                <a:latin typeface="Arial" panose="020B0604020202020204" pitchFamily="34" charset="0"/>
                <a:cs typeface="Arial" panose="020B0604020202020204" pitchFamily="34" charset="0"/>
              </a:rPr>
              <a:t>4.2.3  </a:t>
            </a:r>
            <a:r>
              <a:rPr lang="zh-CN" altLang="en-US" sz="3200" dirty="0">
                <a:latin typeface="华文新魏" pitchFamily="2" charset="-122"/>
              </a:rPr>
              <a:t>有关溶液通性的计算</a:t>
            </a:r>
            <a:endParaRPr lang="zh-CN" altLang="en-US" sz="3200" dirty="0">
              <a:latin typeface="黑体" pitchFamily="2" charset="-122"/>
            </a:endParaRPr>
          </a:p>
        </p:txBody>
      </p:sp>
      <p:sp>
        <p:nvSpPr>
          <p:cNvPr id="28679" name="Text Box 2"/>
          <p:cNvSpPr txBox="1">
            <a:spLocks noChangeArrowheads="1"/>
          </p:cNvSpPr>
          <p:nvPr/>
        </p:nvSpPr>
        <p:spPr bwMode="auto">
          <a:xfrm>
            <a:off x="250825" y="1052736"/>
            <a:ext cx="8641655" cy="1730217"/>
          </a:xfrm>
          <a:prstGeom prst="rect">
            <a:avLst/>
          </a:prstGeom>
          <a:noFill/>
          <a:ln w="9525">
            <a:noFill/>
            <a:miter lim="800000"/>
            <a:headEnd/>
            <a:tailEnd/>
          </a:ln>
        </p:spPr>
        <p:txBody>
          <a:bodyPr wrap="square">
            <a:spAutoFit/>
          </a:bodyPr>
          <a:lstStyle/>
          <a:p>
            <a:pPr>
              <a:lnSpc>
                <a:spcPct val="125000"/>
              </a:lnSpc>
              <a:spcBef>
                <a:spcPts val="600"/>
              </a:spcBef>
              <a:defRPr/>
            </a:pPr>
            <a:r>
              <a:rPr lang="zh-CN" altLang="en-US" b="1" dirty="0">
                <a:solidFill>
                  <a:srgbClr val="0000FF"/>
                </a:solidFill>
                <a:latin typeface="+mj-ea"/>
                <a:ea typeface="+mj-ea"/>
                <a:cs typeface="Times New Roman" panose="02020603050405020304" pitchFamily="18" charset="0"/>
              </a:rPr>
              <a:t>渗透压测定的应用</a:t>
            </a:r>
            <a:endParaRPr kumimoji="0" lang="en-US" altLang="zh-CN" b="1" dirty="0">
              <a:solidFill>
                <a:srgbClr val="0000FF"/>
              </a:solidFill>
              <a:latin typeface="+mj-ea"/>
              <a:ea typeface="+mj-ea"/>
              <a:cs typeface="Times New Roman" panose="02020603050405020304" pitchFamily="18" charset="0"/>
            </a:endParaRPr>
          </a:p>
          <a:p>
            <a:pPr>
              <a:lnSpc>
                <a:spcPct val="125000"/>
              </a:lnSpc>
              <a:spcBef>
                <a:spcPts val="600"/>
              </a:spcBef>
              <a:defRPr/>
            </a:pPr>
            <a:r>
              <a:rPr kumimoji="0"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例</a:t>
            </a:r>
            <a:r>
              <a:rPr kumimoji="0"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3  </a:t>
            </a:r>
            <a:r>
              <a:rPr kumimoji="0" lang="zh-CN" altLang="en-US" b="1" dirty="0">
                <a:latin typeface="Times New Roman" panose="02020603050405020304" pitchFamily="18" charset="0"/>
                <a:ea typeface="仿宋" pitchFamily="49" charset="-122"/>
                <a:cs typeface="Times New Roman" panose="02020603050405020304" pitchFamily="18" charset="0"/>
              </a:rPr>
              <a:t>1 </a:t>
            </a:r>
            <a:r>
              <a:rPr kumimoji="0" lang="en-US" altLang="zh-CN" b="1" dirty="0">
                <a:latin typeface="Times New Roman" panose="02020603050405020304" pitchFamily="18" charset="0"/>
                <a:ea typeface="仿宋" pitchFamily="49" charset="-122"/>
                <a:cs typeface="Times New Roman" panose="02020603050405020304" pitchFamily="18" charset="0"/>
              </a:rPr>
              <a:t>L</a:t>
            </a:r>
            <a:r>
              <a:rPr kumimoji="0" lang="zh-CN" altLang="en-US" b="1" dirty="0">
                <a:latin typeface="Times New Roman" panose="02020603050405020304" pitchFamily="18" charset="0"/>
                <a:ea typeface="仿宋" pitchFamily="49" charset="-122"/>
                <a:cs typeface="Times New Roman" panose="02020603050405020304" pitchFamily="18" charset="0"/>
              </a:rPr>
              <a:t>溶液中含5.0 </a:t>
            </a:r>
            <a:r>
              <a:rPr kumimoji="0" lang="en-US" altLang="zh-CN" b="1" dirty="0">
                <a:latin typeface="Times New Roman" panose="02020603050405020304" pitchFamily="18" charset="0"/>
                <a:ea typeface="仿宋" pitchFamily="49" charset="-122"/>
                <a:cs typeface="Times New Roman" panose="02020603050405020304" pitchFamily="18" charset="0"/>
              </a:rPr>
              <a:t>g</a:t>
            </a:r>
            <a:r>
              <a:rPr kumimoji="0" lang="zh-CN" altLang="en-US" b="1" dirty="0">
                <a:latin typeface="Times New Roman" panose="02020603050405020304" pitchFamily="18" charset="0"/>
                <a:ea typeface="仿宋" pitchFamily="49" charset="-122"/>
                <a:cs typeface="Times New Roman" panose="02020603050405020304" pitchFamily="18" charset="0"/>
              </a:rPr>
              <a:t>马的血红素，在298 </a:t>
            </a:r>
            <a:r>
              <a:rPr kumimoji="0" lang="en-US" altLang="zh-CN" b="1" dirty="0">
                <a:latin typeface="Times New Roman" panose="02020603050405020304" pitchFamily="18" charset="0"/>
                <a:ea typeface="仿宋" pitchFamily="49" charset="-122"/>
                <a:cs typeface="Times New Roman" panose="02020603050405020304" pitchFamily="18" charset="0"/>
              </a:rPr>
              <a:t>K</a:t>
            </a:r>
            <a:r>
              <a:rPr kumimoji="0" lang="zh-CN" altLang="en-US" b="1" dirty="0">
                <a:latin typeface="Times New Roman" panose="02020603050405020304" pitchFamily="18" charset="0"/>
                <a:ea typeface="仿宋" pitchFamily="49" charset="-122"/>
                <a:cs typeface="Times New Roman" panose="02020603050405020304" pitchFamily="18" charset="0"/>
              </a:rPr>
              <a:t>时测得溶液的渗透压为1.80×10</a:t>
            </a:r>
            <a:r>
              <a:rPr kumimoji="0" lang="zh-CN" altLang="en-US" b="1" baseline="30000" dirty="0">
                <a:latin typeface="Times New Roman" panose="02020603050405020304" pitchFamily="18" charset="0"/>
                <a:ea typeface="仿宋" pitchFamily="49" charset="-122"/>
                <a:cs typeface="Times New Roman" panose="02020603050405020304" pitchFamily="18" charset="0"/>
              </a:rPr>
              <a:t>2</a:t>
            </a:r>
            <a:r>
              <a:rPr kumimoji="0" lang="zh-CN" altLang="en-US" b="1" dirty="0">
                <a:latin typeface="Times New Roman" panose="02020603050405020304" pitchFamily="18" charset="0"/>
                <a:ea typeface="仿宋" pitchFamily="49" charset="-122"/>
                <a:cs typeface="Times New Roman" panose="02020603050405020304" pitchFamily="18" charset="0"/>
              </a:rPr>
              <a:t> </a:t>
            </a:r>
            <a:r>
              <a:rPr kumimoji="0" lang="en-US" altLang="zh-CN" b="1" dirty="0">
                <a:latin typeface="Times New Roman" panose="02020603050405020304" pitchFamily="18" charset="0"/>
                <a:ea typeface="仿宋" pitchFamily="49" charset="-122"/>
                <a:cs typeface="Times New Roman" panose="02020603050405020304" pitchFamily="18" charset="0"/>
              </a:rPr>
              <a:t>Pa，</a:t>
            </a:r>
            <a:r>
              <a:rPr kumimoji="0" lang="zh-CN" altLang="en-US" b="1" dirty="0">
                <a:latin typeface="Times New Roman" panose="02020603050405020304" pitchFamily="18" charset="0"/>
                <a:ea typeface="仿宋" pitchFamily="49" charset="-122"/>
                <a:cs typeface="Times New Roman" panose="02020603050405020304" pitchFamily="18" charset="0"/>
              </a:rPr>
              <a:t>求马的血红素的摩尔质量。</a:t>
            </a:r>
          </a:p>
        </p:txBody>
      </p:sp>
      <p:sp>
        <p:nvSpPr>
          <p:cNvPr id="28680" name="Text Box 3"/>
          <p:cNvSpPr txBox="1">
            <a:spLocks noChangeArrowheads="1"/>
          </p:cNvSpPr>
          <p:nvPr/>
        </p:nvSpPr>
        <p:spPr bwMode="auto">
          <a:xfrm>
            <a:off x="898749" y="3683217"/>
            <a:ext cx="1296987" cy="523875"/>
          </a:xfrm>
          <a:prstGeom prst="rect">
            <a:avLst/>
          </a:prstGeom>
          <a:noFill/>
          <a:ln w="9525">
            <a:noFill/>
            <a:miter lim="800000"/>
            <a:headEnd/>
            <a:tailEnd/>
          </a:ln>
        </p:spPr>
        <p:txBody>
          <a:bodyPr>
            <a:spAutoFit/>
          </a:bodyPr>
          <a:lstStyle/>
          <a:p>
            <a:pPr>
              <a:defRPr/>
            </a:pPr>
            <a:r>
              <a:rPr kumimoji="0" lang="zh-CN" altLang="en-US" dirty="0">
                <a:solidFill>
                  <a:srgbClr val="0000FF"/>
                </a:solidFill>
                <a:latin typeface="Times New Roman" panose="02020603050405020304" pitchFamily="18" charset="0"/>
                <a:ea typeface="仿宋" pitchFamily="49" charset="-122"/>
                <a:cs typeface="Times New Roman" panose="02020603050405020304" pitchFamily="18" charset="0"/>
              </a:rPr>
              <a:t>解：</a:t>
            </a:r>
          </a:p>
        </p:txBody>
      </p:sp>
      <p:pic>
        <p:nvPicPr>
          <p:cNvPr id="69637" name="Object 1025"/>
          <p:cNvPicPr>
            <a:picLocks noChangeAspect="1" noChangeArrowheads="1"/>
          </p:cNvPicPr>
          <p:nvPr/>
        </p:nvPicPr>
        <p:blipFill>
          <a:blip r:embed="rId4"/>
          <a:srcRect/>
          <a:stretch>
            <a:fillRect/>
          </a:stretch>
        </p:blipFill>
        <p:spPr bwMode="auto">
          <a:xfrm>
            <a:off x="900237" y="4763337"/>
            <a:ext cx="7416179" cy="969919"/>
          </a:xfrm>
          <a:prstGeom prst="rect">
            <a:avLst/>
          </a:prstGeom>
          <a:noFill/>
          <a:ln w="9525">
            <a:noFill/>
            <a:miter lim="800000"/>
            <a:headEnd/>
            <a:tailEnd/>
          </a:ln>
        </p:spPr>
      </p:pic>
      <p:grpSp>
        <p:nvGrpSpPr>
          <p:cNvPr id="7" name="组合 6">
            <a:extLst>
              <a:ext uri="{FF2B5EF4-FFF2-40B4-BE49-F238E27FC236}">
                <a16:creationId xmlns:a16="http://schemas.microsoft.com/office/drawing/2014/main" id="{7819A8A8-9909-4AF3-B64B-EB1482671B63}"/>
              </a:ext>
            </a:extLst>
          </p:cNvPr>
          <p:cNvGrpSpPr/>
          <p:nvPr/>
        </p:nvGrpSpPr>
        <p:grpSpPr>
          <a:xfrm>
            <a:off x="7236296" y="2909554"/>
            <a:ext cx="1480145" cy="1480145"/>
            <a:chOff x="6660232" y="5044480"/>
            <a:chExt cx="1480145" cy="1480145"/>
          </a:xfrm>
        </p:grpSpPr>
        <p:sp>
          <p:nvSpPr>
            <p:cNvPr id="8" name="爆炸形: 8 pt  7">
              <a:extLst>
                <a:ext uri="{FF2B5EF4-FFF2-40B4-BE49-F238E27FC236}">
                  <a16:creationId xmlns:a16="http://schemas.microsoft.com/office/drawing/2014/main" id="{7E9F909B-DAC7-4029-99D2-5F6C26406B5F}"/>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9" name="矩形 8">
              <a:extLst>
                <a:ext uri="{FF2B5EF4-FFF2-40B4-BE49-F238E27FC236}">
                  <a16:creationId xmlns:a16="http://schemas.microsoft.com/office/drawing/2014/main" id="{66C61769-9C66-4CB6-95A0-D29B4E48A65C}"/>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4.2.3  </a:t>
            </a:r>
            <a:r>
              <a:rPr lang="zh-CN" altLang="en-US" dirty="0">
                <a:latin typeface="华文新魏" pitchFamily="2" charset="-122"/>
              </a:rPr>
              <a:t>有关溶液通性的计算</a:t>
            </a:r>
            <a:endParaRPr lang="zh-CN" altLang="en-US" dirty="0"/>
          </a:p>
        </p:txBody>
      </p:sp>
      <p:sp>
        <p:nvSpPr>
          <p:cNvPr id="23555" name="Text Box 3"/>
          <p:cNvSpPr txBox="1">
            <a:spLocks noChangeArrowheads="1"/>
          </p:cNvSpPr>
          <p:nvPr/>
        </p:nvSpPr>
        <p:spPr bwMode="auto">
          <a:xfrm>
            <a:off x="251520" y="980728"/>
            <a:ext cx="8640960" cy="1730217"/>
          </a:xfrm>
          <a:prstGeom prst="rect">
            <a:avLst/>
          </a:prstGeom>
          <a:noFill/>
          <a:ln w="9525">
            <a:noFill/>
            <a:miter lim="800000"/>
            <a:headEnd/>
            <a:tailEnd/>
          </a:ln>
        </p:spPr>
        <p:txBody>
          <a:bodyPr wrap="square">
            <a:spAutoFit/>
          </a:bodyPr>
          <a:lstStyle/>
          <a:p>
            <a:pPr eaLnBrk="0" hangingPunct="0">
              <a:lnSpc>
                <a:spcPct val="125000"/>
              </a:lnSpc>
              <a:spcBef>
                <a:spcPts val="600"/>
              </a:spcBef>
              <a:defRPr/>
            </a:pPr>
            <a:r>
              <a:rPr lang="en-US" altLang="zh-CN" sz="27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4.2.3.1 </a:t>
            </a:r>
            <a:r>
              <a:rPr lang="zh-CN" altLang="en-US" sz="27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测定分子的相对分子质量</a:t>
            </a:r>
          </a:p>
          <a:p>
            <a:pPr algn="just" eaLnBrk="0" hangingPunct="0">
              <a:lnSpc>
                <a:spcPct val="125000"/>
              </a:lnSpc>
              <a:spcBef>
                <a:spcPts val="600"/>
              </a:spcBef>
              <a:defRPr/>
            </a:pPr>
            <a:r>
              <a:rPr lang="zh-CN" altLang="en-US" sz="2700" b="1" dirty="0">
                <a:latin typeface="Times New Roman" panose="02020603050405020304" pitchFamily="18" charset="0"/>
                <a:ea typeface="华文仿宋" panose="02010600040101010101" pitchFamily="2" charset="-122"/>
                <a:cs typeface="Times New Roman" panose="02020603050405020304" pitchFamily="18" charset="0"/>
              </a:rPr>
              <a:t>渗透压有较大数值，容易测定，因此可以准确测定化合物的相对摩尔质量。</a:t>
            </a:r>
          </a:p>
        </p:txBody>
      </p:sp>
      <p:sp>
        <p:nvSpPr>
          <p:cNvPr id="23556" name="Text Box 4"/>
          <p:cNvSpPr txBox="1">
            <a:spLocks noChangeArrowheads="1"/>
          </p:cNvSpPr>
          <p:nvPr/>
        </p:nvSpPr>
        <p:spPr bwMode="auto">
          <a:xfrm>
            <a:off x="271601" y="2780928"/>
            <a:ext cx="8640960" cy="4002762"/>
          </a:xfrm>
          <a:prstGeom prst="rect">
            <a:avLst/>
          </a:prstGeom>
          <a:noFill/>
          <a:ln w="12700" cap="sq">
            <a:noFill/>
            <a:miter lim="800000"/>
            <a:headEnd/>
            <a:tailEnd/>
          </a:ln>
        </p:spPr>
        <p:txBody>
          <a:bodyPr wrap="square" tIns="0" bIns="0">
            <a:spAutoFit/>
          </a:bodyPr>
          <a:lstStyle/>
          <a:p>
            <a:pPr algn="just" eaLnBrk="0" hangingPunct="0">
              <a:lnSpc>
                <a:spcPct val="125000"/>
              </a:lnSpc>
              <a:spcBef>
                <a:spcPts val="600"/>
              </a:spcBef>
              <a:defRPr/>
            </a:pPr>
            <a:r>
              <a:rPr lang="zh-CN" altLang="en-US" sz="27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例</a:t>
            </a:r>
            <a:r>
              <a:rPr lang="en-US" altLang="zh-CN" sz="27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4 </a:t>
            </a:r>
            <a:r>
              <a:rPr lang="zh-CN" altLang="en-US" sz="2700" b="1" dirty="0">
                <a:latin typeface="Times New Roman" panose="02020603050405020304" pitchFamily="18" charset="0"/>
                <a:ea typeface="华文仿宋" panose="02010600040101010101" pitchFamily="2" charset="-122"/>
                <a:cs typeface="Times New Roman" panose="02020603050405020304" pitchFamily="18" charset="0"/>
              </a:rPr>
              <a:t>浓度为</a:t>
            </a:r>
            <a:r>
              <a:rPr lang="en-US" altLang="zh-CN" sz="2700" b="1" dirty="0">
                <a:latin typeface="Times New Roman" panose="02020603050405020304" pitchFamily="18" charset="0"/>
                <a:ea typeface="华文仿宋" panose="02010600040101010101" pitchFamily="2" charset="-122"/>
                <a:cs typeface="Times New Roman" panose="02020603050405020304" pitchFamily="18" charset="0"/>
              </a:rPr>
              <a:t>0.001 mol·kg</a:t>
            </a:r>
            <a:r>
              <a:rPr lang="en-US" altLang="zh-CN" sz="2700" b="1" baseline="30000" dirty="0">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2700" b="1" dirty="0">
                <a:latin typeface="Times New Roman" panose="02020603050405020304" pitchFamily="18" charset="0"/>
                <a:ea typeface="华文仿宋" panose="02010600040101010101" pitchFamily="2" charset="-122"/>
                <a:cs typeface="Times New Roman" panose="02020603050405020304" pitchFamily="18" charset="0"/>
              </a:rPr>
              <a:t>的某高分子物质（如蛋白质）的水溶液，其沸点升高的数值仅为</a:t>
            </a:r>
            <a:r>
              <a:rPr lang="en-US" altLang="zh-CN" sz="2700" b="1" dirty="0" err="1">
                <a:latin typeface="Times New Roman" panose="02020603050405020304" pitchFamily="18" charset="0"/>
                <a:ea typeface="华文仿宋" panose="02010600040101010101" pitchFamily="2" charset="-122"/>
                <a:cs typeface="Times New Roman" panose="02020603050405020304" pitchFamily="18" charset="0"/>
              </a:rPr>
              <a:t>Δ</a:t>
            </a:r>
            <a:r>
              <a:rPr lang="en-US" altLang="zh-CN" sz="2700" b="1" i="1" dirty="0" err="1">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2700" b="1" baseline="-25000" dirty="0" err="1">
                <a:latin typeface="Times New Roman" panose="02020603050405020304" pitchFamily="18" charset="0"/>
                <a:ea typeface="华文仿宋" panose="02010600040101010101" pitchFamily="2" charset="-122"/>
                <a:cs typeface="Times New Roman" panose="02020603050405020304" pitchFamily="18" charset="0"/>
              </a:rPr>
              <a:t>fp</a:t>
            </a:r>
            <a:r>
              <a:rPr lang="en-US" altLang="zh-CN" sz="2700" b="1" dirty="0">
                <a:latin typeface="Times New Roman" panose="02020603050405020304" pitchFamily="18" charset="0"/>
                <a:ea typeface="华文仿宋" panose="02010600040101010101" pitchFamily="2" charset="-122"/>
                <a:cs typeface="Times New Roman" panose="02020603050405020304" pitchFamily="18" charset="0"/>
              </a:rPr>
              <a:t> = 0.00186 K</a:t>
            </a:r>
            <a:r>
              <a:rPr lang="zh-CN" altLang="en-US" sz="2700" b="1" dirty="0">
                <a:latin typeface="Times New Roman" panose="02020603050405020304" pitchFamily="18" charset="0"/>
                <a:ea typeface="华文仿宋" panose="02010600040101010101" pitchFamily="2" charset="-122"/>
                <a:cs typeface="Times New Roman" panose="02020603050405020304" pitchFamily="18" charset="0"/>
              </a:rPr>
              <a:t>，因此用沸点升高的方法测定是十分困难的。</a:t>
            </a:r>
            <a:endParaRPr lang="en-US" altLang="zh-CN" sz="2700" b="1" dirty="0">
              <a:latin typeface="Times New Roman" panose="02020603050405020304" pitchFamily="18" charset="0"/>
              <a:ea typeface="华文仿宋" panose="02010600040101010101" pitchFamily="2" charset="-122"/>
              <a:cs typeface="Times New Roman" panose="02020603050405020304" pitchFamily="18" charset="0"/>
            </a:endParaRPr>
          </a:p>
          <a:p>
            <a:pPr algn="just" eaLnBrk="0" hangingPunct="0">
              <a:lnSpc>
                <a:spcPct val="125000"/>
              </a:lnSpc>
              <a:spcBef>
                <a:spcPts val="600"/>
              </a:spcBef>
              <a:defRPr/>
            </a:pPr>
            <a:r>
              <a:rPr lang="zh-CN" altLang="en-US" sz="2700" b="1" dirty="0">
                <a:latin typeface="Times New Roman" panose="02020603050405020304" pitchFamily="18" charset="0"/>
                <a:ea typeface="华文仿宋" panose="02010600040101010101" pitchFamily="2" charset="-122"/>
                <a:cs typeface="Times New Roman" panose="02020603050405020304" pitchFamily="18" charset="0"/>
              </a:rPr>
              <a:t>若用渗透压法，则</a:t>
            </a:r>
          </a:p>
          <a:p>
            <a:pPr eaLnBrk="0" hangingPunct="0">
              <a:lnSpc>
                <a:spcPct val="125000"/>
              </a:lnSpc>
              <a:spcBef>
                <a:spcPts val="600"/>
              </a:spcBef>
              <a:defRPr/>
            </a:pPr>
            <a:r>
              <a:rPr lang="en-US" altLang="zh-CN" sz="2700" b="1" i="1" dirty="0">
                <a:latin typeface="Times New Roman" panose="02020603050405020304" pitchFamily="18" charset="0"/>
                <a:ea typeface="华文仿宋" panose="02010600040101010101" pitchFamily="2" charset="-122"/>
                <a:cs typeface="Times New Roman" panose="02020603050405020304" pitchFamily="18" charset="0"/>
              </a:rPr>
              <a:t>             </a:t>
            </a:r>
            <a:r>
              <a:rPr lang="el-GR" altLang="zh-CN" sz="2700" b="1" i="1" dirty="0">
                <a:latin typeface="Times New Roman" panose="02020603050405020304" pitchFamily="18" charset="0"/>
                <a:ea typeface="华文仿宋" panose="02010600040101010101" pitchFamily="2" charset="-122"/>
                <a:cs typeface="Times New Roman" panose="02020603050405020304" pitchFamily="18" charset="0"/>
              </a:rPr>
              <a:t>Π</a:t>
            </a:r>
            <a:r>
              <a:rPr lang="en-US" altLang="zh-CN" sz="2700" b="1" i="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7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700" b="1" i="1" dirty="0" err="1">
                <a:latin typeface="Times New Roman" panose="02020603050405020304" pitchFamily="18" charset="0"/>
                <a:ea typeface="华文仿宋" panose="02010600040101010101" pitchFamily="2" charset="-122"/>
                <a:cs typeface="Times New Roman" panose="02020603050405020304" pitchFamily="18" charset="0"/>
              </a:rPr>
              <a:t>cRT</a:t>
            </a:r>
            <a:r>
              <a:rPr lang="en-US" altLang="zh-CN" sz="2700" b="1" i="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700" b="1" dirty="0">
                <a:latin typeface="Times New Roman" panose="02020603050405020304" pitchFamily="18" charset="0"/>
                <a:ea typeface="华文仿宋" panose="02010600040101010101" pitchFamily="2" charset="-122"/>
                <a:cs typeface="Times New Roman" panose="02020603050405020304" pitchFamily="18" charset="0"/>
              </a:rPr>
              <a:t> 0.001×10</a:t>
            </a:r>
            <a:r>
              <a:rPr lang="en-US" altLang="zh-CN" sz="2700" b="1" baseline="30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700" b="1" dirty="0">
                <a:latin typeface="Times New Roman" panose="02020603050405020304" pitchFamily="18" charset="0"/>
                <a:ea typeface="华文仿宋" panose="02010600040101010101" pitchFamily="2" charset="-122"/>
                <a:cs typeface="Times New Roman" panose="02020603050405020304" pitchFamily="18" charset="0"/>
              </a:rPr>
              <a:t>×8.314×298.15 Pa </a:t>
            </a:r>
          </a:p>
          <a:p>
            <a:pPr eaLnBrk="0" hangingPunct="0">
              <a:spcBef>
                <a:spcPts val="600"/>
              </a:spcBef>
              <a:defRPr/>
            </a:pPr>
            <a:r>
              <a:rPr lang="en-US" altLang="zh-CN" sz="27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600"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2700" b="1" dirty="0">
                <a:latin typeface="Times New Roman" panose="02020603050405020304" pitchFamily="18" charset="0"/>
                <a:ea typeface="华文仿宋" panose="02010600040101010101" pitchFamily="2" charset="-122"/>
                <a:cs typeface="Times New Roman" panose="02020603050405020304" pitchFamily="18" charset="0"/>
              </a:rPr>
              <a:t>= 2.48×10</a:t>
            </a:r>
            <a:r>
              <a:rPr lang="en-US" altLang="zh-CN" sz="2700" b="1" baseline="30000" dirty="0">
                <a:latin typeface="Times New Roman" panose="02020603050405020304" pitchFamily="18" charset="0"/>
                <a:ea typeface="华文仿宋" panose="02010600040101010101" pitchFamily="2" charset="-122"/>
                <a:cs typeface="Times New Roman" panose="02020603050405020304" pitchFamily="18" charset="0"/>
              </a:rPr>
              <a:t>3 </a:t>
            </a:r>
            <a:r>
              <a:rPr lang="en-US" altLang="zh-CN" sz="2700" b="1" dirty="0">
                <a:latin typeface="Times New Roman" panose="02020603050405020304" pitchFamily="18" charset="0"/>
                <a:ea typeface="华文仿宋" panose="02010600040101010101" pitchFamily="2" charset="-122"/>
                <a:cs typeface="Times New Roman" panose="02020603050405020304" pitchFamily="18" charset="0"/>
              </a:rPr>
              <a:t>Pa     </a:t>
            </a:r>
            <a:r>
              <a:rPr lang="zh-CN" altLang="en-US" sz="2700" b="1" dirty="0">
                <a:latin typeface="Times New Roman" panose="02020603050405020304" pitchFamily="18" charset="0"/>
                <a:ea typeface="华文仿宋" panose="02010600040101010101" pitchFamily="2" charset="-122"/>
                <a:cs typeface="Times New Roman" panose="02020603050405020304" pitchFamily="18" charset="0"/>
              </a:rPr>
              <a:t>约</a:t>
            </a:r>
            <a:r>
              <a:rPr lang="en-US" altLang="zh-CN" sz="2700" b="1" dirty="0">
                <a:latin typeface="Times New Roman" panose="02020603050405020304" pitchFamily="18" charset="0"/>
                <a:ea typeface="华文仿宋" panose="02010600040101010101" pitchFamily="2" charset="-122"/>
                <a:cs typeface="Times New Roman" panose="02020603050405020304" pitchFamily="18" charset="0"/>
              </a:rPr>
              <a:t>25.3 cm</a:t>
            </a:r>
            <a:r>
              <a:rPr lang="zh-CN" altLang="en-US" sz="2700" b="1" dirty="0">
                <a:latin typeface="Times New Roman" panose="02020603050405020304" pitchFamily="18" charset="0"/>
                <a:ea typeface="华文仿宋" panose="02010600040101010101" pitchFamily="2" charset="-122"/>
                <a:cs typeface="Times New Roman" panose="02020603050405020304" pitchFamily="18" charset="0"/>
              </a:rPr>
              <a:t>高的水柱</a:t>
            </a:r>
            <a:endParaRPr lang="en-US" altLang="zh-CN" sz="2700" b="1" dirty="0">
              <a:latin typeface="Times New Roman" panose="02020603050405020304" pitchFamily="18" charset="0"/>
              <a:ea typeface="华文仿宋" panose="02010600040101010101" pitchFamily="2" charset="-122"/>
              <a:cs typeface="Times New Roman" panose="02020603050405020304" pitchFamily="18" charset="0"/>
            </a:endParaRPr>
          </a:p>
          <a:p>
            <a:pPr eaLnBrk="0" hangingPunct="0">
              <a:lnSpc>
                <a:spcPct val="125000"/>
              </a:lnSpc>
              <a:spcBef>
                <a:spcPts val="600"/>
              </a:spcBef>
              <a:defRPr/>
            </a:pPr>
            <a:r>
              <a:rPr lang="zh-CN" altLang="en-US" sz="2700" b="1" dirty="0">
                <a:latin typeface="Times New Roman" panose="02020603050405020304" pitchFamily="18" charset="0"/>
                <a:ea typeface="华文仿宋" panose="02010600040101010101" pitchFamily="2" charset="-122"/>
                <a:cs typeface="Times New Roman" panose="02020603050405020304" pitchFamily="18" charset="0"/>
              </a:rPr>
              <a:t>此数值可以很精确地测定。</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0" name="Text Box 4"/>
          <p:cNvSpPr txBox="1">
            <a:spLocks noChangeArrowheads="1"/>
          </p:cNvSpPr>
          <p:nvPr/>
        </p:nvSpPr>
        <p:spPr bwMode="auto">
          <a:xfrm>
            <a:off x="251742" y="980728"/>
            <a:ext cx="6840537" cy="2208553"/>
          </a:xfrm>
          <a:prstGeom prst="rect">
            <a:avLst/>
          </a:prstGeom>
          <a:noFill/>
          <a:ln w="9525">
            <a:noFill/>
            <a:miter lim="800000"/>
            <a:headEnd/>
            <a:tailEnd/>
          </a:ln>
        </p:spPr>
        <p:txBody>
          <a:bodyPr wrap="square">
            <a:spAutoFit/>
          </a:bodyPr>
          <a:lstStyle/>
          <a:p>
            <a:pPr algn="just">
              <a:lnSpc>
                <a:spcPct val="125000"/>
              </a:lnSpc>
            </a:pPr>
            <a:r>
              <a:rPr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例</a:t>
            </a:r>
            <a:r>
              <a:rPr lang="en-US" altLang="zh-CN" b="1" dirty="0">
                <a:solidFill>
                  <a:srgbClr val="0000FF"/>
                </a:solidFill>
                <a:latin typeface="Times New Roman" panose="02020603050405020304" pitchFamily="18" charset="0"/>
                <a:ea typeface="华文仿宋" pitchFamily="2" charset="-122"/>
                <a:cs typeface="Times New Roman" panose="02020603050405020304" pitchFamily="18" charset="0"/>
              </a:rPr>
              <a:t>5  </a:t>
            </a:r>
            <a:r>
              <a:rPr lang="zh-CN" altLang="en-US" b="1" dirty="0">
                <a:latin typeface="Times New Roman" panose="02020603050405020304" pitchFamily="18" charset="0"/>
                <a:ea typeface="华文仿宋" pitchFamily="2" charset="-122"/>
                <a:cs typeface="Times New Roman" panose="02020603050405020304" pitchFamily="18" charset="0"/>
              </a:rPr>
              <a:t>纯苯的凝固点为</a:t>
            </a:r>
            <a:r>
              <a:rPr lang="en-US" altLang="zh-CN" b="1" dirty="0">
                <a:latin typeface="Times New Roman" panose="02020603050405020304" pitchFamily="18" charset="0"/>
                <a:ea typeface="华文仿宋" pitchFamily="2" charset="-122"/>
                <a:cs typeface="Times New Roman" panose="02020603050405020304" pitchFamily="18" charset="0"/>
              </a:rPr>
              <a:t>5.40 </a:t>
            </a:r>
            <a:r>
              <a:rPr lang="en-US" altLang="zh-CN" b="1" baseline="30000" dirty="0" err="1">
                <a:latin typeface="Times New Roman" panose="02020603050405020304" pitchFamily="18" charset="0"/>
                <a:ea typeface="华文仿宋" pitchFamily="2" charset="-122"/>
                <a:cs typeface="Times New Roman" panose="02020603050405020304" pitchFamily="18" charset="0"/>
              </a:rPr>
              <a:t>o</a:t>
            </a:r>
            <a:r>
              <a:rPr lang="en-US" altLang="zh-CN" b="1" dirty="0" err="1">
                <a:latin typeface="Times New Roman" panose="02020603050405020304" pitchFamily="18" charset="0"/>
                <a:ea typeface="华文仿宋" pitchFamily="2" charset="-122"/>
                <a:cs typeface="Times New Roman" panose="02020603050405020304" pitchFamily="18" charset="0"/>
              </a:rPr>
              <a:t>C</a:t>
            </a:r>
            <a:r>
              <a:rPr lang="zh-CN" altLang="en-US" b="1" dirty="0">
                <a:latin typeface="Times New Roman" panose="02020603050405020304" pitchFamily="18" charset="0"/>
                <a:ea typeface="华文仿宋" pitchFamily="2" charset="-122"/>
                <a:cs typeface="Times New Roman" panose="02020603050405020304" pitchFamily="18" charset="0"/>
              </a:rPr>
              <a:t>，</a:t>
            </a:r>
            <a:r>
              <a:rPr lang="en-US" altLang="zh-CN" b="1" dirty="0">
                <a:latin typeface="Times New Roman" panose="02020603050405020304" pitchFamily="18" charset="0"/>
                <a:ea typeface="华文仿宋" pitchFamily="2" charset="-122"/>
                <a:cs typeface="Times New Roman" panose="02020603050405020304" pitchFamily="18" charset="0"/>
              </a:rPr>
              <a:t>0.322 g</a:t>
            </a:r>
            <a:r>
              <a:rPr lang="zh-CN" altLang="en-US" b="1" dirty="0">
                <a:latin typeface="Times New Roman" panose="02020603050405020304" pitchFamily="18" charset="0"/>
                <a:ea typeface="华文仿宋" pitchFamily="2" charset="-122"/>
                <a:cs typeface="Times New Roman" panose="02020603050405020304" pitchFamily="18" charset="0"/>
              </a:rPr>
              <a:t>萘溶于</a:t>
            </a:r>
            <a:r>
              <a:rPr lang="en-US" altLang="zh-CN" b="1" dirty="0">
                <a:latin typeface="Times New Roman" panose="02020603050405020304" pitchFamily="18" charset="0"/>
                <a:ea typeface="华文仿宋" pitchFamily="2" charset="-122"/>
                <a:cs typeface="Times New Roman" panose="02020603050405020304" pitchFamily="18" charset="0"/>
              </a:rPr>
              <a:t>80 g</a:t>
            </a:r>
            <a:r>
              <a:rPr lang="zh-CN" altLang="en-US" b="1" dirty="0">
                <a:latin typeface="Times New Roman" panose="02020603050405020304" pitchFamily="18" charset="0"/>
                <a:ea typeface="华文仿宋" pitchFamily="2" charset="-122"/>
                <a:cs typeface="Times New Roman" panose="02020603050405020304" pitchFamily="18" charset="0"/>
              </a:rPr>
              <a:t>苯，配制成的溶液的凝固点为</a:t>
            </a:r>
            <a:r>
              <a:rPr lang="en-US" altLang="zh-CN" b="1" dirty="0">
                <a:latin typeface="Times New Roman" panose="02020603050405020304" pitchFamily="18" charset="0"/>
                <a:ea typeface="华文仿宋" pitchFamily="2" charset="-122"/>
                <a:cs typeface="Times New Roman" panose="02020603050405020304" pitchFamily="18" charset="0"/>
              </a:rPr>
              <a:t>5.24 </a:t>
            </a:r>
            <a:r>
              <a:rPr lang="en-US" altLang="zh-CN" b="1" baseline="30000" dirty="0" err="1">
                <a:latin typeface="Times New Roman" panose="02020603050405020304" pitchFamily="18" charset="0"/>
                <a:ea typeface="华文仿宋" pitchFamily="2" charset="-122"/>
                <a:cs typeface="Times New Roman" panose="02020603050405020304" pitchFamily="18" charset="0"/>
              </a:rPr>
              <a:t>o</a:t>
            </a:r>
            <a:r>
              <a:rPr lang="en-US" altLang="zh-CN" b="1" dirty="0" err="1">
                <a:latin typeface="Times New Roman" panose="02020603050405020304" pitchFamily="18" charset="0"/>
                <a:ea typeface="华文仿宋" pitchFamily="2" charset="-122"/>
                <a:cs typeface="Times New Roman" panose="02020603050405020304" pitchFamily="18" charset="0"/>
              </a:rPr>
              <a:t>C</a:t>
            </a:r>
            <a:r>
              <a:rPr lang="zh-CN" altLang="en-US" b="1" dirty="0">
                <a:latin typeface="Times New Roman" panose="02020603050405020304" pitchFamily="18" charset="0"/>
                <a:ea typeface="华文仿宋" pitchFamily="2" charset="-122"/>
                <a:cs typeface="Times New Roman" panose="02020603050405020304" pitchFamily="18" charset="0"/>
              </a:rPr>
              <a:t>。已知苯的凝固点下降系数</a:t>
            </a:r>
            <a:r>
              <a:rPr lang="en-US" altLang="zh-CN" b="1" i="1" dirty="0" err="1">
                <a:latin typeface="Times New Roman" panose="02020603050405020304" pitchFamily="18" charset="0"/>
                <a:ea typeface="华文仿宋" pitchFamily="2" charset="-122"/>
                <a:cs typeface="Times New Roman" panose="02020603050405020304" pitchFamily="18" charset="0"/>
              </a:rPr>
              <a:t>k</a:t>
            </a:r>
            <a:r>
              <a:rPr lang="en-US" altLang="zh-CN" b="1" baseline="-25000" dirty="0" err="1">
                <a:latin typeface="Times New Roman" panose="02020603050405020304" pitchFamily="18" charset="0"/>
                <a:ea typeface="华文仿宋" pitchFamily="2" charset="-122"/>
                <a:cs typeface="Times New Roman" panose="02020603050405020304" pitchFamily="18" charset="0"/>
              </a:rPr>
              <a:t>f</a:t>
            </a:r>
            <a:r>
              <a:rPr lang="zh-CN" altLang="en-US" b="1" dirty="0">
                <a:latin typeface="Times New Roman" panose="02020603050405020304" pitchFamily="18" charset="0"/>
                <a:ea typeface="华文仿宋" pitchFamily="2" charset="-122"/>
                <a:cs typeface="Times New Roman" panose="02020603050405020304" pitchFamily="18" charset="0"/>
              </a:rPr>
              <a:t>值为</a:t>
            </a:r>
            <a:r>
              <a:rPr lang="en-US" altLang="zh-CN" b="1" dirty="0">
                <a:latin typeface="Times New Roman" panose="02020603050405020304" pitchFamily="18" charset="0"/>
                <a:ea typeface="华文仿宋" pitchFamily="2" charset="-122"/>
                <a:cs typeface="Times New Roman" panose="02020603050405020304" pitchFamily="18" charset="0"/>
              </a:rPr>
              <a:t>5.12 K·mol</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-1</a:t>
            </a:r>
            <a:r>
              <a:rPr lang="en-US" altLang="zh-CN" b="1" dirty="0">
                <a:latin typeface="Times New Roman" panose="02020603050405020304" pitchFamily="18" charset="0"/>
                <a:ea typeface="华文仿宋" pitchFamily="2" charset="-122"/>
                <a:cs typeface="Times New Roman" panose="02020603050405020304" pitchFamily="18" charset="0"/>
              </a:rPr>
              <a:t>·kg</a:t>
            </a:r>
            <a:r>
              <a:rPr lang="zh-CN" altLang="en-US" b="1" dirty="0">
                <a:latin typeface="Times New Roman" panose="02020603050405020304" pitchFamily="18" charset="0"/>
                <a:ea typeface="华文仿宋" pitchFamily="2" charset="-122"/>
                <a:cs typeface="Times New Roman" panose="02020603050405020304" pitchFamily="18" charset="0"/>
              </a:rPr>
              <a:t>，求萘的摩尔质量。</a:t>
            </a:r>
          </a:p>
        </p:txBody>
      </p:sp>
      <p:graphicFrame>
        <p:nvGraphicFramePr>
          <p:cNvPr id="51207" name="Object 7"/>
          <p:cNvGraphicFramePr>
            <a:graphicFrameLocks noChangeAspect="1"/>
          </p:cNvGraphicFramePr>
          <p:nvPr>
            <p:extLst>
              <p:ext uri="{D42A27DB-BD31-4B8C-83A1-F6EECF244321}">
                <p14:modId xmlns:p14="http://schemas.microsoft.com/office/powerpoint/2010/main" val="3620479411"/>
              </p:ext>
            </p:extLst>
          </p:nvPr>
        </p:nvGraphicFramePr>
        <p:xfrm>
          <a:off x="7515772" y="1196975"/>
          <a:ext cx="1376485" cy="1466850"/>
        </p:xfrm>
        <a:graphic>
          <a:graphicData uri="http://schemas.openxmlformats.org/presentationml/2006/ole">
            <mc:AlternateContent xmlns:mc="http://schemas.openxmlformats.org/markup-compatibility/2006">
              <mc:Choice xmlns:v="urn:schemas-microsoft-com:vml" Requires="v">
                <p:oleObj spid="_x0000_s199707" name="CS ChemDraw Drawing" r:id="rId4" imgW="1377812" imgH="1456862" progId="ChemDraw.Document.6.0">
                  <p:embed/>
                </p:oleObj>
              </mc:Choice>
              <mc:Fallback>
                <p:oleObj name="CS ChemDraw Drawing" r:id="rId4" imgW="1377812" imgH="1456862" progId="ChemDraw.Document.6.0">
                  <p:embed/>
                  <p:pic>
                    <p:nvPicPr>
                      <p:cNvPr id="0" name="Picture 7"/>
                      <p:cNvPicPr>
                        <a:picLocks noChangeAspect="1" noChangeArrowheads="1"/>
                      </p:cNvPicPr>
                      <p:nvPr/>
                    </p:nvPicPr>
                    <p:blipFill>
                      <a:blip r:embed="rId5"/>
                      <a:srcRect/>
                      <a:stretch>
                        <a:fillRect/>
                      </a:stretch>
                    </p:blipFill>
                    <p:spPr bwMode="auto">
                      <a:xfrm>
                        <a:off x="7515772" y="1196975"/>
                        <a:ext cx="1376485" cy="1466850"/>
                      </a:xfrm>
                      <a:prstGeom prst="rect">
                        <a:avLst/>
                      </a:prstGeom>
                      <a:noFill/>
                      <a:ln>
                        <a:noFill/>
                      </a:ln>
                      <a:effectLst/>
                    </p:spPr>
                  </p:pic>
                </p:oleObj>
              </mc:Fallback>
            </mc:AlternateContent>
          </a:graphicData>
        </a:graphic>
      </p:graphicFrame>
      <p:sp>
        <p:nvSpPr>
          <p:cNvPr id="51211" name="Text Box 6"/>
          <p:cNvSpPr txBox="1">
            <a:spLocks noChangeArrowheads="1"/>
          </p:cNvSpPr>
          <p:nvPr/>
        </p:nvSpPr>
        <p:spPr bwMode="auto">
          <a:xfrm>
            <a:off x="827088" y="3489920"/>
            <a:ext cx="1296987" cy="579438"/>
          </a:xfrm>
          <a:prstGeom prst="rect">
            <a:avLst/>
          </a:prstGeom>
          <a:noFill/>
          <a:ln w="9525">
            <a:noFill/>
            <a:miter lim="800000"/>
            <a:headEnd/>
            <a:tailEnd/>
          </a:ln>
        </p:spPr>
        <p:txBody>
          <a:bodyPr>
            <a:spAutoFit/>
          </a:bodyPr>
          <a:lstStyle/>
          <a:p>
            <a:r>
              <a:rPr lang="zh-CN" altLang="en-US" sz="3200" dirty="0">
                <a:solidFill>
                  <a:srgbClr val="0000FF"/>
                </a:solidFill>
                <a:latin typeface="Times New Roman" panose="02020603050405020304" pitchFamily="18" charset="0"/>
                <a:cs typeface="Times New Roman" panose="02020603050405020304" pitchFamily="18" charset="0"/>
              </a:rPr>
              <a:t>解：</a:t>
            </a:r>
          </a:p>
        </p:txBody>
      </p:sp>
      <p:graphicFrame>
        <p:nvGraphicFramePr>
          <p:cNvPr id="51208" name="Object 8"/>
          <p:cNvGraphicFramePr>
            <a:graphicFrameLocks noChangeAspect="1"/>
          </p:cNvGraphicFramePr>
          <p:nvPr>
            <p:extLst>
              <p:ext uri="{D42A27DB-BD31-4B8C-83A1-F6EECF244321}">
                <p14:modId xmlns:p14="http://schemas.microsoft.com/office/powerpoint/2010/main" val="390371561"/>
              </p:ext>
            </p:extLst>
          </p:nvPr>
        </p:nvGraphicFramePr>
        <p:xfrm>
          <a:off x="1695450" y="3279775"/>
          <a:ext cx="6637338" cy="1158875"/>
        </p:xfrm>
        <a:graphic>
          <a:graphicData uri="http://schemas.openxmlformats.org/presentationml/2006/ole">
            <mc:AlternateContent xmlns:mc="http://schemas.openxmlformats.org/markup-compatibility/2006">
              <mc:Choice xmlns:v="urn:schemas-microsoft-com:vml" Requires="v">
                <p:oleObj spid="_x0000_s199708" name="Equation" r:id="rId6" imgW="2565360" imgH="431640" progId="Equation.DSMT4">
                  <p:embed/>
                </p:oleObj>
              </mc:Choice>
              <mc:Fallback>
                <p:oleObj name="Equation" r:id="rId6" imgW="2565360" imgH="431640" progId="Equation.DSMT4">
                  <p:embed/>
                  <p:pic>
                    <p:nvPicPr>
                      <p:cNvPr id="0" name="Picture 8"/>
                      <p:cNvPicPr>
                        <a:picLocks noChangeAspect="1" noChangeArrowheads="1"/>
                      </p:cNvPicPr>
                      <p:nvPr/>
                    </p:nvPicPr>
                    <p:blipFill>
                      <a:blip r:embed="rId7"/>
                      <a:srcRect/>
                      <a:stretch>
                        <a:fillRect/>
                      </a:stretch>
                    </p:blipFill>
                    <p:spPr bwMode="auto">
                      <a:xfrm>
                        <a:off x="1695450" y="3279775"/>
                        <a:ext cx="6637338" cy="1158875"/>
                      </a:xfrm>
                      <a:prstGeom prst="rect">
                        <a:avLst/>
                      </a:prstGeom>
                      <a:noFill/>
                    </p:spPr>
                  </p:pic>
                </p:oleObj>
              </mc:Fallback>
            </mc:AlternateContent>
          </a:graphicData>
        </a:graphic>
      </p:graphicFrame>
      <p:graphicFrame>
        <p:nvGraphicFramePr>
          <p:cNvPr id="51209" name="Object 9"/>
          <p:cNvGraphicFramePr>
            <a:graphicFrameLocks noChangeAspect="1"/>
          </p:cNvGraphicFramePr>
          <p:nvPr>
            <p:extLst>
              <p:ext uri="{D42A27DB-BD31-4B8C-83A1-F6EECF244321}">
                <p14:modId xmlns:p14="http://schemas.microsoft.com/office/powerpoint/2010/main" val="2016813934"/>
              </p:ext>
            </p:extLst>
          </p:nvPr>
        </p:nvGraphicFramePr>
        <p:xfrm>
          <a:off x="3148905" y="4486870"/>
          <a:ext cx="5743575" cy="1822450"/>
        </p:xfrm>
        <a:graphic>
          <a:graphicData uri="http://schemas.openxmlformats.org/presentationml/2006/ole">
            <mc:AlternateContent xmlns:mc="http://schemas.openxmlformats.org/markup-compatibility/2006">
              <mc:Choice xmlns:v="urn:schemas-microsoft-com:vml" Requires="v">
                <p:oleObj spid="_x0000_s199709" name="Equation" r:id="rId8" imgW="2031840" imgH="634680" progId="Equation.DSMT4">
                  <p:embed/>
                </p:oleObj>
              </mc:Choice>
              <mc:Fallback>
                <p:oleObj name="Equation" r:id="rId8" imgW="2031840" imgH="634680" progId="Equation.DSMT4">
                  <p:embed/>
                  <p:pic>
                    <p:nvPicPr>
                      <p:cNvPr id="0" name="Picture 9"/>
                      <p:cNvPicPr>
                        <a:picLocks noChangeAspect="1" noChangeArrowheads="1"/>
                      </p:cNvPicPr>
                      <p:nvPr/>
                    </p:nvPicPr>
                    <p:blipFill>
                      <a:blip r:embed="rId9"/>
                      <a:srcRect/>
                      <a:stretch>
                        <a:fillRect/>
                      </a:stretch>
                    </p:blipFill>
                    <p:spPr bwMode="auto">
                      <a:xfrm>
                        <a:off x="3148905" y="4486870"/>
                        <a:ext cx="5743575" cy="1822450"/>
                      </a:xfrm>
                      <a:prstGeom prst="rect">
                        <a:avLst/>
                      </a:prstGeom>
                      <a:noFill/>
                    </p:spPr>
                  </p:pic>
                </p:oleObj>
              </mc:Fallback>
            </mc:AlternateContent>
          </a:graphicData>
        </a:graphic>
      </p:graphicFrame>
      <p:sp>
        <p:nvSpPr>
          <p:cNvPr id="51212" name="Text Box 9"/>
          <p:cNvSpPr txBox="1">
            <a:spLocks noChangeArrowheads="1"/>
          </p:cNvSpPr>
          <p:nvPr/>
        </p:nvSpPr>
        <p:spPr bwMode="auto">
          <a:xfrm>
            <a:off x="293688" y="5721920"/>
            <a:ext cx="3057247" cy="523220"/>
          </a:xfrm>
          <a:prstGeom prst="rect">
            <a:avLst/>
          </a:prstGeom>
          <a:noFill/>
          <a:ln w="9525">
            <a:noFill/>
            <a:miter lim="800000"/>
            <a:headEnd/>
            <a:tailEnd/>
          </a:ln>
        </p:spPr>
        <p:txBody>
          <a:bodyPr wrap="none">
            <a:spAutoFit/>
          </a:bodyPr>
          <a:lstStyle/>
          <a:p>
            <a:r>
              <a:rPr lang="zh-CN" altLang="en-US" dirty="0">
                <a:latin typeface="华文仿宋" panose="02010600040101010101" pitchFamily="2" charset="-122"/>
                <a:ea typeface="华文仿宋" panose="02010600040101010101" pitchFamily="2" charset="-122"/>
                <a:cs typeface="Times New Roman" panose="02020603050405020304" pitchFamily="18" charset="0"/>
              </a:rPr>
              <a:t>故萘的摩尔质量为</a:t>
            </a:r>
          </a:p>
        </p:txBody>
      </p:sp>
      <p:sp>
        <p:nvSpPr>
          <p:cNvPr id="51213" name="标题 8"/>
          <p:cNvSpPr>
            <a:spLocks noGrp="1"/>
          </p:cNvSpPr>
          <p:nvPr>
            <p:ph type="title"/>
          </p:nvPr>
        </p:nvSpPr>
        <p:spPr>
          <a:xfrm>
            <a:off x="251743" y="333375"/>
            <a:ext cx="6624513" cy="676275"/>
          </a:xfrm>
        </p:spPr>
        <p:txBody>
          <a:bodyPr/>
          <a:lstStyle/>
          <a:p>
            <a:r>
              <a:rPr lang="en-US" altLang="zh-CN" sz="3200" dirty="0">
                <a:latin typeface="Arial" panose="020B0604020202020204" pitchFamily="34" charset="0"/>
                <a:cs typeface="Arial" panose="020B0604020202020204" pitchFamily="34" charset="0"/>
              </a:rPr>
              <a:t>4.2.3.1  </a:t>
            </a:r>
            <a:r>
              <a:rPr lang="zh-CN" altLang="en-US" sz="3200" dirty="0">
                <a:latin typeface="华文新魏" pitchFamily="2" charset="-122"/>
              </a:rPr>
              <a:t>测定分子的相对分子质量</a:t>
            </a:r>
            <a:endParaRPr lang="zh-CN" altLang="en-US" sz="3200" dirty="0"/>
          </a:p>
        </p:txBody>
      </p:sp>
    </p:spTree>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7" name="Text Box 9"/>
          <p:cNvSpPr txBox="1">
            <a:spLocks noChangeArrowheads="1"/>
          </p:cNvSpPr>
          <p:nvPr/>
        </p:nvSpPr>
        <p:spPr bwMode="auto">
          <a:xfrm>
            <a:off x="251520" y="980728"/>
            <a:ext cx="6912768" cy="1815882"/>
          </a:xfrm>
          <a:prstGeom prst="rect">
            <a:avLst/>
          </a:prstGeom>
          <a:noFill/>
          <a:ln w="9525">
            <a:noFill/>
            <a:miter lim="800000"/>
            <a:headEnd/>
            <a:tailEnd/>
          </a:ln>
        </p:spPr>
        <p:txBody>
          <a:bodyPr wrap="square">
            <a:spAutoFit/>
          </a:bodyPr>
          <a:lstStyle/>
          <a:p>
            <a:pPr algn="just"/>
            <a:r>
              <a:rPr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例</a:t>
            </a:r>
            <a:r>
              <a:rPr lang="en-US" altLang="zh-CN" b="1" dirty="0">
                <a:solidFill>
                  <a:srgbClr val="0000FF"/>
                </a:solidFill>
                <a:latin typeface="Times New Roman" panose="02020603050405020304" pitchFamily="18" charset="0"/>
                <a:ea typeface="华文仿宋" pitchFamily="2" charset="-122"/>
                <a:cs typeface="Times New Roman" panose="02020603050405020304" pitchFamily="18" charset="0"/>
              </a:rPr>
              <a:t>6 </a:t>
            </a:r>
            <a:r>
              <a:rPr lang="zh-CN" altLang="en-US" b="1" dirty="0">
                <a:latin typeface="Times New Roman" panose="02020603050405020304" pitchFamily="18" charset="0"/>
                <a:ea typeface="华文仿宋" pitchFamily="2" charset="-122"/>
                <a:cs typeface="Times New Roman" panose="02020603050405020304" pitchFamily="18" charset="0"/>
              </a:rPr>
              <a:t>为防止汽车水箱在寒冬冻裂，需使水的冰点下降到</a:t>
            </a:r>
            <a:r>
              <a:rPr lang="en-US" altLang="zh-CN" b="1" dirty="0">
                <a:latin typeface="Times New Roman" panose="02020603050405020304" pitchFamily="18" charset="0"/>
                <a:ea typeface="华文仿宋" pitchFamily="2" charset="-122"/>
                <a:cs typeface="Times New Roman" panose="02020603050405020304" pitchFamily="18" charset="0"/>
              </a:rPr>
              <a:t>253 K</a:t>
            </a:r>
            <a:r>
              <a:rPr lang="zh-CN" altLang="en-US" b="1" dirty="0">
                <a:latin typeface="Times New Roman" panose="02020603050405020304" pitchFamily="18" charset="0"/>
                <a:ea typeface="华文仿宋" pitchFamily="2" charset="-122"/>
                <a:cs typeface="Times New Roman" panose="02020603050405020304" pitchFamily="18" charset="0"/>
              </a:rPr>
              <a:t>，则在每</a:t>
            </a:r>
            <a:r>
              <a:rPr lang="en-US" altLang="zh-CN" b="1" dirty="0">
                <a:latin typeface="Times New Roman" panose="02020603050405020304" pitchFamily="18" charset="0"/>
                <a:ea typeface="华文仿宋" pitchFamily="2" charset="-122"/>
                <a:cs typeface="Times New Roman" panose="02020603050405020304" pitchFamily="18" charset="0"/>
              </a:rPr>
              <a:t>1000 g</a:t>
            </a:r>
            <a:r>
              <a:rPr lang="zh-CN" altLang="en-US" b="1" dirty="0">
                <a:latin typeface="Times New Roman" panose="02020603050405020304" pitchFamily="18" charset="0"/>
                <a:ea typeface="华文仿宋" pitchFamily="2" charset="-122"/>
                <a:cs typeface="Times New Roman" panose="02020603050405020304" pitchFamily="18" charset="0"/>
              </a:rPr>
              <a:t>水中应加入甘油多少克？已知水的凝固点下降系数</a:t>
            </a:r>
            <a:r>
              <a:rPr lang="en-US" altLang="zh-CN" b="1" i="1" dirty="0" err="1">
                <a:latin typeface="Times New Roman" panose="02020603050405020304" pitchFamily="18" charset="0"/>
                <a:ea typeface="华文仿宋" pitchFamily="2" charset="-122"/>
                <a:cs typeface="Times New Roman" panose="02020603050405020304" pitchFamily="18" charset="0"/>
              </a:rPr>
              <a:t>k</a:t>
            </a:r>
            <a:r>
              <a:rPr lang="en-US" altLang="zh-CN" b="1" baseline="-25000" dirty="0" err="1">
                <a:latin typeface="Times New Roman" panose="02020603050405020304" pitchFamily="18" charset="0"/>
                <a:ea typeface="华文仿宋" pitchFamily="2" charset="-122"/>
                <a:cs typeface="Times New Roman" panose="02020603050405020304" pitchFamily="18" charset="0"/>
              </a:rPr>
              <a:t>f</a:t>
            </a:r>
            <a:r>
              <a:rPr lang="zh-CN" altLang="en-US" b="1" dirty="0">
                <a:latin typeface="Times New Roman" panose="02020603050405020304" pitchFamily="18" charset="0"/>
                <a:ea typeface="华文仿宋" pitchFamily="2" charset="-122"/>
                <a:cs typeface="Times New Roman" panose="02020603050405020304" pitchFamily="18" charset="0"/>
              </a:rPr>
              <a:t>值为</a:t>
            </a:r>
            <a:r>
              <a:rPr lang="en-US" altLang="zh-CN" b="1" dirty="0">
                <a:latin typeface="Times New Roman" panose="02020603050405020304" pitchFamily="18" charset="0"/>
                <a:ea typeface="华文仿宋" pitchFamily="2" charset="-122"/>
                <a:cs typeface="Times New Roman" panose="02020603050405020304" pitchFamily="18" charset="0"/>
              </a:rPr>
              <a:t>1.86 K·mol</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-1</a:t>
            </a:r>
            <a:r>
              <a:rPr lang="en-US" altLang="zh-CN" b="1" dirty="0">
                <a:latin typeface="Times New Roman" panose="02020603050405020304" pitchFamily="18" charset="0"/>
                <a:ea typeface="华文仿宋" pitchFamily="2" charset="-122"/>
                <a:cs typeface="Times New Roman" panose="02020603050405020304" pitchFamily="18" charset="0"/>
              </a:rPr>
              <a:t>·kg</a:t>
            </a:r>
            <a:r>
              <a:rPr lang="zh-CN" altLang="en-US" b="1" dirty="0">
                <a:latin typeface="Times New Roman" panose="02020603050405020304" pitchFamily="18" charset="0"/>
                <a:ea typeface="华文仿宋" pitchFamily="2" charset="-122"/>
                <a:cs typeface="Times New Roman" panose="02020603050405020304" pitchFamily="18" charset="0"/>
              </a:rPr>
              <a:t>。</a:t>
            </a:r>
          </a:p>
        </p:txBody>
      </p:sp>
      <p:sp>
        <p:nvSpPr>
          <p:cNvPr id="52238" name="Text Box 8"/>
          <p:cNvSpPr txBox="1">
            <a:spLocks noChangeArrowheads="1"/>
          </p:cNvSpPr>
          <p:nvPr/>
        </p:nvSpPr>
        <p:spPr bwMode="auto">
          <a:xfrm>
            <a:off x="323528" y="2708920"/>
            <a:ext cx="1296988" cy="579437"/>
          </a:xfrm>
          <a:prstGeom prst="rect">
            <a:avLst/>
          </a:prstGeom>
          <a:noFill/>
          <a:ln w="9525">
            <a:noFill/>
            <a:miter lim="800000"/>
            <a:headEnd/>
            <a:tailEnd/>
          </a:ln>
        </p:spPr>
        <p:txBody>
          <a:bodyPr>
            <a:spAutoFit/>
          </a:bodyPr>
          <a:lstStyle/>
          <a:p>
            <a:r>
              <a:rPr lang="zh-CN" altLang="en-US" sz="3200" b="1" dirty="0">
                <a:solidFill>
                  <a:srgbClr val="0000FF"/>
                </a:solidFill>
                <a:latin typeface="Times New Roman" panose="02020603050405020304" pitchFamily="18" charset="0"/>
                <a:cs typeface="Times New Roman" panose="02020603050405020304" pitchFamily="18" charset="0"/>
              </a:rPr>
              <a:t>解：</a:t>
            </a:r>
          </a:p>
        </p:txBody>
      </p:sp>
      <p:graphicFrame>
        <p:nvGraphicFramePr>
          <p:cNvPr id="52233" name="Object 9"/>
          <p:cNvGraphicFramePr>
            <a:graphicFrameLocks noChangeAspect="1"/>
          </p:cNvGraphicFramePr>
          <p:nvPr>
            <p:extLst>
              <p:ext uri="{D42A27DB-BD31-4B8C-83A1-F6EECF244321}">
                <p14:modId xmlns:p14="http://schemas.microsoft.com/office/powerpoint/2010/main" val="745867248"/>
              </p:ext>
            </p:extLst>
          </p:nvPr>
        </p:nvGraphicFramePr>
        <p:xfrm>
          <a:off x="1858963" y="2786063"/>
          <a:ext cx="2022475" cy="614362"/>
        </p:xfrm>
        <a:graphic>
          <a:graphicData uri="http://schemas.openxmlformats.org/presentationml/2006/ole">
            <mc:AlternateContent xmlns:mc="http://schemas.openxmlformats.org/markup-compatibility/2006">
              <mc:Choice xmlns:v="urn:schemas-microsoft-com:vml" Requires="v">
                <p:oleObj spid="_x0000_s189813" name="Equation" r:id="rId3" imgW="799920" imgH="228600" progId="Equation.DSMT4">
                  <p:embed/>
                </p:oleObj>
              </mc:Choice>
              <mc:Fallback>
                <p:oleObj name="Equation" r:id="rId3" imgW="799920" imgH="228600" progId="Equation.DSMT4">
                  <p:embed/>
                  <p:pic>
                    <p:nvPicPr>
                      <p:cNvPr id="0" name="Picture 9"/>
                      <p:cNvPicPr>
                        <a:picLocks noChangeAspect="1" noChangeArrowheads="1"/>
                      </p:cNvPicPr>
                      <p:nvPr/>
                    </p:nvPicPr>
                    <p:blipFill>
                      <a:blip r:embed="rId4"/>
                      <a:srcRect/>
                      <a:stretch>
                        <a:fillRect/>
                      </a:stretch>
                    </p:blipFill>
                    <p:spPr bwMode="auto">
                      <a:xfrm>
                        <a:off x="1858963" y="2786063"/>
                        <a:ext cx="2022475" cy="614362"/>
                      </a:xfrm>
                      <a:prstGeom prst="rect">
                        <a:avLst/>
                      </a:prstGeom>
                      <a:noFill/>
                    </p:spPr>
                  </p:pic>
                </p:oleObj>
              </mc:Fallback>
            </mc:AlternateContent>
          </a:graphicData>
        </a:graphic>
      </p:graphicFrame>
      <p:graphicFrame>
        <p:nvGraphicFramePr>
          <p:cNvPr id="52234" name="Object 10"/>
          <p:cNvGraphicFramePr>
            <a:graphicFrameLocks noChangeAspect="1"/>
          </p:cNvGraphicFramePr>
          <p:nvPr>
            <p:extLst>
              <p:ext uri="{D42A27DB-BD31-4B8C-83A1-F6EECF244321}">
                <p14:modId xmlns:p14="http://schemas.microsoft.com/office/powerpoint/2010/main" val="3151809128"/>
              </p:ext>
            </p:extLst>
          </p:nvPr>
        </p:nvGraphicFramePr>
        <p:xfrm>
          <a:off x="2880142" y="3452723"/>
          <a:ext cx="3014380" cy="1470332"/>
        </p:xfrm>
        <a:graphic>
          <a:graphicData uri="http://schemas.openxmlformats.org/presentationml/2006/ole">
            <mc:AlternateContent xmlns:mc="http://schemas.openxmlformats.org/markup-compatibility/2006">
              <mc:Choice xmlns:v="urn:schemas-microsoft-com:vml" Requires="v">
                <p:oleObj spid="_x0000_s189814" name="Equation" r:id="rId5" imgW="1320480" imgH="634680" progId="Equation.DSMT4">
                  <p:embed/>
                </p:oleObj>
              </mc:Choice>
              <mc:Fallback>
                <p:oleObj name="Equation" r:id="rId5" imgW="1320480" imgH="634680" progId="Equation.DSMT4">
                  <p:embed/>
                  <p:pic>
                    <p:nvPicPr>
                      <p:cNvPr id="0" name="Picture 10"/>
                      <p:cNvPicPr>
                        <a:picLocks noChangeAspect="1" noChangeArrowheads="1"/>
                      </p:cNvPicPr>
                      <p:nvPr/>
                    </p:nvPicPr>
                    <p:blipFill>
                      <a:blip r:embed="rId6"/>
                      <a:srcRect/>
                      <a:stretch>
                        <a:fillRect/>
                      </a:stretch>
                    </p:blipFill>
                    <p:spPr bwMode="auto">
                      <a:xfrm>
                        <a:off x="2880142" y="3452723"/>
                        <a:ext cx="3014380" cy="1470332"/>
                      </a:xfrm>
                      <a:prstGeom prst="rect">
                        <a:avLst/>
                      </a:prstGeom>
                      <a:noFill/>
                    </p:spPr>
                  </p:pic>
                </p:oleObj>
              </mc:Fallback>
            </mc:AlternateContent>
          </a:graphicData>
        </a:graphic>
      </p:graphicFrame>
      <p:sp>
        <p:nvSpPr>
          <p:cNvPr id="52239" name="Text Box 5"/>
          <p:cNvSpPr txBox="1">
            <a:spLocks noChangeArrowheads="1"/>
          </p:cNvSpPr>
          <p:nvPr/>
        </p:nvSpPr>
        <p:spPr bwMode="auto">
          <a:xfrm>
            <a:off x="900113" y="4365401"/>
            <a:ext cx="1980029" cy="523220"/>
          </a:xfrm>
          <a:prstGeom prst="rect">
            <a:avLst/>
          </a:prstGeom>
          <a:noFill/>
          <a:ln w="9525">
            <a:noFill/>
            <a:miter lim="800000"/>
            <a:headEnd/>
            <a:tailEnd/>
          </a:ln>
        </p:spPr>
        <p:txBody>
          <a:bodyPr wrap="none">
            <a:spAutoFit/>
          </a:bodyPr>
          <a:lstStyle/>
          <a:p>
            <a:r>
              <a:rPr lang="zh-CN" altLang="en-US" b="1" dirty="0">
                <a:latin typeface="Times New Roman" panose="02020603050405020304" pitchFamily="18" charset="0"/>
                <a:cs typeface="Times New Roman" panose="02020603050405020304" pitchFamily="18" charset="0"/>
              </a:rPr>
              <a:t>故需甘油重</a:t>
            </a:r>
          </a:p>
        </p:txBody>
      </p:sp>
      <p:graphicFrame>
        <p:nvGraphicFramePr>
          <p:cNvPr id="52235" name="Object 11"/>
          <p:cNvGraphicFramePr>
            <a:graphicFrameLocks noChangeAspect="1"/>
          </p:cNvGraphicFramePr>
          <p:nvPr>
            <p:extLst>
              <p:ext uri="{D42A27DB-BD31-4B8C-83A1-F6EECF244321}">
                <p14:modId xmlns:p14="http://schemas.microsoft.com/office/powerpoint/2010/main" val="2429360736"/>
              </p:ext>
            </p:extLst>
          </p:nvPr>
        </p:nvGraphicFramePr>
        <p:xfrm>
          <a:off x="7097072" y="942146"/>
          <a:ext cx="2022475" cy="2924534"/>
        </p:xfrm>
        <a:graphic>
          <a:graphicData uri="http://schemas.openxmlformats.org/presentationml/2006/ole">
            <mc:AlternateContent xmlns:mc="http://schemas.openxmlformats.org/markup-compatibility/2006">
              <mc:Choice xmlns:v="urn:schemas-microsoft-com:vml" Requires="v">
                <p:oleObj spid="_x0000_s189815" name="CS ChemDraw Drawing" r:id="rId7" imgW="1187089" imgH="1709866" progId="ChemDraw.Document.6.0">
                  <p:embed/>
                </p:oleObj>
              </mc:Choice>
              <mc:Fallback>
                <p:oleObj name="CS ChemDraw Drawing" r:id="rId7" imgW="1187089" imgH="1709866" progId="ChemDraw.Document.6.0">
                  <p:embed/>
                  <p:pic>
                    <p:nvPicPr>
                      <p:cNvPr id="0" name="Picture 11"/>
                      <p:cNvPicPr>
                        <a:picLocks noChangeAspect="1" noChangeArrowheads="1"/>
                      </p:cNvPicPr>
                      <p:nvPr/>
                    </p:nvPicPr>
                    <p:blipFill>
                      <a:blip r:embed="rId8"/>
                      <a:srcRect/>
                      <a:stretch>
                        <a:fillRect/>
                      </a:stretch>
                    </p:blipFill>
                    <p:spPr bwMode="auto">
                      <a:xfrm>
                        <a:off x="7097072" y="942146"/>
                        <a:ext cx="2022475" cy="2924534"/>
                      </a:xfrm>
                      <a:prstGeom prst="rect">
                        <a:avLst/>
                      </a:prstGeom>
                      <a:noFill/>
                      <a:ln>
                        <a:noFill/>
                      </a:ln>
                      <a:effectLst/>
                    </p:spPr>
                  </p:pic>
                </p:oleObj>
              </mc:Fallback>
            </mc:AlternateContent>
          </a:graphicData>
        </a:graphic>
      </p:graphicFrame>
      <p:graphicFrame>
        <p:nvGraphicFramePr>
          <p:cNvPr id="52236" name="Object 12"/>
          <p:cNvGraphicFramePr>
            <a:graphicFrameLocks noChangeAspect="1"/>
          </p:cNvGraphicFramePr>
          <p:nvPr>
            <p:extLst>
              <p:ext uri="{D42A27DB-BD31-4B8C-83A1-F6EECF244321}">
                <p14:modId xmlns:p14="http://schemas.microsoft.com/office/powerpoint/2010/main" val="905045857"/>
              </p:ext>
            </p:extLst>
          </p:nvPr>
        </p:nvGraphicFramePr>
        <p:xfrm>
          <a:off x="4716463" y="2786063"/>
          <a:ext cx="2103437" cy="584200"/>
        </p:xfrm>
        <a:graphic>
          <a:graphicData uri="http://schemas.openxmlformats.org/presentationml/2006/ole">
            <mc:AlternateContent xmlns:mc="http://schemas.openxmlformats.org/markup-compatibility/2006">
              <mc:Choice xmlns:v="urn:schemas-microsoft-com:vml" Requires="v">
                <p:oleObj spid="_x0000_s189816" name="Equation" r:id="rId9" imgW="927000" imgH="241200" progId="Equation.DSMT4">
                  <p:embed/>
                </p:oleObj>
              </mc:Choice>
              <mc:Fallback>
                <p:oleObj name="Equation" r:id="rId9" imgW="927000" imgH="241200" progId="Equation.DSMT4">
                  <p:embed/>
                  <p:pic>
                    <p:nvPicPr>
                      <p:cNvPr id="0" name="Picture 12"/>
                      <p:cNvPicPr>
                        <a:picLocks noChangeAspect="1" noChangeArrowheads="1"/>
                      </p:cNvPicPr>
                      <p:nvPr/>
                    </p:nvPicPr>
                    <p:blipFill>
                      <a:blip r:embed="rId10"/>
                      <a:srcRect/>
                      <a:stretch>
                        <a:fillRect/>
                      </a:stretch>
                    </p:blipFill>
                    <p:spPr bwMode="auto">
                      <a:xfrm>
                        <a:off x="4716463" y="2786063"/>
                        <a:ext cx="2103437" cy="584200"/>
                      </a:xfrm>
                      <a:prstGeom prst="rect">
                        <a:avLst/>
                      </a:prstGeom>
                      <a:noFill/>
                    </p:spPr>
                  </p:pic>
                </p:oleObj>
              </mc:Fallback>
            </mc:AlternateContent>
          </a:graphicData>
        </a:graphic>
      </p:graphicFrame>
      <p:sp>
        <p:nvSpPr>
          <p:cNvPr id="52240" name="Text Box 2"/>
          <p:cNvSpPr txBox="1">
            <a:spLocks noChangeArrowheads="1"/>
          </p:cNvSpPr>
          <p:nvPr/>
        </p:nvSpPr>
        <p:spPr bwMode="auto">
          <a:xfrm>
            <a:off x="251521" y="5589240"/>
            <a:ext cx="8639917" cy="1031051"/>
          </a:xfrm>
          <a:prstGeom prst="rect">
            <a:avLst/>
          </a:prstGeom>
          <a:noFill/>
          <a:ln w="9525">
            <a:noFill/>
            <a:miter lim="800000"/>
            <a:headEnd/>
            <a:tailEnd/>
          </a:ln>
        </p:spPr>
        <p:txBody>
          <a:bodyPr wrap="square">
            <a:spAutoFit/>
          </a:bodyPr>
          <a:lstStyle/>
          <a:p>
            <a:pPr>
              <a:spcBef>
                <a:spcPts val="600"/>
              </a:spcBef>
            </a:pPr>
            <a:r>
              <a:rPr lang="en-US" altLang="zh-CN" dirty="0">
                <a:latin typeface="Times New Roman" panose="02020603050405020304" pitchFamily="18" charset="0"/>
                <a:cs typeface="Times New Roman" panose="02020603050405020304" pitchFamily="18" charset="0"/>
              </a:rPr>
              <a:t>30 g NaCl + 100 g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	       </a:t>
            </a:r>
            <a:r>
              <a:rPr lang="en-US" altLang="zh-CN" i="1" dirty="0">
                <a:latin typeface="Times New Roman" panose="02020603050405020304" pitchFamily="18" charset="0"/>
                <a:cs typeface="Times New Roman" panose="02020603050405020304" pitchFamily="18" charset="0"/>
              </a:rPr>
              <a:t>T</a:t>
            </a:r>
            <a:r>
              <a:rPr lang="zh-CN" altLang="en-US" baseline="-25000" dirty="0">
                <a:latin typeface="Times New Roman" panose="02020603050405020304" pitchFamily="18" charset="0"/>
                <a:cs typeface="Times New Roman" panose="02020603050405020304" pitchFamily="18" charset="0"/>
              </a:rPr>
              <a:t>凝</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250.6 K (-22.6 </a:t>
            </a:r>
            <a:r>
              <a:rPr lang="en-US" altLang="zh-CN" baseline="30000" dirty="0" err="1">
                <a:latin typeface="Times New Roman" panose="02020603050405020304" pitchFamily="18" charset="0"/>
                <a:ea typeface="华文仿宋" pitchFamily="2" charset="-122"/>
                <a:cs typeface="Times New Roman" panose="02020603050405020304" pitchFamily="18" charset="0"/>
              </a:rPr>
              <a:t>o</a:t>
            </a:r>
            <a:r>
              <a:rPr lang="en-US" altLang="zh-CN" dirty="0" err="1">
                <a:latin typeface="Times New Roman" panose="02020603050405020304" pitchFamily="18" charset="0"/>
                <a:ea typeface="华文仿宋" pitchFamily="2" charset="-122"/>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a:t>
            </a:r>
          </a:p>
          <a:p>
            <a:pPr>
              <a:spcBef>
                <a:spcPts val="600"/>
              </a:spcBef>
            </a:pPr>
            <a:r>
              <a:rPr lang="en-US" altLang="zh-CN" dirty="0">
                <a:latin typeface="Times New Roman" panose="02020603050405020304" pitchFamily="18" charset="0"/>
                <a:cs typeface="Times New Roman" panose="02020603050405020304" pitchFamily="18" charset="0"/>
              </a:rPr>
              <a:t>42.5 g CaCl</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+ 100 g H</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O      </a:t>
            </a:r>
            <a:r>
              <a:rPr lang="en-US" altLang="zh-CN" i="1" dirty="0">
                <a:latin typeface="Times New Roman" panose="02020603050405020304" pitchFamily="18" charset="0"/>
                <a:cs typeface="Times New Roman" panose="02020603050405020304" pitchFamily="18" charset="0"/>
              </a:rPr>
              <a:t>T</a:t>
            </a:r>
            <a:r>
              <a:rPr lang="zh-CN" altLang="en-US" baseline="-25000" dirty="0">
                <a:latin typeface="Times New Roman" panose="02020603050405020304" pitchFamily="18" charset="0"/>
                <a:cs typeface="Times New Roman" panose="02020603050405020304" pitchFamily="18" charset="0"/>
              </a:rPr>
              <a:t>凝</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218 K (-55.2 </a:t>
            </a:r>
            <a:r>
              <a:rPr lang="en-US" altLang="zh-CN" baseline="30000" dirty="0" err="1">
                <a:latin typeface="Times New Roman" panose="02020603050405020304" pitchFamily="18" charset="0"/>
                <a:ea typeface="华文仿宋" pitchFamily="2" charset="-122"/>
                <a:cs typeface="Times New Roman" panose="02020603050405020304" pitchFamily="18" charset="0"/>
              </a:rPr>
              <a:t>o</a:t>
            </a:r>
            <a:r>
              <a:rPr lang="en-US" altLang="zh-CN" dirty="0" err="1">
                <a:latin typeface="Times New Roman" panose="02020603050405020304" pitchFamily="18" charset="0"/>
                <a:ea typeface="华文仿宋" pitchFamily="2" charset="-122"/>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a:t>
            </a:r>
          </a:p>
        </p:txBody>
      </p:sp>
      <p:sp>
        <p:nvSpPr>
          <p:cNvPr id="52241" name="Text Box 1"/>
          <p:cNvSpPr txBox="1">
            <a:spLocks noChangeArrowheads="1"/>
          </p:cNvSpPr>
          <p:nvPr/>
        </p:nvSpPr>
        <p:spPr bwMode="auto">
          <a:xfrm>
            <a:off x="251520" y="5066020"/>
            <a:ext cx="3430747" cy="523220"/>
          </a:xfrm>
          <a:prstGeom prst="rect">
            <a:avLst/>
          </a:prstGeom>
          <a:noFill/>
          <a:ln w="9525">
            <a:noFill/>
            <a:miter lim="800000"/>
            <a:headEnd/>
            <a:tailEnd/>
          </a:ln>
        </p:spPr>
        <p:txBody>
          <a:bodyPr wrap="none">
            <a:spAutoFit/>
          </a:bodyPr>
          <a:lstStyle/>
          <a:p>
            <a:r>
              <a:rPr lang="zh-CN" altLang="en-US" b="1" dirty="0">
                <a:latin typeface="Times New Roman" panose="02020603050405020304" pitchFamily="18" charset="0"/>
                <a:cs typeface="Times New Roman" panose="02020603050405020304" pitchFamily="18" charset="0"/>
              </a:rPr>
              <a:t>如果加入其它致冷剂</a:t>
            </a:r>
          </a:p>
        </p:txBody>
      </p:sp>
      <p:sp>
        <p:nvSpPr>
          <p:cNvPr id="52242" name="标题 11"/>
          <p:cNvSpPr>
            <a:spLocks noGrp="1"/>
          </p:cNvSpPr>
          <p:nvPr>
            <p:ph type="title"/>
          </p:nvPr>
        </p:nvSpPr>
        <p:spPr>
          <a:xfrm>
            <a:off x="251520" y="304800"/>
            <a:ext cx="6552505" cy="747713"/>
          </a:xfrm>
        </p:spPr>
        <p:txBody>
          <a:bodyPr/>
          <a:lstStyle/>
          <a:p>
            <a:r>
              <a:rPr lang="en-US" altLang="zh-CN" dirty="0">
                <a:latin typeface="Arial" panose="020B0604020202020204" pitchFamily="34" charset="0"/>
                <a:cs typeface="Arial" panose="020B0604020202020204" pitchFamily="34" charset="0"/>
              </a:rPr>
              <a:t>4.2.3.2  </a:t>
            </a:r>
            <a:r>
              <a:rPr lang="zh-CN" altLang="en-US" dirty="0">
                <a:latin typeface="华文新魏" pitchFamily="2" charset="-122"/>
              </a:rPr>
              <a:t>防冻液的配制</a:t>
            </a:r>
            <a:endParaRPr lang="zh-CN" altLang="en-US" dirty="0"/>
          </a:p>
        </p:txBody>
      </p:sp>
      <p:grpSp>
        <p:nvGrpSpPr>
          <p:cNvPr id="12" name="组合 11">
            <a:extLst>
              <a:ext uri="{FF2B5EF4-FFF2-40B4-BE49-F238E27FC236}">
                <a16:creationId xmlns:a16="http://schemas.microsoft.com/office/drawing/2014/main" id="{01E7CFC7-20F0-4B20-A59E-DFEC9A1CA461}"/>
              </a:ext>
            </a:extLst>
          </p:cNvPr>
          <p:cNvGrpSpPr/>
          <p:nvPr/>
        </p:nvGrpSpPr>
        <p:grpSpPr>
          <a:xfrm>
            <a:off x="7368236" y="3985434"/>
            <a:ext cx="1480145" cy="1480145"/>
            <a:chOff x="6660232" y="5044480"/>
            <a:chExt cx="1480145" cy="1480145"/>
          </a:xfrm>
        </p:grpSpPr>
        <p:sp>
          <p:nvSpPr>
            <p:cNvPr id="13" name="爆炸形: 8 pt  12">
              <a:extLst>
                <a:ext uri="{FF2B5EF4-FFF2-40B4-BE49-F238E27FC236}">
                  <a16:creationId xmlns:a16="http://schemas.microsoft.com/office/drawing/2014/main" id="{60B7649F-7887-4758-B486-F534BB3CDF90}"/>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4" name="矩形 13">
              <a:extLst>
                <a:ext uri="{FF2B5EF4-FFF2-40B4-BE49-F238E27FC236}">
                  <a16:creationId xmlns:a16="http://schemas.microsoft.com/office/drawing/2014/main" id="{E390E0B2-261D-44E9-B6C7-9CB880A6BE06}"/>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050"/>
          <p:cNvSpPr>
            <a:spLocks noGrp="1" noChangeArrowheads="1"/>
          </p:cNvSpPr>
          <p:nvPr>
            <p:ph type="title"/>
          </p:nvPr>
        </p:nvSpPr>
        <p:spPr>
          <a:xfrm>
            <a:off x="251520" y="404813"/>
            <a:ext cx="5976243" cy="465137"/>
          </a:xfrm>
        </p:spPr>
        <p:txBody>
          <a:bodyPr/>
          <a:lstStyle/>
          <a:p>
            <a:pPr eaLnBrk="1" hangingPunct="1"/>
            <a:r>
              <a:rPr lang="en-US" altLang="zh-CN" sz="3200" dirty="0">
                <a:latin typeface="Arial" panose="020B0604020202020204" pitchFamily="34" charset="0"/>
                <a:cs typeface="Arial" panose="020B0604020202020204" pitchFamily="34" charset="0"/>
              </a:rPr>
              <a:t>4.2.4  </a:t>
            </a:r>
            <a:r>
              <a:rPr lang="zh-CN" altLang="en-US" sz="3200" dirty="0">
                <a:latin typeface="黑体" pitchFamily="2" charset="-122"/>
              </a:rPr>
              <a:t>溶液依数性的实际应用</a:t>
            </a:r>
          </a:p>
        </p:txBody>
      </p:sp>
      <p:sp>
        <p:nvSpPr>
          <p:cNvPr id="76803" name="矩形 3"/>
          <p:cNvSpPr>
            <a:spLocks noChangeArrowheads="1"/>
          </p:cNvSpPr>
          <p:nvPr/>
        </p:nvSpPr>
        <p:spPr bwMode="auto">
          <a:xfrm>
            <a:off x="251521" y="980728"/>
            <a:ext cx="4688986" cy="523220"/>
          </a:xfrm>
          <a:prstGeom prst="rect">
            <a:avLst/>
          </a:prstGeom>
          <a:noFill/>
          <a:ln w="9525">
            <a:noFill/>
            <a:miter lim="800000"/>
            <a:headEnd/>
            <a:tailEnd/>
          </a:ln>
        </p:spPr>
        <p:txBody>
          <a:bodyPr wrap="square">
            <a:spAutoFit/>
          </a:bodyPr>
          <a:lstStyle/>
          <a:p>
            <a:pPr eaLnBrk="0" hangingPunct="0"/>
            <a:r>
              <a:rPr lang="en-US" altLang="zh-CN" b="1" dirty="0">
                <a:solidFill>
                  <a:srgbClr val="FF0000"/>
                </a:solidFill>
                <a:latin typeface="Arial" panose="020B0604020202020204" pitchFamily="34" charset="0"/>
                <a:ea typeface="华文仿宋" pitchFamily="2" charset="-122"/>
                <a:cs typeface="Arial" panose="020B0604020202020204" pitchFamily="34" charset="0"/>
              </a:rPr>
              <a:t>4.2.4.1 </a:t>
            </a:r>
            <a:r>
              <a:rPr lang="zh-CN" altLang="en-US" b="1" dirty="0">
                <a:solidFill>
                  <a:srgbClr val="FF0000"/>
                </a:solidFill>
                <a:latin typeface="华文仿宋" pitchFamily="2" charset="-122"/>
                <a:ea typeface="华文仿宋" pitchFamily="2" charset="-122"/>
              </a:rPr>
              <a:t>溶液渗透压的应用</a:t>
            </a:r>
          </a:p>
        </p:txBody>
      </p:sp>
      <p:pic>
        <p:nvPicPr>
          <p:cNvPr id="3" name="图片 2">
            <a:extLst>
              <a:ext uri="{FF2B5EF4-FFF2-40B4-BE49-F238E27FC236}">
                <a16:creationId xmlns:a16="http://schemas.microsoft.com/office/drawing/2014/main" id="{B095A1D3-60EB-48F4-9C11-DDFD40BDEAE4}"/>
              </a:ext>
            </a:extLst>
          </p:cNvPr>
          <p:cNvPicPr>
            <a:picLocks noChangeAspect="1"/>
          </p:cNvPicPr>
          <p:nvPr/>
        </p:nvPicPr>
        <p:blipFill rotWithShape="1">
          <a:blip r:embed="rId3">
            <a:extLst>
              <a:ext uri="{28A0092B-C50C-407E-A947-70E740481C1C}">
                <a14:useLocalDpi xmlns:a14="http://schemas.microsoft.com/office/drawing/2010/main" val="0"/>
              </a:ext>
            </a:extLst>
          </a:blip>
          <a:srcRect l="1809" r="1799" b="1697"/>
          <a:stretch/>
        </p:blipFill>
        <p:spPr>
          <a:xfrm>
            <a:off x="1691680" y="1575734"/>
            <a:ext cx="5760640" cy="3941498"/>
          </a:xfrm>
          <a:prstGeom prst="rect">
            <a:avLst/>
          </a:prstGeom>
        </p:spPr>
      </p:pic>
      <p:sp>
        <p:nvSpPr>
          <p:cNvPr id="4" name="矩形 3">
            <a:extLst>
              <a:ext uri="{FF2B5EF4-FFF2-40B4-BE49-F238E27FC236}">
                <a16:creationId xmlns:a16="http://schemas.microsoft.com/office/drawing/2014/main" id="{A42C9245-ACB3-4BAD-B493-B49EE2C38200}"/>
              </a:ext>
            </a:extLst>
          </p:cNvPr>
          <p:cNvSpPr/>
          <p:nvPr/>
        </p:nvSpPr>
        <p:spPr>
          <a:xfrm>
            <a:off x="251520" y="5589240"/>
            <a:ext cx="8640960" cy="1200329"/>
          </a:xfrm>
          <a:prstGeom prst="rect">
            <a:avLst/>
          </a:prstGeom>
        </p:spPr>
        <p:txBody>
          <a:bodyPr wrap="square">
            <a:spAutoFit/>
          </a:bodyPr>
          <a:lstStyle/>
          <a:p>
            <a:r>
              <a:rPr lang="zh-CN" altLang="en-US" sz="2400" b="1" dirty="0">
                <a:solidFill>
                  <a:srgbClr val="0000FF"/>
                </a:solidFill>
                <a:latin typeface="华文仿宋" panose="02010600040101010101" pitchFamily="2" charset="-122"/>
                <a:ea typeface="华文仿宋" panose="02010600040101010101" pitchFamily="2" charset="-122"/>
              </a:rPr>
              <a:t>血液透析</a:t>
            </a:r>
            <a:r>
              <a:rPr lang="zh-CN" altLang="en-US" sz="2400" b="1" dirty="0">
                <a:latin typeface="华文仿宋" panose="02010600040101010101" pitchFamily="2" charset="-122"/>
                <a:ea typeface="华文仿宋" panose="02010600040101010101" pitchFamily="2" charset="-122"/>
              </a:rPr>
              <a:t>是急慢性肾功能衰竭患者肾脏替代治疗方式之一。可以清除体内的代谢废物、维持电解质和酸碱平衡，清除体内过多的水分。</a:t>
            </a:r>
          </a:p>
        </p:txBody>
      </p:sp>
      <p:sp>
        <p:nvSpPr>
          <p:cNvPr id="5" name="矩形 4">
            <a:extLst>
              <a:ext uri="{FF2B5EF4-FFF2-40B4-BE49-F238E27FC236}">
                <a16:creationId xmlns:a16="http://schemas.microsoft.com/office/drawing/2014/main" id="{638CF406-AE71-4477-B5A2-72F1DC81826B}"/>
              </a:ext>
            </a:extLst>
          </p:cNvPr>
          <p:cNvSpPr/>
          <p:nvPr/>
        </p:nvSpPr>
        <p:spPr>
          <a:xfrm>
            <a:off x="7452320" y="2013022"/>
            <a:ext cx="1800200" cy="1323439"/>
          </a:xfrm>
          <a:prstGeom prst="rect">
            <a:avLst/>
          </a:prstGeom>
        </p:spPr>
        <p:txBody>
          <a:bodyPr wrap="square">
            <a:spAutoFit/>
          </a:bodyPr>
          <a:lstStyle/>
          <a:p>
            <a:r>
              <a:rPr lang="zh-CN" altLang="en-US" sz="2000" dirty="0">
                <a:latin typeface="仿宋" panose="02010609060101010101" pitchFamily="49" charset="-122"/>
                <a:ea typeface="仿宋" panose="02010609060101010101" pitchFamily="49" charset="-122"/>
              </a:rPr>
              <a:t>血液与含机体浓度相似的电解质溶液</a:t>
            </a:r>
            <a:r>
              <a:rPr lang="en-US" altLang="zh-CN" sz="2000" dirty="0">
                <a:latin typeface="仿宋" panose="02010609060101010101" pitchFamily="49" charset="-122"/>
                <a:ea typeface="仿宋" panose="02010609060101010101" pitchFamily="49" charset="-122"/>
              </a:rPr>
              <a:t>—</a:t>
            </a:r>
            <a:r>
              <a:rPr lang="zh-CN" altLang="en-US" sz="2000" dirty="0">
                <a:latin typeface="仿宋" panose="02010609060101010101" pitchFamily="49" charset="-122"/>
                <a:ea typeface="仿宋" panose="02010609060101010101" pitchFamily="49" charset="-122"/>
              </a:rPr>
              <a:t>透析液</a:t>
            </a:r>
          </a:p>
        </p:txBody>
      </p:sp>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250826" y="260350"/>
            <a:ext cx="5221288" cy="762000"/>
          </a:xfrm>
        </p:spPr>
        <p:txBody>
          <a:bodyPr/>
          <a:lstStyle/>
          <a:p>
            <a:pPr eaLnBrk="1" hangingPunct="1"/>
            <a:r>
              <a:rPr lang="en-US" altLang="zh-CN" sz="3200" dirty="0">
                <a:latin typeface="Arial" panose="020B0604020202020204" pitchFamily="34" charset="0"/>
                <a:cs typeface="Arial" panose="020B0604020202020204" pitchFamily="34" charset="0"/>
              </a:rPr>
              <a:t>4.2.4.2  </a:t>
            </a:r>
            <a:r>
              <a:rPr lang="zh-CN" altLang="en-US" sz="3200" dirty="0">
                <a:latin typeface="黑体" pitchFamily="2" charset="-122"/>
              </a:rPr>
              <a:t>输液和渗透</a:t>
            </a:r>
          </a:p>
        </p:txBody>
      </p:sp>
      <p:sp>
        <p:nvSpPr>
          <p:cNvPr id="4" name="矩形 3"/>
          <p:cNvSpPr/>
          <p:nvPr/>
        </p:nvSpPr>
        <p:spPr>
          <a:xfrm>
            <a:off x="250825" y="5085184"/>
            <a:ext cx="8893175" cy="1430328"/>
          </a:xfrm>
          <a:prstGeom prst="rect">
            <a:avLst/>
          </a:prstGeom>
        </p:spPr>
        <p:txBody>
          <a:bodyPr wrap="square">
            <a:spAutoFit/>
          </a:bodyPr>
          <a:lstStyle/>
          <a:p>
            <a:pPr eaLnBrk="0" hangingPunct="0">
              <a:lnSpc>
                <a:spcPct val="125000"/>
              </a:lnSpc>
              <a:defRPr/>
            </a:pPr>
            <a:r>
              <a:rPr lang="zh-CN" altLang="en-US" sz="2400" dirty="0">
                <a:latin typeface="Times New Roman" panose="02020603050405020304" pitchFamily="18" charset="0"/>
                <a:ea typeface="仿宋" pitchFamily="49" charset="-122"/>
                <a:cs typeface="Times New Roman" pitchFamily="18" charset="0"/>
              </a:rPr>
              <a:t>正常人的血浆渗透压为</a:t>
            </a:r>
            <a:r>
              <a:rPr lang="en-US" altLang="zh-CN" sz="2400" dirty="0">
                <a:solidFill>
                  <a:srgbClr val="FF0000"/>
                </a:solidFill>
                <a:latin typeface="Times New Roman" panose="02020603050405020304" pitchFamily="18" charset="0"/>
                <a:ea typeface="仿宋" pitchFamily="49" charset="-122"/>
                <a:cs typeface="Times New Roman" pitchFamily="18" charset="0"/>
              </a:rPr>
              <a:t>720~800 kPa</a:t>
            </a:r>
            <a:r>
              <a:rPr lang="zh-CN" altLang="en-US" sz="2400" dirty="0">
                <a:latin typeface="Times New Roman" panose="02020603050405020304" pitchFamily="18" charset="0"/>
                <a:ea typeface="仿宋" pitchFamily="49" charset="-122"/>
                <a:cs typeface="Times New Roman" pitchFamily="18" charset="0"/>
              </a:rPr>
              <a:t>，病人注射或输液时，使用</a:t>
            </a:r>
            <a:r>
              <a:rPr lang="en-US" altLang="zh-CN" sz="2400" dirty="0">
                <a:solidFill>
                  <a:srgbClr val="FF0000"/>
                </a:solidFill>
                <a:latin typeface="Times New Roman" panose="02020603050405020304" pitchFamily="18" charset="0"/>
                <a:ea typeface="仿宋" pitchFamily="49" charset="-122"/>
                <a:cs typeface="Times New Roman" pitchFamily="18" charset="0"/>
              </a:rPr>
              <a:t>0.92%NaCl</a:t>
            </a:r>
            <a:r>
              <a:rPr lang="zh-CN" altLang="en-US" sz="2400" dirty="0">
                <a:solidFill>
                  <a:srgbClr val="FF0000"/>
                </a:solidFill>
                <a:latin typeface="Times New Roman" panose="02020603050405020304" pitchFamily="18" charset="0"/>
                <a:ea typeface="仿宋" pitchFamily="49" charset="-122"/>
                <a:cs typeface="Times New Roman" pitchFamily="18" charset="0"/>
              </a:rPr>
              <a:t>溶液</a:t>
            </a:r>
            <a:r>
              <a:rPr lang="en-US" altLang="zh-CN" sz="2400" dirty="0">
                <a:latin typeface="Times New Roman" panose="02020603050405020304" pitchFamily="18" charset="0"/>
                <a:ea typeface="仿宋" pitchFamily="49" charset="-122"/>
                <a:cs typeface="Times New Roman" pitchFamily="18" charset="0"/>
              </a:rPr>
              <a:t>(0.157 mol·dm</a:t>
            </a:r>
            <a:r>
              <a:rPr lang="en-US" altLang="zh-CN" sz="2400" baseline="30000" dirty="0">
                <a:latin typeface="Times New Roman" panose="02020603050405020304" pitchFamily="18" charset="0"/>
                <a:ea typeface="仿宋" pitchFamily="49" charset="-122"/>
                <a:cs typeface="Times New Roman" pitchFamily="18" charset="0"/>
              </a:rPr>
              <a:t>-3</a:t>
            </a:r>
            <a:r>
              <a:rPr lang="en-US" altLang="zh-CN" sz="2400" dirty="0">
                <a:latin typeface="Times New Roman" panose="02020603050405020304" pitchFamily="18" charset="0"/>
                <a:ea typeface="仿宋" pitchFamily="49" charset="-122"/>
                <a:cs typeface="Times New Roman" pitchFamily="18" charset="0"/>
              </a:rPr>
              <a:t>)</a:t>
            </a:r>
            <a:r>
              <a:rPr lang="zh-CN" altLang="en-US" sz="2400" dirty="0">
                <a:latin typeface="Times New Roman" panose="02020603050405020304" pitchFamily="18" charset="0"/>
                <a:ea typeface="仿宋" pitchFamily="49" charset="-122"/>
                <a:cs typeface="Times New Roman" pitchFamily="18" charset="0"/>
              </a:rPr>
              <a:t>或</a:t>
            </a:r>
            <a:r>
              <a:rPr lang="en-US" altLang="zh-CN" sz="2400" dirty="0">
                <a:solidFill>
                  <a:srgbClr val="FF0000"/>
                </a:solidFill>
                <a:latin typeface="Times New Roman" panose="02020603050405020304" pitchFamily="18" charset="0"/>
                <a:ea typeface="仿宋" pitchFamily="49" charset="-122"/>
                <a:cs typeface="Times New Roman" pitchFamily="18" charset="0"/>
              </a:rPr>
              <a:t>5%</a:t>
            </a:r>
            <a:r>
              <a:rPr lang="zh-CN" altLang="en-US" sz="2400" dirty="0">
                <a:solidFill>
                  <a:srgbClr val="FF0000"/>
                </a:solidFill>
                <a:latin typeface="Times New Roman" panose="02020603050405020304" pitchFamily="18" charset="0"/>
                <a:ea typeface="仿宋" pitchFamily="49" charset="-122"/>
                <a:cs typeface="Times New Roman" pitchFamily="18" charset="0"/>
              </a:rPr>
              <a:t>葡萄糖溶液</a:t>
            </a:r>
            <a:r>
              <a:rPr lang="en-US" altLang="zh-CN" sz="2400" dirty="0">
                <a:latin typeface="Times New Roman" panose="02020603050405020304" pitchFamily="18" charset="0"/>
                <a:ea typeface="仿宋" pitchFamily="49" charset="-122"/>
                <a:cs typeface="Times New Roman" pitchFamily="18" charset="0"/>
              </a:rPr>
              <a:t>(0.278 mol·dm</a:t>
            </a:r>
            <a:r>
              <a:rPr lang="en-US" altLang="zh-CN" sz="2400" baseline="30000" dirty="0">
                <a:latin typeface="Times New Roman" panose="02020603050405020304" pitchFamily="18" charset="0"/>
                <a:ea typeface="仿宋" pitchFamily="49" charset="-122"/>
                <a:cs typeface="Times New Roman" pitchFamily="18" charset="0"/>
              </a:rPr>
              <a:t>-3</a:t>
            </a:r>
            <a:r>
              <a:rPr lang="en-US" altLang="zh-CN" sz="2400" dirty="0">
                <a:latin typeface="Times New Roman" panose="02020603050405020304" pitchFamily="18" charset="0"/>
                <a:ea typeface="仿宋" pitchFamily="49" charset="-122"/>
                <a:cs typeface="Times New Roman" pitchFamily="18" charset="0"/>
              </a:rPr>
              <a:t>)</a:t>
            </a:r>
            <a:r>
              <a:rPr lang="zh-CN" altLang="en-US" sz="2400" dirty="0">
                <a:latin typeface="Times New Roman" panose="02020603050405020304" pitchFamily="18" charset="0"/>
                <a:ea typeface="仿宋" pitchFamily="49" charset="-122"/>
                <a:cs typeface="Times New Roman" pitchFamily="18" charset="0"/>
              </a:rPr>
              <a:t>，这两种溶液与红细胞和血浆都是等渗溶液</a:t>
            </a:r>
            <a:r>
              <a:rPr lang="en-US" altLang="zh-CN" sz="2400" dirty="0">
                <a:latin typeface="Times New Roman" panose="02020603050405020304" pitchFamily="18" charset="0"/>
                <a:ea typeface="仿宋" pitchFamily="49" charset="-122"/>
                <a:cs typeface="Times New Roman" pitchFamily="18" charset="0"/>
              </a:rPr>
              <a:t>(</a:t>
            </a:r>
            <a:r>
              <a:rPr lang="zh-CN" altLang="en-US" sz="2400" dirty="0">
                <a:latin typeface="Times New Roman" panose="02020603050405020304" pitchFamily="18" charset="0"/>
                <a:ea typeface="仿宋" pitchFamily="49" charset="-122"/>
                <a:cs typeface="Times New Roman" pitchFamily="18" charset="0"/>
              </a:rPr>
              <a:t>即渗透压相等</a:t>
            </a:r>
            <a:r>
              <a:rPr lang="en-US" altLang="zh-CN" sz="2400" dirty="0">
                <a:latin typeface="Times New Roman" panose="02020603050405020304" pitchFamily="18" charset="0"/>
                <a:ea typeface="仿宋" pitchFamily="49" charset="-122"/>
                <a:cs typeface="Times New Roman" pitchFamily="18" charset="0"/>
              </a:rPr>
              <a:t>)</a:t>
            </a:r>
            <a:r>
              <a:rPr lang="zh-CN" altLang="en-US" sz="2400" dirty="0">
                <a:latin typeface="Times New Roman" panose="02020603050405020304" pitchFamily="18" charset="0"/>
                <a:ea typeface="仿宋" pitchFamily="49" charset="-122"/>
                <a:cs typeface="Times New Roman" pitchFamily="18" charset="0"/>
              </a:rPr>
              <a:t>。</a:t>
            </a:r>
            <a:endParaRPr lang="zh-CN" altLang="en-US" sz="2400" dirty="0">
              <a:latin typeface="Times New Roman" panose="02020603050405020304" pitchFamily="18" charset="0"/>
              <a:ea typeface="黑体" pitchFamily="49" charset="-122"/>
              <a:cs typeface="Times New Roman" pitchFamily="18" charset="0"/>
            </a:endParaRPr>
          </a:p>
        </p:txBody>
      </p:sp>
      <p:grpSp>
        <p:nvGrpSpPr>
          <p:cNvPr id="8" name="组合 7">
            <a:extLst>
              <a:ext uri="{FF2B5EF4-FFF2-40B4-BE49-F238E27FC236}">
                <a16:creationId xmlns:a16="http://schemas.microsoft.com/office/drawing/2014/main" id="{05E654FF-3441-403F-9C2A-3E819983E50A}"/>
              </a:ext>
            </a:extLst>
          </p:cNvPr>
          <p:cNvGrpSpPr/>
          <p:nvPr/>
        </p:nvGrpSpPr>
        <p:grpSpPr>
          <a:xfrm>
            <a:off x="827584" y="1268760"/>
            <a:ext cx="6932734" cy="3645152"/>
            <a:chOff x="1115616" y="1268760"/>
            <a:chExt cx="6932734" cy="3645152"/>
          </a:xfrm>
        </p:grpSpPr>
        <p:sp>
          <p:nvSpPr>
            <p:cNvPr id="2" name="矩形 1">
              <a:extLst>
                <a:ext uri="{FF2B5EF4-FFF2-40B4-BE49-F238E27FC236}">
                  <a16:creationId xmlns:a16="http://schemas.microsoft.com/office/drawing/2014/main" id="{7A21C5C4-F130-4FA6-8C7F-2DAF03B436E0}"/>
                </a:ext>
              </a:extLst>
            </p:cNvPr>
            <p:cNvSpPr/>
            <p:nvPr/>
          </p:nvSpPr>
          <p:spPr>
            <a:xfrm>
              <a:off x="3671900" y="1268760"/>
              <a:ext cx="1800200" cy="461665"/>
            </a:xfrm>
            <a:prstGeom prst="rect">
              <a:avLst/>
            </a:prstGeom>
          </p:spPr>
          <p:txBody>
            <a:bodyPr wrap="square">
              <a:spAutoFit/>
            </a:bodyPr>
            <a:lstStyle/>
            <a:p>
              <a:pPr algn="ctr"/>
              <a:r>
                <a:rPr lang="zh-CN" altLang="en-US" sz="2400" b="1" dirty="0">
                  <a:solidFill>
                    <a:srgbClr val="FF0000"/>
                  </a:solidFill>
                  <a:latin typeface="+mj-ea"/>
                  <a:ea typeface="+mj-ea"/>
                </a:rPr>
                <a:t>等渗溶液</a:t>
              </a:r>
            </a:p>
          </p:txBody>
        </p:sp>
        <p:sp>
          <p:nvSpPr>
            <p:cNvPr id="6" name="矩形 5">
              <a:extLst>
                <a:ext uri="{FF2B5EF4-FFF2-40B4-BE49-F238E27FC236}">
                  <a16:creationId xmlns:a16="http://schemas.microsoft.com/office/drawing/2014/main" id="{2CC638DA-E40D-4255-9093-156A4E54BE9A}"/>
                </a:ext>
              </a:extLst>
            </p:cNvPr>
            <p:cNvSpPr/>
            <p:nvPr/>
          </p:nvSpPr>
          <p:spPr>
            <a:xfrm>
              <a:off x="1403648" y="1268760"/>
              <a:ext cx="1800200" cy="461665"/>
            </a:xfrm>
            <a:prstGeom prst="rect">
              <a:avLst/>
            </a:prstGeom>
          </p:spPr>
          <p:txBody>
            <a:bodyPr wrap="square">
              <a:spAutoFit/>
            </a:bodyPr>
            <a:lstStyle/>
            <a:p>
              <a:pPr algn="ctr"/>
              <a:r>
                <a:rPr lang="zh-CN" altLang="en-US" sz="2400" dirty="0">
                  <a:solidFill>
                    <a:srgbClr val="0000FF"/>
                  </a:solidFill>
                </a:rPr>
                <a:t>高渗溶液</a:t>
              </a:r>
            </a:p>
          </p:txBody>
        </p:sp>
        <p:sp>
          <p:nvSpPr>
            <p:cNvPr id="7" name="矩形 6">
              <a:extLst>
                <a:ext uri="{FF2B5EF4-FFF2-40B4-BE49-F238E27FC236}">
                  <a16:creationId xmlns:a16="http://schemas.microsoft.com/office/drawing/2014/main" id="{C084E5D8-B9CA-433F-A58E-FAC77F9D472F}"/>
                </a:ext>
              </a:extLst>
            </p:cNvPr>
            <p:cNvSpPr/>
            <p:nvPr/>
          </p:nvSpPr>
          <p:spPr>
            <a:xfrm>
              <a:off x="6045223" y="1268760"/>
              <a:ext cx="1728192" cy="461665"/>
            </a:xfrm>
            <a:prstGeom prst="rect">
              <a:avLst/>
            </a:prstGeom>
          </p:spPr>
          <p:txBody>
            <a:bodyPr wrap="square">
              <a:spAutoFit/>
            </a:bodyPr>
            <a:lstStyle/>
            <a:p>
              <a:pPr algn="ctr"/>
              <a:r>
                <a:rPr lang="zh-CN" altLang="en-US" sz="2400" dirty="0">
                  <a:solidFill>
                    <a:srgbClr val="0000FF"/>
                  </a:solidFill>
                </a:rPr>
                <a:t>低渗溶液</a:t>
              </a:r>
            </a:p>
          </p:txBody>
        </p:sp>
        <p:pic>
          <p:nvPicPr>
            <p:cNvPr id="5" name="图片 4">
              <a:extLst>
                <a:ext uri="{FF2B5EF4-FFF2-40B4-BE49-F238E27FC236}">
                  <a16:creationId xmlns:a16="http://schemas.microsoft.com/office/drawing/2014/main" id="{8971D319-91F6-4ABA-8C1F-B4F044FBFEA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2853"/>
            <a:stretch/>
          </p:blipFill>
          <p:spPr>
            <a:xfrm>
              <a:off x="1115616" y="1745559"/>
              <a:ext cx="6932734" cy="3168353"/>
            </a:xfrm>
            <a:prstGeom prst="rect">
              <a:avLst/>
            </a:prstGeom>
          </p:spPr>
        </p:pic>
        <p:sp>
          <p:nvSpPr>
            <p:cNvPr id="3" name="矩形 2">
              <a:extLst>
                <a:ext uri="{FF2B5EF4-FFF2-40B4-BE49-F238E27FC236}">
                  <a16:creationId xmlns:a16="http://schemas.microsoft.com/office/drawing/2014/main" id="{B2D0F075-E9EC-44B6-AB4F-512D178B785A}"/>
                </a:ext>
              </a:extLst>
            </p:cNvPr>
            <p:cNvSpPr/>
            <p:nvPr/>
          </p:nvSpPr>
          <p:spPr>
            <a:xfrm>
              <a:off x="3635896" y="3905800"/>
              <a:ext cx="492443" cy="461665"/>
            </a:xfrm>
            <a:prstGeom prst="rect">
              <a:avLst/>
            </a:prstGeom>
            <a:solidFill>
              <a:schemeClr val="bg1"/>
            </a:solidFill>
          </p:spPr>
          <p:txBody>
            <a:bodyPr wrap="none">
              <a:spAutoFit/>
            </a:bodyPr>
            <a:lstStyle/>
            <a:p>
              <a:r>
                <a:rPr lang="zh-CN" altLang="en-US" sz="2400" b="1" dirty="0">
                  <a:latin typeface="Times New Roman" panose="02020603050405020304" pitchFamily="18" charset="0"/>
                  <a:ea typeface="仿宋" pitchFamily="49" charset="-122"/>
                  <a:cs typeface="Times New Roman" pitchFamily="18" charset="0"/>
                </a:rPr>
                <a:t>水</a:t>
              </a:r>
              <a:endParaRPr lang="zh-CN" altLang="en-US" sz="2400" b="1" dirty="0"/>
            </a:p>
          </p:txBody>
        </p:sp>
        <p:sp>
          <p:nvSpPr>
            <p:cNvPr id="9" name="矩形 8">
              <a:extLst>
                <a:ext uri="{FF2B5EF4-FFF2-40B4-BE49-F238E27FC236}">
                  <a16:creationId xmlns:a16="http://schemas.microsoft.com/office/drawing/2014/main" id="{21161D13-314A-41D2-B3DB-332F2B260D3C}"/>
                </a:ext>
              </a:extLst>
            </p:cNvPr>
            <p:cNvSpPr/>
            <p:nvPr/>
          </p:nvSpPr>
          <p:spPr>
            <a:xfrm>
              <a:off x="1475656" y="4193832"/>
              <a:ext cx="492443" cy="461665"/>
            </a:xfrm>
            <a:prstGeom prst="rect">
              <a:avLst/>
            </a:prstGeom>
            <a:solidFill>
              <a:schemeClr val="bg1"/>
            </a:solidFill>
          </p:spPr>
          <p:txBody>
            <a:bodyPr wrap="none">
              <a:spAutoFit/>
            </a:bodyPr>
            <a:lstStyle/>
            <a:p>
              <a:r>
                <a:rPr lang="zh-CN" altLang="en-US" sz="2400" b="1" dirty="0">
                  <a:latin typeface="Times New Roman" panose="02020603050405020304" pitchFamily="18" charset="0"/>
                  <a:ea typeface="仿宋" pitchFamily="49" charset="-122"/>
                  <a:cs typeface="Times New Roman" pitchFamily="18" charset="0"/>
                </a:rPr>
                <a:t>水</a:t>
              </a:r>
              <a:endParaRPr lang="zh-CN" altLang="en-US" sz="2400" b="1" dirty="0"/>
            </a:p>
          </p:txBody>
        </p:sp>
        <p:sp>
          <p:nvSpPr>
            <p:cNvPr id="10" name="矩形 9">
              <a:extLst>
                <a:ext uri="{FF2B5EF4-FFF2-40B4-BE49-F238E27FC236}">
                  <a16:creationId xmlns:a16="http://schemas.microsoft.com/office/drawing/2014/main" id="{DF1F886D-52CD-4342-9073-186D6A829D51}"/>
                </a:ext>
              </a:extLst>
            </p:cNvPr>
            <p:cNvSpPr/>
            <p:nvPr/>
          </p:nvSpPr>
          <p:spPr>
            <a:xfrm>
              <a:off x="5724128" y="4049816"/>
              <a:ext cx="492443" cy="461665"/>
            </a:xfrm>
            <a:prstGeom prst="rect">
              <a:avLst/>
            </a:prstGeom>
            <a:solidFill>
              <a:schemeClr val="bg1"/>
            </a:solidFill>
          </p:spPr>
          <p:txBody>
            <a:bodyPr wrap="none">
              <a:spAutoFit/>
            </a:bodyPr>
            <a:lstStyle/>
            <a:p>
              <a:r>
                <a:rPr lang="zh-CN" altLang="en-US" sz="2400" b="1" dirty="0">
                  <a:latin typeface="Times New Roman" panose="02020603050405020304" pitchFamily="18" charset="0"/>
                  <a:ea typeface="仿宋" pitchFamily="49" charset="-122"/>
                  <a:cs typeface="Times New Roman" pitchFamily="18" charset="0"/>
                </a:rPr>
                <a:t>水</a:t>
              </a:r>
              <a:endParaRPr lang="zh-CN" altLang="en-US" sz="2400" b="1" dirty="0"/>
            </a:p>
          </p:txBody>
        </p:sp>
      </p:grpSp>
      <p:grpSp>
        <p:nvGrpSpPr>
          <p:cNvPr id="12" name="组合 11">
            <a:extLst>
              <a:ext uri="{FF2B5EF4-FFF2-40B4-BE49-F238E27FC236}">
                <a16:creationId xmlns:a16="http://schemas.microsoft.com/office/drawing/2014/main" id="{AC6E75DD-4B53-4BE4-ACB5-262C444DF959}"/>
              </a:ext>
            </a:extLst>
          </p:cNvPr>
          <p:cNvGrpSpPr/>
          <p:nvPr/>
        </p:nvGrpSpPr>
        <p:grpSpPr>
          <a:xfrm>
            <a:off x="7663855" y="3573016"/>
            <a:ext cx="1480145" cy="1480145"/>
            <a:chOff x="6660232" y="5044480"/>
            <a:chExt cx="1480145" cy="1480145"/>
          </a:xfrm>
        </p:grpSpPr>
        <p:sp>
          <p:nvSpPr>
            <p:cNvPr id="13" name="爆炸形: 8 pt  12">
              <a:extLst>
                <a:ext uri="{FF2B5EF4-FFF2-40B4-BE49-F238E27FC236}">
                  <a16:creationId xmlns:a16="http://schemas.microsoft.com/office/drawing/2014/main" id="{5BE96CD6-53C8-4FA5-8619-1FE764B219BD}"/>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4" name="矩形 13">
              <a:extLst>
                <a:ext uri="{FF2B5EF4-FFF2-40B4-BE49-F238E27FC236}">
                  <a16:creationId xmlns:a16="http://schemas.microsoft.com/office/drawing/2014/main" id="{3B5D2F26-B829-471F-92B9-F6C13BAEF757}"/>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p:cNvSpPr>
            <a:spLocks noGrp="1" noChangeArrowheads="1"/>
          </p:cNvSpPr>
          <p:nvPr>
            <p:ph type="ctrTitle"/>
          </p:nvPr>
        </p:nvSpPr>
        <p:spPr>
          <a:xfrm>
            <a:off x="250825" y="260350"/>
            <a:ext cx="4703763" cy="685800"/>
          </a:xfrm>
        </p:spPr>
        <p:txBody>
          <a:bodyPr/>
          <a:lstStyle/>
          <a:p>
            <a:pPr eaLnBrk="1" hangingPunct="1"/>
            <a:r>
              <a:rPr lang="en-US" altLang="zh-CN" sz="3200" dirty="0">
                <a:latin typeface="Arial" panose="020B0604020202020204" pitchFamily="34" charset="0"/>
                <a:cs typeface="Arial" panose="020B0604020202020204" pitchFamily="34" charset="0"/>
              </a:rPr>
              <a:t>4.1.2  </a:t>
            </a:r>
            <a:r>
              <a:rPr lang="zh-CN" altLang="en-US" sz="3200" dirty="0">
                <a:latin typeface="黑体" pitchFamily="2" charset="-122"/>
              </a:rPr>
              <a:t>溶液的形成与性质</a:t>
            </a:r>
          </a:p>
        </p:txBody>
      </p:sp>
      <p:sp>
        <p:nvSpPr>
          <p:cNvPr id="1029" name="Rectangle 2"/>
          <p:cNvSpPr>
            <a:spLocks noGrp="1" noChangeArrowheads="1"/>
          </p:cNvSpPr>
          <p:nvPr>
            <p:ph type="subTitle" idx="1"/>
          </p:nvPr>
        </p:nvSpPr>
        <p:spPr>
          <a:xfrm>
            <a:off x="250825" y="980728"/>
            <a:ext cx="8641655" cy="4753322"/>
          </a:xfrm>
        </p:spPr>
        <p:txBody>
          <a:bodyPr/>
          <a:lstStyle/>
          <a:p>
            <a:pPr algn="just" eaLnBrk="1" hangingPunct="1">
              <a:lnSpc>
                <a:spcPct val="125000"/>
              </a:lnSpc>
              <a:spcBef>
                <a:spcPts val="600"/>
              </a:spcBef>
              <a:defRPr/>
            </a:pPr>
            <a:r>
              <a:rPr lang="zh-CN" altLang="en-US" sz="2800" dirty="0">
                <a:solidFill>
                  <a:srgbClr val="0000FF"/>
                </a:solidFill>
                <a:effectLst/>
                <a:latin typeface="Times New Roman" panose="02020603050405020304" pitchFamily="18" charset="0"/>
                <a:cs typeface="Times New Roman" panose="02020603050405020304" pitchFamily="18" charset="0"/>
              </a:rPr>
              <a:t>溶液(</a:t>
            </a:r>
            <a:r>
              <a:rPr lang="en-US" altLang="zh-CN" sz="2800" dirty="0">
                <a:solidFill>
                  <a:srgbClr val="0000FF"/>
                </a:solidFill>
                <a:effectLst/>
                <a:latin typeface="Times New Roman" panose="02020603050405020304" pitchFamily="18" charset="0"/>
                <a:cs typeface="Times New Roman" panose="02020603050405020304" pitchFamily="18" charset="0"/>
              </a:rPr>
              <a:t>solution)：</a:t>
            </a:r>
            <a:r>
              <a:rPr lang="zh-CN" altLang="en-US" sz="2800" dirty="0">
                <a:solidFill>
                  <a:srgbClr val="000000"/>
                </a:solidFill>
                <a:effectLst/>
                <a:latin typeface="Times New Roman" panose="02020603050405020304" pitchFamily="18" charset="0"/>
                <a:cs typeface="Times New Roman" panose="02020603050405020304" pitchFamily="18" charset="0"/>
              </a:rPr>
              <a:t>广义地说，两种或两种以上物质彼此以分子或离子状态均匀混合所形成的体系。</a:t>
            </a:r>
            <a:endParaRPr lang="en-US" altLang="zh-CN" sz="2800" dirty="0">
              <a:solidFill>
                <a:srgbClr val="000000"/>
              </a:solidFill>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defRPr/>
            </a:pPr>
            <a:r>
              <a:rPr lang="zh-CN" altLang="en-US" sz="2800" dirty="0">
                <a:solidFill>
                  <a:srgbClr val="000000"/>
                </a:solidFill>
                <a:effectLst/>
                <a:latin typeface="Times New Roman" panose="02020603050405020304" pitchFamily="18" charset="0"/>
                <a:cs typeface="Times New Roman" panose="02020603050405020304" pitchFamily="18" charset="0"/>
              </a:rPr>
              <a:t>溶液以物态可分为</a:t>
            </a:r>
            <a:r>
              <a:rPr lang="zh-CN" altLang="en-US" sz="2800" dirty="0">
                <a:solidFill>
                  <a:srgbClr val="FF0000"/>
                </a:solidFill>
                <a:effectLst/>
                <a:latin typeface="Times New Roman" panose="02020603050405020304" pitchFamily="18" charset="0"/>
                <a:cs typeface="Times New Roman" panose="02020603050405020304" pitchFamily="18" charset="0"/>
              </a:rPr>
              <a:t>气态溶液</a:t>
            </a:r>
            <a:r>
              <a:rPr lang="zh-CN" altLang="en-US" sz="2800" dirty="0">
                <a:solidFill>
                  <a:schemeClr val="tx1"/>
                </a:solidFill>
                <a:effectLst/>
                <a:latin typeface="Times New Roman" panose="02020603050405020304" pitchFamily="18" charset="0"/>
                <a:cs typeface="Times New Roman" panose="02020603050405020304" pitchFamily="18" charset="0"/>
              </a:rPr>
              <a:t>（比如空气和天然气等）</a:t>
            </a:r>
            <a:r>
              <a:rPr lang="zh-CN" altLang="en-US" sz="2800" dirty="0">
                <a:solidFill>
                  <a:srgbClr val="000000"/>
                </a:solidFill>
                <a:effectLst/>
                <a:latin typeface="Times New Roman" panose="02020603050405020304" pitchFamily="18" charset="0"/>
                <a:cs typeface="Times New Roman" panose="02020603050405020304" pitchFamily="18" charset="0"/>
              </a:rPr>
              <a:t>、</a:t>
            </a:r>
            <a:r>
              <a:rPr lang="zh-CN" altLang="en-US" sz="2800" dirty="0">
                <a:solidFill>
                  <a:srgbClr val="FF0000"/>
                </a:solidFill>
                <a:effectLst/>
                <a:latin typeface="Times New Roman" panose="02020603050405020304" pitchFamily="18" charset="0"/>
                <a:cs typeface="Times New Roman" panose="02020603050405020304" pitchFamily="18" charset="0"/>
              </a:rPr>
              <a:t>液态溶液</a:t>
            </a:r>
            <a:r>
              <a:rPr lang="zh-CN" altLang="en-US" sz="2800" dirty="0">
                <a:solidFill>
                  <a:schemeClr val="tx1"/>
                </a:solidFill>
                <a:effectLst/>
                <a:latin typeface="Times New Roman" panose="02020603050405020304" pitchFamily="18" charset="0"/>
                <a:cs typeface="Times New Roman" panose="02020603050405020304" pitchFamily="18" charset="0"/>
              </a:rPr>
              <a:t>（比如海水和食醋等）</a:t>
            </a:r>
            <a:r>
              <a:rPr lang="zh-CN" altLang="en-US" sz="2800" dirty="0">
                <a:solidFill>
                  <a:srgbClr val="000000"/>
                </a:solidFill>
                <a:effectLst/>
                <a:latin typeface="Times New Roman" panose="02020603050405020304" pitchFamily="18" charset="0"/>
                <a:cs typeface="Times New Roman" panose="02020603050405020304" pitchFamily="18" charset="0"/>
              </a:rPr>
              <a:t>和</a:t>
            </a:r>
            <a:r>
              <a:rPr lang="zh-CN" altLang="en-US" sz="2800" dirty="0">
                <a:solidFill>
                  <a:srgbClr val="FF0000"/>
                </a:solidFill>
                <a:effectLst/>
                <a:latin typeface="Times New Roman" panose="02020603050405020304" pitchFamily="18" charset="0"/>
                <a:cs typeface="Times New Roman" panose="02020603050405020304" pitchFamily="18" charset="0"/>
              </a:rPr>
              <a:t>固态溶液</a:t>
            </a:r>
            <a:r>
              <a:rPr lang="zh-CN" altLang="en-US" sz="2800" dirty="0">
                <a:solidFill>
                  <a:schemeClr val="tx1"/>
                </a:solidFill>
                <a:effectLst/>
                <a:latin typeface="Times New Roman" panose="02020603050405020304" pitchFamily="18" charset="0"/>
                <a:cs typeface="Times New Roman" panose="02020603050405020304" pitchFamily="18" charset="0"/>
              </a:rPr>
              <a:t>（比如黄铜等）</a:t>
            </a:r>
            <a:r>
              <a:rPr lang="zh-CN" altLang="en-US" sz="2800" dirty="0">
                <a:solidFill>
                  <a:srgbClr val="000000"/>
                </a:solidFill>
                <a:effectLst/>
                <a:latin typeface="Times New Roman" panose="02020603050405020304" pitchFamily="18" charset="0"/>
                <a:cs typeface="Times New Roman" panose="02020603050405020304" pitchFamily="18" charset="0"/>
              </a:rPr>
              <a:t>。</a:t>
            </a:r>
            <a:endParaRPr lang="en-US" altLang="zh-CN" sz="2800" dirty="0">
              <a:solidFill>
                <a:srgbClr val="000000"/>
              </a:solidFill>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defRPr/>
            </a:pPr>
            <a:r>
              <a:rPr lang="zh-CN" altLang="en-US" sz="2800" dirty="0">
                <a:solidFill>
                  <a:srgbClr val="000000"/>
                </a:solidFill>
                <a:effectLst/>
                <a:latin typeface="Times New Roman" panose="02020603050405020304" pitchFamily="18" charset="0"/>
                <a:cs typeface="Times New Roman" panose="02020603050405020304" pitchFamily="18" charset="0"/>
              </a:rPr>
              <a:t>根据溶液中溶质的导电性又可分为</a:t>
            </a:r>
            <a:r>
              <a:rPr lang="zh-CN" altLang="en-US" sz="2800" dirty="0">
                <a:solidFill>
                  <a:srgbClr val="FF0000"/>
                </a:solidFill>
                <a:effectLst/>
                <a:latin typeface="Times New Roman" panose="02020603050405020304" pitchFamily="18" charset="0"/>
                <a:cs typeface="Times New Roman" panose="02020603050405020304" pitchFamily="18" charset="0"/>
              </a:rPr>
              <a:t>电解质溶液</a:t>
            </a:r>
            <a:r>
              <a:rPr lang="zh-CN" altLang="en-US" sz="2800" dirty="0">
                <a:solidFill>
                  <a:srgbClr val="000000"/>
                </a:solidFill>
                <a:effectLst/>
                <a:latin typeface="Times New Roman" panose="02020603050405020304" pitchFamily="18" charset="0"/>
                <a:cs typeface="Times New Roman" panose="02020603050405020304" pitchFamily="18" charset="0"/>
              </a:rPr>
              <a:t>和</a:t>
            </a:r>
            <a:r>
              <a:rPr lang="zh-CN" altLang="en-US" sz="2800" dirty="0">
                <a:solidFill>
                  <a:srgbClr val="FF0000"/>
                </a:solidFill>
                <a:effectLst/>
                <a:latin typeface="Times New Roman" panose="02020603050405020304" pitchFamily="18" charset="0"/>
                <a:cs typeface="Times New Roman" panose="02020603050405020304" pitchFamily="18" charset="0"/>
              </a:rPr>
              <a:t>非电解质溶液</a:t>
            </a:r>
            <a:r>
              <a:rPr lang="zh-CN" altLang="en-US" sz="2800" dirty="0">
                <a:solidFill>
                  <a:srgbClr val="000000"/>
                </a:solidFill>
                <a:effectLst/>
                <a:latin typeface="Times New Roman" panose="02020603050405020304" pitchFamily="18" charset="0"/>
                <a:cs typeface="Times New Roman" panose="02020603050405020304" pitchFamily="18" charset="0"/>
              </a:rPr>
              <a:t>。</a:t>
            </a:r>
          </a:p>
        </p:txBody>
      </p:sp>
      <p:sp>
        <p:nvSpPr>
          <p:cNvPr id="2" name="矩形 1">
            <a:extLst>
              <a:ext uri="{FF2B5EF4-FFF2-40B4-BE49-F238E27FC236}">
                <a16:creationId xmlns:a16="http://schemas.microsoft.com/office/drawing/2014/main" id="{835D94FE-7699-4BA3-9C03-A87A9C822DB3}"/>
              </a:ext>
            </a:extLst>
          </p:cNvPr>
          <p:cNvSpPr/>
          <p:nvPr/>
        </p:nvSpPr>
        <p:spPr>
          <a:xfrm>
            <a:off x="250825" y="5949280"/>
            <a:ext cx="8641655" cy="769441"/>
          </a:xfrm>
          <a:prstGeom prst="rect">
            <a:avLst/>
          </a:prstGeom>
        </p:spPr>
        <p:txBody>
          <a:bodyPr wrap="square">
            <a:spAutoFit/>
          </a:bodyPr>
          <a:lstStyle/>
          <a:p>
            <a:r>
              <a:rPr lang="zh-CN" altLang="en-US" sz="2200" dirty="0">
                <a:latin typeface="Times New Roman" pitchFamily="18" charset="0"/>
                <a:ea typeface="宋体" pitchFamily="2" charset="-122"/>
              </a:rPr>
              <a:t>注：黄铜是由铜和锌所组成的合金。黄铜有较强的耐磨性能，常被用于制造阀门、水管、空调内外机连接管和散热器等。</a:t>
            </a:r>
            <a:endParaRPr lang="zh-CN" altLang="en-US" sz="2200" dirty="0"/>
          </a:p>
        </p:txBody>
      </p:sp>
    </p:spTree>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250825" y="404813"/>
            <a:ext cx="7772400" cy="609600"/>
          </a:xfrm>
        </p:spPr>
        <p:txBody>
          <a:bodyPr/>
          <a:lstStyle/>
          <a:p>
            <a:pPr eaLnBrk="1" hangingPunct="1"/>
            <a:r>
              <a:rPr lang="en-US" altLang="zh-CN" sz="3200" dirty="0">
                <a:latin typeface="Arial" panose="020B0604020202020204" pitchFamily="34" charset="0"/>
                <a:cs typeface="Arial" panose="020B0604020202020204" pitchFamily="34" charset="0"/>
              </a:rPr>
              <a:t>4.2.4.3  </a:t>
            </a:r>
            <a:r>
              <a:rPr lang="zh-CN" altLang="en-US" sz="3200" dirty="0">
                <a:latin typeface="黑体" pitchFamily="2" charset="-122"/>
              </a:rPr>
              <a:t>反渗透技术</a:t>
            </a:r>
          </a:p>
        </p:txBody>
      </p:sp>
      <p:sp>
        <p:nvSpPr>
          <p:cNvPr id="96260" name="Rectangle 3"/>
          <p:cNvSpPr>
            <a:spLocks noGrp="1" noChangeArrowheads="1"/>
          </p:cNvSpPr>
          <p:nvPr>
            <p:ph type="body" sz="half" idx="1"/>
          </p:nvPr>
        </p:nvSpPr>
        <p:spPr>
          <a:xfrm>
            <a:off x="250825" y="1053529"/>
            <a:ext cx="8642350" cy="2303463"/>
          </a:xfrm>
        </p:spPr>
        <p:txBody>
          <a:bodyPr/>
          <a:lstStyle/>
          <a:p>
            <a:pPr eaLnBrk="1" hangingPunct="1">
              <a:buClrTx/>
              <a:defRPr/>
            </a:pPr>
            <a:r>
              <a:rPr lang="zh-CN" altLang="en-US" dirty="0">
                <a:effectLst/>
              </a:rPr>
              <a:t>如果外加在溶液上的压力超过了渗透压，则反而会使溶液中的溶剂向纯溶剂方向流动，使纯溶剂的体积增加，这个过程叫做</a:t>
            </a:r>
            <a:r>
              <a:rPr lang="zh-CN" altLang="en-US" i="1" u="sng" dirty="0">
                <a:solidFill>
                  <a:srgbClr val="FF0000"/>
                </a:solidFill>
                <a:effectLst/>
                <a:latin typeface="+mj-ea"/>
                <a:ea typeface="+mj-ea"/>
              </a:rPr>
              <a:t>反渗透</a:t>
            </a:r>
            <a:r>
              <a:rPr lang="zh-CN" altLang="en-US" dirty="0">
                <a:effectLst/>
              </a:rPr>
              <a:t>。</a:t>
            </a:r>
          </a:p>
          <a:p>
            <a:pPr eaLnBrk="1" hangingPunct="1">
              <a:buClrTx/>
              <a:defRPr/>
            </a:pPr>
            <a:r>
              <a:rPr lang="zh-CN" altLang="en-US" dirty="0">
                <a:effectLst/>
              </a:rPr>
              <a:t>反渗透广泛应用于海水淡化、工业废水或污水处理和溶液的浓缩等方面。</a:t>
            </a:r>
          </a:p>
        </p:txBody>
      </p:sp>
      <p:pic>
        <p:nvPicPr>
          <p:cNvPr id="5" name="图片 4">
            <a:extLst>
              <a:ext uri="{FF2B5EF4-FFF2-40B4-BE49-F238E27FC236}">
                <a16:creationId xmlns:a16="http://schemas.microsoft.com/office/drawing/2014/main" id="{5B0C8296-7E18-4655-8580-B1ACD181543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733" t="17450" r="4960" b="31101"/>
          <a:stretch/>
        </p:blipFill>
        <p:spPr>
          <a:xfrm>
            <a:off x="255984" y="3501009"/>
            <a:ext cx="7196336" cy="3039579"/>
          </a:xfrm>
          <a:prstGeom prst="rect">
            <a:avLst/>
          </a:prstGeom>
        </p:spPr>
      </p:pic>
      <p:sp>
        <p:nvSpPr>
          <p:cNvPr id="2" name="矩形 1">
            <a:extLst>
              <a:ext uri="{FF2B5EF4-FFF2-40B4-BE49-F238E27FC236}">
                <a16:creationId xmlns:a16="http://schemas.microsoft.com/office/drawing/2014/main" id="{A57F2284-B446-4FCE-807B-9D1CBF37206C}"/>
              </a:ext>
            </a:extLst>
          </p:cNvPr>
          <p:cNvSpPr/>
          <p:nvPr/>
        </p:nvSpPr>
        <p:spPr bwMode="auto">
          <a:xfrm>
            <a:off x="1264791" y="4941168"/>
            <a:ext cx="2448272" cy="172819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itchFamily="18" charset="0"/>
            </a:endParaRPr>
          </a:p>
        </p:txBody>
      </p:sp>
      <p:grpSp>
        <p:nvGrpSpPr>
          <p:cNvPr id="6" name="组合 5">
            <a:extLst>
              <a:ext uri="{FF2B5EF4-FFF2-40B4-BE49-F238E27FC236}">
                <a16:creationId xmlns:a16="http://schemas.microsoft.com/office/drawing/2014/main" id="{F87BAE1F-1491-4719-8561-E93197317599}"/>
              </a:ext>
            </a:extLst>
          </p:cNvPr>
          <p:cNvGrpSpPr/>
          <p:nvPr/>
        </p:nvGrpSpPr>
        <p:grpSpPr>
          <a:xfrm>
            <a:off x="7452320" y="3068960"/>
            <a:ext cx="1480145" cy="1480145"/>
            <a:chOff x="6660232" y="5044480"/>
            <a:chExt cx="1480145" cy="1480145"/>
          </a:xfrm>
        </p:grpSpPr>
        <p:sp>
          <p:nvSpPr>
            <p:cNvPr id="7" name="爆炸形: 8 pt  6">
              <a:extLst>
                <a:ext uri="{FF2B5EF4-FFF2-40B4-BE49-F238E27FC236}">
                  <a16:creationId xmlns:a16="http://schemas.microsoft.com/office/drawing/2014/main" id="{2F4D91ED-B7E0-4901-A6AE-31070B198D0D}"/>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8" name="矩形 7">
              <a:extLst>
                <a:ext uri="{FF2B5EF4-FFF2-40B4-BE49-F238E27FC236}">
                  <a16:creationId xmlns:a16="http://schemas.microsoft.com/office/drawing/2014/main" id="{BBE0F71F-559B-4A8E-B890-9099F35D52D9}"/>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4.3  </a:t>
            </a:r>
            <a:r>
              <a:rPr lang="zh-CN" altLang="en-US" dirty="0">
                <a:latin typeface="黑体" pitchFamily="2" charset="-122"/>
              </a:rPr>
              <a:t>相平衡</a:t>
            </a:r>
          </a:p>
        </p:txBody>
      </p:sp>
      <p:sp>
        <p:nvSpPr>
          <p:cNvPr id="74755" name="Text Box 3"/>
          <p:cNvSpPr txBox="1">
            <a:spLocks noChangeArrowheads="1"/>
          </p:cNvSpPr>
          <p:nvPr/>
        </p:nvSpPr>
        <p:spPr bwMode="auto">
          <a:xfrm>
            <a:off x="251521" y="980728"/>
            <a:ext cx="8640960" cy="2080378"/>
          </a:xfrm>
          <a:prstGeom prst="rect">
            <a:avLst/>
          </a:prstGeom>
          <a:noFill/>
          <a:ln w="12700" cap="sq">
            <a:noFill/>
            <a:miter lim="800000"/>
            <a:headEnd/>
            <a:tailEnd/>
          </a:ln>
        </p:spPr>
        <p:txBody>
          <a:bodyPr wrap="square" tIns="0" bIns="0">
            <a:spAutoFit/>
          </a:bodyPr>
          <a:lstStyle/>
          <a:p>
            <a:pPr>
              <a:lnSpc>
                <a:spcPct val="125000"/>
              </a:lnSpc>
              <a:spcBef>
                <a:spcPts val="600"/>
              </a:spcBef>
              <a:defRPr/>
            </a:pPr>
            <a:r>
              <a:rPr lang="zh-CN" altLang="en-US" b="1" dirty="0">
                <a:latin typeface="仿宋" pitchFamily="49" charset="-122"/>
                <a:ea typeface="仿宋" pitchFamily="49" charset="-122"/>
              </a:rPr>
              <a:t>相平衡是热力学在化学领域中的重要应用之一。研究多相体系的平衡在化学、化工的科研和生产中有重要的意义，例如：溶解、蒸馏、重结晶、萃取、提纯及金相分析等方面都要用到相平衡的知识。</a:t>
            </a:r>
          </a:p>
        </p:txBody>
      </p:sp>
      <p:sp>
        <p:nvSpPr>
          <p:cNvPr id="74756" name="Text Box 4"/>
          <p:cNvSpPr txBox="1">
            <a:spLocks noChangeArrowheads="1"/>
          </p:cNvSpPr>
          <p:nvPr/>
        </p:nvSpPr>
        <p:spPr bwMode="auto">
          <a:xfrm>
            <a:off x="251520" y="3429000"/>
            <a:ext cx="8640959" cy="1538288"/>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zh-CN" altLang="en-US" b="1" dirty="0">
                <a:solidFill>
                  <a:srgbClr val="FF0000"/>
                </a:solidFill>
                <a:latin typeface="仿宋" pitchFamily="49" charset="-122"/>
                <a:ea typeface="仿宋" pitchFamily="49" charset="-122"/>
              </a:rPr>
              <a:t>相图</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phase diagram）</a:t>
            </a:r>
            <a:r>
              <a:rPr lang="en-US" altLang="zh-CN" b="1" dirty="0">
                <a:latin typeface="Times New Roman" panose="02020603050405020304" pitchFamily="18" charset="0"/>
                <a:ea typeface="仿宋" pitchFamily="49" charset="-122"/>
                <a:cs typeface="Times New Roman" panose="02020603050405020304" pitchFamily="18" charset="0"/>
              </a:rPr>
              <a:t> </a:t>
            </a:r>
            <a:r>
              <a:rPr lang="zh-CN" altLang="en-US" b="1" dirty="0">
                <a:latin typeface="仿宋" pitchFamily="49" charset="-122"/>
                <a:ea typeface="仿宋" pitchFamily="49" charset="-122"/>
              </a:rPr>
              <a:t>表达多相体系的状态如何随温度、压力、组成等强度性质变化而变化的图形，称为相图。</a:t>
            </a:r>
          </a:p>
        </p:txBody>
      </p: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p:nvPr>
        </p:nvSpPr>
        <p:spPr>
          <a:xfrm>
            <a:off x="250825" y="304800"/>
            <a:ext cx="6553200" cy="747713"/>
          </a:xfrm>
        </p:spPr>
        <p:txBody>
          <a:bodyPr/>
          <a:lstStyle/>
          <a:p>
            <a:pPr eaLnBrk="1" hangingPunct="1"/>
            <a:r>
              <a:rPr lang="en-US" altLang="zh-CN" dirty="0">
                <a:latin typeface="Arial" panose="020B0604020202020204" pitchFamily="34" charset="0"/>
                <a:cs typeface="Arial" panose="020B0604020202020204" pitchFamily="34" charset="0"/>
              </a:rPr>
              <a:t>4.3  </a:t>
            </a:r>
            <a:r>
              <a:rPr lang="zh-CN" altLang="en-US" dirty="0">
                <a:latin typeface="黑体" pitchFamily="2" charset="-122"/>
              </a:rPr>
              <a:t>相平衡</a:t>
            </a:r>
            <a:endParaRPr lang="zh-CN" altLang="en-US" dirty="0">
              <a:solidFill>
                <a:schemeClr val="tx1"/>
              </a:solidFill>
              <a:latin typeface="黑体" pitchFamily="2" charset="-122"/>
            </a:endParaRPr>
          </a:p>
        </p:txBody>
      </p:sp>
      <p:sp>
        <p:nvSpPr>
          <p:cNvPr id="75781" name="Text Box 5"/>
          <p:cNvSpPr txBox="1">
            <a:spLocks noChangeArrowheads="1"/>
          </p:cNvSpPr>
          <p:nvPr/>
        </p:nvSpPr>
        <p:spPr bwMode="auto">
          <a:xfrm>
            <a:off x="250825" y="1473467"/>
            <a:ext cx="8641655" cy="2099549"/>
          </a:xfrm>
          <a:prstGeom prst="rect">
            <a:avLst/>
          </a:prstGeom>
          <a:noFill/>
          <a:ln w="12700" cap="sq">
            <a:noFill/>
            <a:miter lim="800000"/>
            <a:headEnd/>
            <a:tailEnd/>
          </a:ln>
          <a:effectLst/>
        </p:spPr>
        <p:txBody>
          <a:bodyPr wrap="square" tIns="0" bIns="0">
            <a:spAutoFit/>
          </a:bodyPr>
          <a:lstStyle/>
          <a:p>
            <a:pPr>
              <a:lnSpc>
                <a:spcPct val="125000"/>
              </a:lnSpc>
              <a:defRPr/>
            </a:pP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相（</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phase）</a:t>
            </a:r>
            <a:r>
              <a:rPr lang="zh-CN" altLang="en-US" b="1" dirty="0">
                <a:latin typeface="Times New Roman" panose="02020603050405020304" pitchFamily="18" charset="0"/>
                <a:ea typeface="仿宋" pitchFamily="49" charset="-122"/>
                <a:cs typeface="Times New Roman" panose="02020603050405020304" pitchFamily="18" charset="0"/>
              </a:rPr>
              <a:t>体系内部物理和化学性质完全均匀的部分称为相。相与相之间在指定条件下有明显的界面，在界面上宏观性质的改变是飞跃式的。</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体系中相的总数称为相数</a:t>
            </a:r>
            <a:r>
              <a:rPr lang="zh-CN" altLang="en-US" b="1" dirty="0">
                <a:latin typeface="Times New Roman" panose="02020603050405020304" pitchFamily="18" charset="0"/>
                <a:ea typeface="仿宋" pitchFamily="49" charset="-122"/>
                <a:cs typeface="Times New Roman" panose="02020603050405020304" pitchFamily="18" charset="0"/>
              </a:rPr>
              <a:t>，用 </a:t>
            </a:r>
            <a:r>
              <a:rPr lang="zh-CN" altLang="en-US" b="1" i="1" dirty="0">
                <a:solidFill>
                  <a:srgbClr val="FF0000"/>
                </a:solidFill>
                <a:latin typeface="Times New Roman" panose="02020603050405020304" pitchFamily="18" charset="0"/>
                <a:ea typeface="仿宋" pitchFamily="49" charset="-122"/>
                <a:cs typeface="Times New Roman" panose="02020603050405020304" pitchFamily="18" charset="0"/>
                <a:sym typeface="Symbol"/>
              </a:rPr>
              <a:t> </a:t>
            </a:r>
            <a:r>
              <a:rPr lang="zh-CN" altLang="en-US" b="1" dirty="0">
                <a:latin typeface="Times New Roman" panose="02020603050405020304" pitchFamily="18" charset="0"/>
                <a:ea typeface="仿宋" pitchFamily="49" charset="-122"/>
                <a:cs typeface="Times New Roman" panose="02020603050405020304" pitchFamily="18" charset="0"/>
              </a:rPr>
              <a:t>表示。</a:t>
            </a:r>
          </a:p>
        </p:txBody>
      </p:sp>
      <p:sp>
        <p:nvSpPr>
          <p:cNvPr id="75784" name="Text Box 8"/>
          <p:cNvSpPr txBox="1">
            <a:spLocks noChangeArrowheads="1"/>
          </p:cNvSpPr>
          <p:nvPr/>
        </p:nvSpPr>
        <p:spPr bwMode="auto">
          <a:xfrm>
            <a:off x="250826" y="3655065"/>
            <a:ext cx="8641654" cy="483722"/>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气体</a:t>
            </a:r>
            <a:r>
              <a:rPr lang="zh-CN" altLang="en-US" b="1" dirty="0">
                <a:latin typeface="Times New Roman" panose="02020603050405020304" pitchFamily="18" charset="0"/>
                <a:ea typeface="仿宋" pitchFamily="49" charset="-122"/>
                <a:cs typeface="Times New Roman" panose="02020603050405020304" pitchFamily="18" charset="0"/>
              </a:rPr>
              <a:t>，不论有多少种气体混合，只有一个气相。</a:t>
            </a:r>
          </a:p>
        </p:txBody>
      </p:sp>
      <p:sp>
        <p:nvSpPr>
          <p:cNvPr id="75785" name="Text Box 9"/>
          <p:cNvSpPr txBox="1">
            <a:spLocks noChangeArrowheads="1"/>
          </p:cNvSpPr>
          <p:nvPr/>
        </p:nvSpPr>
        <p:spPr bwMode="auto">
          <a:xfrm>
            <a:off x="250825" y="4313430"/>
            <a:ext cx="8641654" cy="483722"/>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液体</a:t>
            </a:r>
            <a:r>
              <a:rPr lang="zh-CN" altLang="en-US" b="1" dirty="0">
                <a:latin typeface="Times New Roman" panose="02020603050405020304" pitchFamily="18" charset="0"/>
                <a:ea typeface="仿宋" pitchFamily="49" charset="-122"/>
                <a:cs typeface="Times New Roman" panose="02020603050405020304" pitchFamily="18" charset="0"/>
              </a:rPr>
              <a:t>，按其互溶程度可以组成一相、两相或三相共存。</a:t>
            </a:r>
          </a:p>
        </p:txBody>
      </p:sp>
      <p:sp>
        <p:nvSpPr>
          <p:cNvPr id="75786" name="Text Box 10"/>
          <p:cNvSpPr txBox="1">
            <a:spLocks noChangeArrowheads="1"/>
          </p:cNvSpPr>
          <p:nvPr/>
        </p:nvSpPr>
        <p:spPr bwMode="auto">
          <a:xfrm>
            <a:off x="250825" y="5036412"/>
            <a:ext cx="8641654" cy="1560940"/>
          </a:xfrm>
          <a:prstGeom prst="rect">
            <a:avLst/>
          </a:prstGeom>
          <a:noFill/>
          <a:ln w="12700" cap="sq">
            <a:noFill/>
            <a:miter lim="800000"/>
            <a:headEnd/>
            <a:tailEnd/>
          </a:ln>
        </p:spPr>
        <p:txBody>
          <a:bodyPr wrap="square" tIns="0" bIns="0">
            <a:spAutoFit/>
          </a:bodyPr>
          <a:lstStyle/>
          <a:p>
            <a:pPr>
              <a:lnSpc>
                <a:spcPct val="125000"/>
              </a:lnSpc>
              <a:defRPr/>
            </a:pP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固体</a:t>
            </a:r>
            <a:r>
              <a:rPr lang="zh-CN" altLang="en-US" b="1" dirty="0">
                <a:latin typeface="Times New Roman" panose="02020603050405020304" pitchFamily="18" charset="0"/>
                <a:ea typeface="仿宋" pitchFamily="49" charset="-122"/>
                <a:cs typeface="Times New Roman" panose="02020603050405020304" pitchFamily="18" charset="0"/>
              </a:rPr>
              <a:t>，一般有一种固体便有一个相。两种固体粉末无论混合得多么均匀，仍是两个相（固体溶液除外，它是单相）。</a:t>
            </a:r>
          </a:p>
        </p:txBody>
      </p:sp>
      <p:sp>
        <p:nvSpPr>
          <p:cNvPr id="156678" name="矩形 6"/>
          <p:cNvSpPr>
            <a:spLocks noChangeArrowheads="1"/>
          </p:cNvSpPr>
          <p:nvPr/>
        </p:nvSpPr>
        <p:spPr bwMode="auto">
          <a:xfrm>
            <a:off x="250825" y="981075"/>
            <a:ext cx="3384550" cy="522288"/>
          </a:xfrm>
          <a:prstGeom prst="rect">
            <a:avLst/>
          </a:prstGeom>
          <a:noFill/>
          <a:ln w="9525">
            <a:noFill/>
            <a:miter lim="800000"/>
            <a:headEnd/>
            <a:tailEnd/>
          </a:ln>
        </p:spPr>
        <p:txBody>
          <a:bodyPr>
            <a:spAutoFit/>
          </a:bodyPr>
          <a:lstStyle/>
          <a:p>
            <a:pPr eaLnBrk="0" hangingPunct="0"/>
            <a:r>
              <a:rPr lang="en-US" altLang="zh-CN" b="1" dirty="0">
                <a:solidFill>
                  <a:srgbClr val="0000FF"/>
                </a:solidFill>
                <a:latin typeface="黑体" pitchFamily="2" charset="-122"/>
                <a:ea typeface="黑体" pitchFamily="2" charset="-122"/>
              </a:rPr>
              <a:t>1</a:t>
            </a:r>
            <a:r>
              <a:rPr lang="zh-CN" altLang="en-US" b="1" dirty="0">
                <a:solidFill>
                  <a:srgbClr val="0000FF"/>
                </a:solidFill>
                <a:latin typeface="黑体" pitchFamily="2" charset="-122"/>
                <a:ea typeface="黑体" pitchFamily="2" charset="-122"/>
              </a:rPr>
              <a:t>）相的分类</a:t>
            </a:r>
            <a:endParaRPr lang="zh-CN" altLang="en-US" b="1" dirty="0">
              <a:solidFill>
                <a:srgbClr val="0000FF"/>
              </a:solidFill>
              <a:ea typeface="黑体" pitchFamily="2" charset="-122"/>
            </a:endParaRPr>
          </a:p>
        </p:txBody>
      </p: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251520" y="333375"/>
            <a:ext cx="6480175" cy="676275"/>
          </a:xfrm>
        </p:spPr>
        <p:txBody>
          <a:bodyPr/>
          <a:lstStyle/>
          <a:p>
            <a:pPr eaLnBrk="1" hangingPunct="1"/>
            <a:r>
              <a:rPr lang="en-US" altLang="zh-CN" sz="3200" dirty="0">
                <a:latin typeface="Arial" panose="020B0604020202020204" pitchFamily="34" charset="0"/>
                <a:cs typeface="Arial" panose="020B0604020202020204" pitchFamily="34" charset="0"/>
              </a:rPr>
              <a:t>4.3  </a:t>
            </a:r>
            <a:r>
              <a:rPr lang="zh-CN" altLang="en-US" sz="3200" dirty="0">
                <a:latin typeface="黑体" pitchFamily="2" charset="-122"/>
              </a:rPr>
              <a:t>相平衡</a:t>
            </a:r>
            <a:endParaRPr lang="zh-CN" altLang="en-US" sz="3200" dirty="0">
              <a:solidFill>
                <a:schemeClr val="tx1"/>
              </a:solidFill>
              <a:latin typeface="黑体" pitchFamily="2" charset="-122"/>
            </a:endParaRPr>
          </a:p>
        </p:txBody>
      </p:sp>
      <p:sp>
        <p:nvSpPr>
          <p:cNvPr id="76809" name="Text Box 9"/>
          <p:cNvSpPr txBox="1">
            <a:spLocks noChangeArrowheads="1"/>
          </p:cNvSpPr>
          <p:nvPr/>
        </p:nvSpPr>
        <p:spPr bwMode="auto">
          <a:xfrm>
            <a:off x="251520" y="1700808"/>
            <a:ext cx="8640959" cy="1560940"/>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自由度（</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degrees of freedom）</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b="1" dirty="0">
                <a:latin typeface="Times New Roman" panose="02020603050405020304" pitchFamily="18" charset="0"/>
                <a:ea typeface="仿宋" pitchFamily="49" charset="-122"/>
                <a:cs typeface="Times New Roman" panose="02020603050405020304" pitchFamily="18" charset="0"/>
              </a:rPr>
              <a:t> </a:t>
            </a:r>
            <a:r>
              <a:rPr lang="zh-CN" altLang="en-US" b="1" dirty="0">
                <a:latin typeface="Times New Roman" panose="02020603050405020304" pitchFamily="18" charset="0"/>
                <a:ea typeface="仿宋" pitchFamily="49" charset="-122"/>
                <a:cs typeface="Times New Roman" panose="02020603050405020304" pitchFamily="18" charset="0"/>
              </a:rPr>
              <a:t>确定平衡体系的状态所必须的独立强度变量的数目称为</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自由度</a:t>
            </a:r>
            <a:r>
              <a:rPr lang="zh-CN" altLang="en-US" b="1" dirty="0">
                <a:latin typeface="Times New Roman" panose="02020603050405020304" pitchFamily="18" charset="0"/>
                <a:ea typeface="仿宋" pitchFamily="49" charset="-122"/>
                <a:cs typeface="Times New Roman" panose="02020603050405020304" pitchFamily="18" charset="0"/>
              </a:rPr>
              <a:t>，用字母</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b="1" i="1" dirty="0">
                <a:solidFill>
                  <a:srgbClr val="FF0000"/>
                </a:solidFill>
                <a:latin typeface="Times New Roman" panose="02020603050405020304" pitchFamily="18" charset="0"/>
                <a:ea typeface="仿宋" pitchFamily="49" charset="-122"/>
                <a:cs typeface="Times New Roman" panose="02020603050405020304" pitchFamily="18" charset="0"/>
              </a:rPr>
              <a:t>f </a:t>
            </a:r>
            <a:r>
              <a:rPr lang="zh-CN" altLang="en-US" b="1" dirty="0">
                <a:latin typeface="Times New Roman" panose="02020603050405020304" pitchFamily="18" charset="0"/>
                <a:ea typeface="仿宋" pitchFamily="49" charset="-122"/>
                <a:cs typeface="Times New Roman" panose="02020603050405020304" pitchFamily="18" charset="0"/>
              </a:rPr>
              <a:t>表示。这些强度变量通常是压力、温度和浓度等。</a:t>
            </a:r>
          </a:p>
        </p:txBody>
      </p:sp>
      <p:sp>
        <p:nvSpPr>
          <p:cNvPr id="81924" name="矩形 11"/>
          <p:cNvSpPr>
            <a:spLocks noChangeArrowheads="1"/>
          </p:cNvSpPr>
          <p:nvPr/>
        </p:nvSpPr>
        <p:spPr bwMode="auto">
          <a:xfrm>
            <a:off x="251172" y="1032917"/>
            <a:ext cx="2160588" cy="523875"/>
          </a:xfrm>
          <a:prstGeom prst="rect">
            <a:avLst/>
          </a:prstGeom>
          <a:noFill/>
          <a:ln w="9525">
            <a:noFill/>
            <a:miter lim="800000"/>
            <a:headEnd/>
            <a:tailEnd/>
          </a:ln>
        </p:spPr>
        <p:txBody>
          <a:bodyPr>
            <a:spAutoFit/>
          </a:bodyPr>
          <a:lstStyle/>
          <a:p>
            <a:pPr eaLnBrk="0" hangingPunct="0"/>
            <a:r>
              <a:rPr lang="en-US" altLang="zh-CN" b="1" dirty="0">
                <a:solidFill>
                  <a:srgbClr val="FF0000"/>
                </a:solidFill>
                <a:latin typeface="Times New Roman" panose="02020603050405020304" pitchFamily="18" charset="0"/>
                <a:ea typeface="黑体" pitchFamily="2" charset="-122"/>
                <a:cs typeface="Times New Roman" panose="02020603050405020304" pitchFamily="18" charset="0"/>
              </a:rPr>
              <a:t>2</a:t>
            </a:r>
            <a:r>
              <a:rPr lang="zh-CN" altLang="en-US" b="1" dirty="0">
                <a:solidFill>
                  <a:srgbClr val="FF0000"/>
                </a:solidFill>
                <a:latin typeface="Times New Roman" panose="02020603050405020304" pitchFamily="18" charset="0"/>
                <a:ea typeface="黑体" pitchFamily="2" charset="-122"/>
                <a:cs typeface="Times New Roman" panose="02020603050405020304" pitchFamily="18" charset="0"/>
              </a:rPr>
              <a:t>）自由度</a:t>
            </a:r>
          </a:p>
        </p:txBody>
      </p:sp>
      <p:sp>
        <p:nvSpPr>
          <p:cNvPr id="6" name="Text Box 9">
            <a:extLst>
              <a:ext uri="{FF2B5EF4-FFF2-40B4-BE49-F238E27FC236}">
                <a16:creationId xmlns:a16="http://schemas.microsoft.com/office/drawing/2014/main" id="{6291444D-9120-4797-9B9B-046644D9478A}"/>
              </a:ext>
            </a:extLst>
          </p:cNvPr>
          <p:cNvSpPr txBox="1">
            <a:spLocks noChangeArrowheads="1"/>
          </p:cNvSpPr>
          <p:nvPr/>
        </p:nvSpPr>
        <p:spPr bwMode="auto">
          <a:xfrm>
            <a:off x="251521" y="3573016"/>
            <a:ext cx="8640959" cy="2253437"/>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如果已经指定某个强度变量，除该变量意外的其它强度变量数成为</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条件自由度</a:t>
            </a:r>
            <a:r>
              <a:rPr lang="zh-CN" altLang="en-US" b="1" dirty="0">
                <a:latin typeface="Times New Roman" panose="02020603050405020304" pitchFamily="18" charset="0"/>
                <a:ea typeface="仿宋" pitchFamily="49" charset="-122"/>
                <a:cs typeface="Times New Roman" panose="02020603050405020304" pitchFamily="18" charset="0"/>
              </a:rPr>
              <a:t>，用</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b="1" i="1" dirty="0">
                <a:solidFill>
                  <a:srgbClr val="FF0000"/>
                </a:solidFill>
                <a:latin typeface="Times New Roman" panose="02020603050405020304" pitchFamily="18" charset="0"/>
                <a:ea typeface="仿宋" pitchFamily="49" charset="-122"/>
                <a:cs typeface="Times New Roman" panose="02020603050405020304" pitchFamily="18" charset="0"/>
              </a:rPr>
              <a:t>f </a:t>
            </a:r>
            <a:r>
              <a:rPr lang="en-US" altLang="zh-CN" b="1" baseline="30000" dirty="0">
                <a:solidFill>
                  <a:srgbClr val="FF0000"/>
                </a:solidFill>
                <a:latin typeface="Times New Roman" panose="02020603050405020304" pitchFamily="18" charset="0"/>
                <a:ea typeface="仿宋" pitchFamily="49" charset="-122"/>
                <a:cs typeface="Times New Roman" panose="02020603050405020304" pitchFamily="18" charset="0"/>
              </a:rPr>
              <a:t>*</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 </a:t>
            </a:r>
            <a:r>
              <a:rPr lang="zh-CN" altLang="en-US" b="1" dirty="0">
                <a:latin typeface="Times New Roman" panose="02020603050405020304" pitchFamily="18" charset="0"/>
                <a:ea typeface="仿宋" pitchFamily="49" charset="-122"/>
                <a:cs typeface="Times New Roman" panose="02020603050405020304" pitchFamily="18" charset="0"/>
              </a:rPr>
              <a:t>表示。</a:t>
            </a:r>
            <a:endParaRPr lang="en-US" altLang="zh-CN" b="1" dirty="0">
              <a:latin typeface="Times New Roman" panose="02020603050405020304" pitchFamily="18" charset="0"/>
              <a:ea typeface="仿宋" pitchFamily="49" charset="-122"/>
              <a:cs typeface="Times New Roman" panose="02020603050405020304" pitchFamily="18" charset="0"/>
            </a:endParaRPr>
          </a:p>
          <a:p>
            <a:pPr>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例如，指定了压力，</a:t>
            </a:r>
            <a:r>
              <a:rPr lang="en-US" altLang="zh-CN" b="1" i="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b="1" i="1" dirty="0">
                <a:solidFill>
                  <a:srgbClr val="0000FF"/>
                </a:solidFill>
                <a:latin typeface="Times New Roman" panose="02020603050405020304" pitchFamily="18" charset="0"/>
                <a:ea typeface="仿宋" pitchFamily="49" charset="-122"/>
                <a:cs typeface="Times New Roman" panose="02020603050405020304" pitchFamily="18" charset="0"/>
              </a:rPr>
              <a:t>f</a:t>
            </a:r>
            <a:r>
              <a:rPr lang="en-US" altLang="zh-CN" b="1" baseline="30000" dirty="0">
                <a:solidFill>
                  <a:srgbClr val="0000FF"/>
                </a:solidFill>
                <a:latin typeface="Times New Roman" panose="02020603050405020304" pitchFamily="18" charset="0"/>
                <a:ea typeface="仿宋" pitchFamily="49" charset="-122"/>
                <a:cs typeface="Times New Roman" panose="02020603050405020304" pitchFamily="18" charset="0"/>
              </a:rPr>
              <a:t>* </a:t>
            </a:r>
            <a:r>
              <a:rPr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 </a:t>
            </a:r>
            <a:r>
              <a:rPr lang="en-US" altLang="zh-CN" b="1" i="1" dirty="0">
                <a:solidFill>
                  <a:srgbClr val="0000FF"/>
                </a:solidFill>
                <a:latin typeface="Times New Roman" panose="02020603050405020304" pitchFamily="18" charset="0"/>
                <a:ea typeface="仿宋" pitchFamily="49" charset="-122"/>
                <a:cs typeface="Times New Roman" panose="02020603050405020304" pitchFamily="18" charset="0"/>
              </a:rPr>
              <a:t>f</a:t>
            </a:r>
            <a:r>
              <a:rPr lang="en-US" altLang="zh-CN" b="1" baseline="30000" dirty="0">
                <a:solidFill>
                  <a:srgbClr val="0000FF"/>
                </a:solidFill>
                <a:latin typeface="Times New Roman" panose="02020603050405020304" pitchFamily="18" charset="0"/>
                <a:ea typeface="仿宋" pitchFamily="49" charset="-122"/>
                <a:cs typeface="Times New Roman" panose="02020603050405020304" pitchFamily="18" charset="0"/>
              </a:rPr>
              <a:t> </a:t>
            </a:r>
            <a:r>
              <a:rPr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- 1</a:t>
            </a:r>
          </a:p>
          <a:p>
            <a:pPr>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            指定了压力和温度，</a:t>
            </a:r>
            <a:r>
              <a:rPr lang="en-US" altLang="zh-CN" b="1" i="1" dirty="0">
                <a:solidFill>
                  <a:srgbClr val="FF0000"/>
                </a:solidFill>
                <a:latin typeface="Times New Roman" panose="02020603050405020304" pitchFamily="18" charset="0"/>
                <a:ea typeface="仿宋" pitchFamily="49" charset="-122"/>
                <a:cs typeface="Times New Roman" panose="02020603050405020304" pitchFamily="18" charset="0"/>
              </a:rPr>
              <a:t> </a:t>
            </a:r>
            <a:r>
              <a:rPr lang="en-US" altLang="zh-CN" b="1" i="1" dirty="0">
                <a:solidFill>
                  <a:srgbClr val="0000FF"/>
                </a:solidFill>
                <a:latin typeface="Times New Roman" panose="02020603050405020304" pitchFamily="18" charset="0"/>
                <a:ea typeface="仿宋" pitchFamily="49" charset="-122"/>
                <a:cs typeface="Times New Roman" panose="02020603050405020304" pitchFamily="18" charset="0"/>
              </a:rPr>
              <a:t>f</a:t>
            </a:r>
            <a:r>
              <a:rPr lang="en-US" altLang="zh-CN" b="1" baseline="30000" dirty="0">
                <a:solidFill>
                  <a:srgbClr val="0000FF"/>
                </a:solidFill>
                <a:latin typeface="Times New Roman" panose="02020603050405020304" pitchFamily="18" charset="0"/>
                <a:ea typeface="仿宋" pitchFamily="49" charset="-122"/>
                <a:cs typeface="Times New Roman" panose="02020603050405020304" pitchFamily="18" charset="0"/>
              </a:rPr>
              <a:t>*</a:t>
            </a:r>
            <a:r>
              <a:rPr lang="zh-CN" altLang="en-US" b="1" baseline="30000" dirty="0">
                <a:solidFill>
                  <a:srgbClr val="0000FF"/>
                </a:solidFill>
                <a:latin typeface="Times New Roman" panose="02020603050405020304" pitchFamily="18" charset="0"/>
                <a:ea typeface="仿宋"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 </a:t>
            </a:r>
            <a:r>
              <a:rPr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 </a:t>
            </a:r>
            <a:r>
              <a:rPr lang="en-US" altLang="zh-CN" b="1" i="1" dirty="0">
                <a:solidFill>
                  <a:srgbClr val="0000FF"/>
                </a:solidFill>
                <a:latin typeface="Times New Roman" panose="02020603050405020304" pitchFamily="18" charset="0"/>
                <a:ea typeface="仿宋" pitchFamily="49" charset="-122"/>
                <a:cs typeface="Times New Roman" panose="02020603050405020304" pitchFamily="18" charset="0"/>
              </a:rPr>
              <a:t>f</a:t>
            </a:r>
            <a:r>
              <a:rPr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 - 2</a:t>
            </a:r>
            <a:endPar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endParaRPr>
          </a:p>
        </p:txBody>
      </p:sp>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9" name="Rectangle 2"/>
          <p:cNvSpPr>
            <a:spLocks noGrp="1" noChangeArrowheads="1"/>
          </p:cNvSpPr>
          <p:nvPr>
            <p:ph type="title"/>
          </p:nvPr>
        </p:nvSpPr>
        <p:spPr>
          <a:xfrm>
            <a:off x="250825" y="304800"/>
            <a:ext cx="6553200" cy="747713"/>
          </a:xfrm>
        </p:spPr>
        <p:txBody>
          <a:bodyPr/>
          <a:lstStyle/>
          <a:p>
            <a:pPr eaLnBrk="1" hangingPunct="1"/>
            <a:r>
              <a:rPr lang="en-US" altLang="zh-CN" dirty="0">
                <a:latin typeface="Arial" panose="020B0604020202020204" pitchFamily="34" charset="0"/>
                <a:cs typeface="Arial" panose="020B0604020202020204" pitchFamily="34" charset="0"/>
              </a:rPr>
              <a:t>4.3.1  </a:t>
            </a:r>
            <a:r>
              <a:rPr lang="zh-CN" altLang="en-US" dirty="0">
                <a:latin typeface="黑体" pitchFamily="2" charset="-122"/>
              </a:rPr>
              <a:t>纯物质的相图</a:t>
            </a:r>
            <a:endParaRPr lang="zh-CN" altLang="en-US" dirty="0">
              <a:solidFill>
                <a:schemeClr val="tx1"/>
              </a:solidFill>
              <a:latin typeface="黑体" pitchFamily="2" charset="-122"/>
            </a:endParaRPr>
          </a:p>
        </p:txBody>
      </p:sp>
      <p:sp>
        <p:nvSpPr>
          <p:cNvPr id="83971" name="Text Box 3"/>
          <p:cNvSpPr txBox="1">
            <a:spLocks noChangeArrowheads="1"/>
          </p:cNvSpPr>
          <p:nvPr/>
        </p:nvSpPr>
        <p:spPr bwMode="auto">
          <a:xfrm>
            <a:off x="250824" y="982811"/>
            <a:ext cx="8640959" cy="1022331"/>
          </a:xfrm>
          <a:prstGeom prst="rect">
            <a:avLst/>
          </a:prstGeom>
          <a:noFill/>
          <a:ln w="12700" cap="sq">
            <a:noFill/>
            <a:miter lim="800000"/>
            <a:headEnd/>
            <a:tailEnd/>
          </a:ln>
        </p:spPr>
        <p:txBody>
          <a:bodyPr wrap="square" tIns="0" bIns="0">
            <a:spAutoFit/>
          </a:bodyPr>
          <a:lstStyle/>
          <a:p>
            <a:pPr>
              <a:lnSpc>
                <a:spcPct val="125000"/>
              </a:lnSpc>
              <a:spcBef>
                <a:spcPts val="600"/>
              </a:spcBef>
              <a:defRPr/>
            </a:pPr>
            <a:r>
              <a:rPr lang="zh-CN" altLang="en-US" b="1" dirty="0">
                <a:solidFill>
                  <a:srgbClr val="FF0000"/>
                </a:solidFill>
                <a:latin typeface="+mj-ea"/>
                <a:ea typeface="+mj-ea"/>
                <a:cs typeface="Times New Roman" panose="02020603050405020304" pitchFamily="18" charset="0"/>
              </a:rPr>
              <a:t>水的相图</a:t>
            </a:r>
            <a:endParaRPr lang="en-US" altLang="zh-CN" b="1" dirty="0">
              <a:solidFill>
                <a:srgbClr val="FF0000"/>
              </a:solidFill>
              <a:latin typeface="+mj-ea"/>
              <a:ea typeface="+mj-ea"/>
              <a:cs typeface="Times New Roman" panose="02020603050405020304" pitchFamily="18" charset="0"/>
            </a:endParaRPr>
          </a:p>
          <a:p>
            <a:pPr>
              <a:lnSpc>
                <a:spcPct val="125000"/>
              </a:lnSpc>
              <a:spcBef>
                <a:spcPts val="0"/>
              </a:spcBef>
              <a:defRPr/>
            </a:pPr>
            <a:r>
              <a:rPr lang="zh-CN" altLang="en-US" b="1" dirty="0">
                <a:latin typeface="Times New Roman" panose="02020603050405020304" pitchFamily="18" charset="0"/>
                <a:ea typeface="仿宋" pitchFamily="49" charset="-122"/>
                <a:cs typeface="Times New Roman" panose="02020603050405020304" pitchFamily="18" charset="0"/>
              </a:rPr>
              <a:t>右图是水的相图，它是根据实验绘制的。图上有：</a:t>
            </a:r>
          </a:p>
        </p:txBody>
      </p:sp>
      <p:sp>
        <p:nvSpPr>
          <p:cNvPr id="14346" name="Text Box 4"/>
          <p:cNvSpPr txBox="1">
            <a:spLocks noChangeArrowheads="1"/>
          </p:cNvSpPr>
          <p:nvPr/>
        </p:nvSpPr>
        <p:spPr bwMode="auto">
          <a:xfrm>
            <a:off x="250824" y="2204864"/>
            <a:ext cx="3889128" cy="3176767"/>
          </a:xfrm>
          <a:prstGeom prst="rect">
            <a:avLst/>
          </a:prstGeom>
          <a:noFill/>
          <a:ln w="12700" cap="sq">
            <a:noFill/>
            <a:miter lim="800000"/>
            <a:headEnd/>
            <a:tailEnd/>
          </a:ln>
        </p:spPr>
        <p:txBody>
          <a:bodyPr wrap="square" tIns="0" bIns="0">
            <a:spAutoFit/>
          </a:bodyPr>
          <a:lstStyle/>
          <a:p>
            <a:pPr>
              <a:lnSpc>
                <a:spcPct val="125000"/>
              </a:lnSpc>
              <a:spcBef>
                <a:spcPts val="600"/>
              </a:spcBef>
              <a:defRPr/>
            </a:pP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三个单相区 </a:t>
            </a:r>
            <a:r>
              <a:rPr lang="zh-CN" altLang="en-US" b="1" dirty="0">
                <a:latin typeface="Times New Roman" panose="02020603050405020304" pitchFamily="18" charset="0"/>
                <a:ea typeface="仿宋" pitchFamily="49" charset="-122"/>
                <a:cs typeface="Times New Roman" panose="02020603050405020304" pitchFamily="18" charset="0"/>
              </a:rPr>
              <a:t>  在气、液和固三个单相区，温度和压力独立地有限度地变化不会引起相的改变。</a:t>
            </a:r>
            <a:r>
              <a:rPr lang="zh-CN" altLang="en-US" b="1" i="1" dirty="0">
                <a:solidFill>
                  <a:srgbClr val="FF0000"/>
                </a:solidFill>
                <a:latin typeface="Times New Roman" panose="02020603050405020304" pitchFamily="18" charset="0"/>
                <a:ea typeface="仿宋" pitchFamily="49" charset="-122"/>
                <a:cs typeface="Times New Roman" panose="02020603050405020304" pitchFamily="18" charset="0"/>
                <a:sym typeface="Symbol"/>
              </a:rPr>
              <a:t> </a:t>
            </a:r>
            <a:r>
              <a:rPr lang="zh-CN" altLang="en-US" b="1" dirty="0">
                <a:latin typeface="Times New Roman" panose="02020603050405020304" pitchFamily="18" charset="0"/>
                <a:ea typeface="仿宋" pitchFamily="49" charset="-122"/>
                <a:cs typeface="Times New Roman" panose="02020603050405020304" pitchFamily="18" charset="0"/>
                <a:sym typeface="Symbol"/>
              </a:rPr>
              <a:t>表示</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sym typeface="Symbol"/>
              </a:rPr>
              <a:t>相数</a:t>
            </a:r>
            <a:r>
              <a:rPr lang="zh-CN" altLang="en-US" b="1" dirty="0">
                <a:latin typeface="Times New Roman" panose="02020603050405020304" pitchFamily="18" charset="0"/>
                <a:ea typeface="仿宋" pitchFamily="49" charset="-122"/>
                <a:cs typeface="Times New Roman" panose="02020603050405020304" pitchFamily="18" charset="0"/>
                <a:sym typeface="Symbol"/>
              </a:rPr>
              <a:t>，</a:t>
            </a:r>
            <a:r>
              <a:rPr lang="en-US" altLang="zh-CN" b="1" i="1" dirty="0">
                <a:solidFill>
                  <a:srgbClr val="FF0000"/>
                </a:solidFill>
                <a:latin typeface="Times New Roman" panose="02020603050405020304" pitchFamily="18" charset="0"/>
                <a:ea typeface="仿宋" pitchFamily="49" charset="-122"/>
                <a:cs typeface="Times New Roman" panose="02020603050405020304" pitchFamily="18" charset="0"/>
                <a:sym typeface="Symbol"/>
              </a:rPr>
              <a:t>f </a:t>
            </a:r>
            <a:r>
              <a:rPr lang="zh-CN" altLang="en-US" b="1" dirty="0">
                <a:latin typeface="Times New Roman" panose="02020603050405020304" pitchFamily="18" charset="0"/>
                <a:ea typeface="仿宋" pitchFamily="49" charset="-122"/>
                <a:cs typeface="Times New Roman" panose="02020603050405020304" pitchFamily="18" charset="0"/>
                <a:sym typeface="Symbol"/>
              </a:rPr>
              <a:t>表示</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sym typeface="Symbol"/>
              </a:rPr>
              <a:t>自由度</a:t>
            </a:r>
            <a:r>
              <a:rPr lang="zh-CN" altLang="en-US" b="1" dirty="0">
                <a:latin typeface="Times New Roman" panose="02020603050405020304" pitchFamily="18" charset="0"/>
                <a:ea typeface="仿宋" pitchFamily="49" charset="-122"/>
                <a:cs typeface="Times New Roman" panose="02020603050405020304" pitchFamily="18" charset="0"/>
                <a:sym typeface="Symbol"/>
              </a:rPr>
              <a:t>。</a:t>
            </a:r>
            <a:r>
              <a:rPr lang="zh-CN" altLang="en-US" b="1" i="1" dirty="0">
                <a:latin typeface="Times New Roman" panose="02020603050405020304" pitchFamily="18" charset="0"/>
                <a:ea typeface="仿宋" pitchFamily="49" charset="-122"/>
                <a:cs typeface="Times New Roman" panose="02020603050405020304" pitchFamily="18" charset="0"/>
                <a:sym typeface="Symbol"/>
              </a:rPr>
              <a:t></a:t>
            </a:r>
            <a:r>
              <a:rPr lang="zh-CN" altLang="en-US" b="1" dirty="0">
                <a:latin typeface="Times New Roman" panose="02020603050405020304" pitchFamily="18" charset="0"/>
                <a:ea typeface="仿宋" pitchFamily="49" charset="-122"/>
                <a:cs typeface="Times New Roman" panose="02020603050405020304" pitchFamily="18" charset="0"/>
                <a:sym typeface="Symbol"/>
              </a:rPr>
              <a:t>  </a:t>
            </a:r>
            <a:r>
              <a:rPr lang="en-US" altLang="zh-CN" b="1" dirty="0">
                <a:latin typeface="Times New Roman" panose="02020603050405020304" pitchFamily="18" charset="0"/>
                <a:ea typeface="仿宋" pitchFamily="49" charset="-122"/>
                <a:cs typeface="Times New Roman" panose="02020603050405020304" pitchFamily="18" charset="0"/>
                <a:sym typeface="Symbol"/>
              </a:rPr>
              <a:t>= 1</a:t>
            </a:r>
            <a:r>
              <a:rPr lang="zh-CN" altLang="en-US" b="1" dirty="0">
                <a:latin typeface="Times New Roman" panose="02020603050405020304" pitchFamily="18" charset="0"/>
                <a:ea typeface="仿宋" pitchFamily="49" charset="-122"/>
                <a:cs typeface="Times New Roman" panose="02020603050405020304" pitchFamily="18" charset="0"/>
                <a:sym typeface="Symbol"/>
              </a:rPr>
              <a:t>，</a:t>
            </a:r>
            <a:r>
              <a:rPr lang="en-US" altLang="zh-CN" b="1" i="1" dirty="0">
                <a:latin typeface="Times New Roman" panose="02020603050405020304" pitchFamily="18" charset="0"/>
                <a:ea typeface="仿宋" pitchFamily="49" charset="-122"/>
                <a:cs typeface="Times New Roman" panose="02020603050405020304" pitchFamily="18" charset="0"/>
                <a:sym typeface="Symbol"/>
              </a:rPr>
              <a:t>f</a:t>
            </a:r>
            <a:r>
              <a:rPr lang="en-US" altLang="zh-CN" b="1" dirty="0">
                <a:latin typeface="Times New Roman" panose="02020603050405020304" pitchFamily="18" charset="0"/>
                <a:ea typeface="仿宋" pitchFamily="49" charset="-122"/>
                <a:cs typeface="Times New Roman" panose="02020603050405020304" pitchFamily="18" charset="0"/>
                <a:sym typeface="Symbol"/>
              </a:rPr>
              <a:t> = 2</a:t>
            </a:r>
            <a:r>
              <a:rPr lang="zh-CN" altLang="en-US" b="1" dirty="0">
                <a:latin typeface="Times New Roman" panose="02020603050405020304" pitchFamily="18" charset="0"/>
                <a:ea typeface="仿宋" pitchFamily="49" charset="-122"/>
                <a:cs typeface="Times New Roman" panose="02020603050405020304" pitchFamily="18" charset="0"/>
                <a:sym typeface="Symbol"/>
              </a:rPr>
              <a:t>。</a:t>
            </a:r>
            <a:endParaRPr lang="zh-CN" altLang="en-US" b="1" dirty="0">
              <a:latin typeface="Times New Roman" panose="02020603050405020304" pitchFamily="18" charset="0"/>
              <a:ea typeface="仿宋" pitchFamily="49" charset="-122"/>
              <a:cs typeface="Times New Roman" panose="02020603050405020304" pitchFamily="18" charset="0"/>
            </a:endParaRPr>
          </a:p>
        </p:txBody>
      </p:sp>
      <p:pic>
        <p:nvPicPr>
          <p:cNvPr id="83985" name="Picture 17" descr="D:\5_水的相图.bmp">
            <a:hlinkClick r:id="" action="ppaction://hlinkshowjump?jump=nextslide"/>
          </p:cNvPr>
          <p:cNvPicPr>
            <a:picLocks noChangeAspect="1" noChangeArrowheads="1"/>
          </p:cNvPicPr>
          <p:nvPr/>
        </p:nvPicPr>
        <p:blipFill>
          <a:blip r:embed="rId2"/>
          <a:srcRect/>
          <a:stretch>
            <a:fillRect/>
          </a:stretch>
        </p:blipFill>
        <p:spPr bwMode="auto">
          <a:xfrm>
            <a:off x="4396232" y="2060848"/>
            <a:ext cx="4496248" cy="3600400"/>
          </a:xfrm>
          <a:prstGeom prst="rect">
            <a:avLst/>
          </a:prstGeom>
          <a:noFill/>
          <a:ln w="9525">
            <a:noFill/>
            <a:miter lim="800000"/>
            <a:headEnd/>
            <a:tailEnd/>
          </a:ln>
        </p:spPr>
      </p:pic>
      <p:sp>
        <p:nvSpPr>
          <p:cNvPr id="8" name="Text Box 9">
            <a:extLst>
              <a:ext uri="{FF2B5EF4-FFF2-40B4-BE49-F238E27FC236}">
                <a16:creationId xmlns:a16="http://schemas.microsoft.com/office/drawing/2014/main" id="{01A7A5BE-50F4-49A6-A0A3-7ED22A0BDB26}"/>
              </a:ext>
            </a:extLst>
          </p:cNvPr>
          <p:cNvSpPr txBox="1">
            <a:spLocks noChangeArrowheads="1"/>
          </p:cNvSpPr>
          <p:nvPr/>
        </p:nvSpPr>
        <p:spPr bwMode="auto">
          <a:xfrm>
            <a:off x="251520" y="5661248"/>
            <a:ext cx="8640959" cy="1022331"/>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三条两相平衡线，</a:t>
            </a:r>
            <a:r>
              <a:rPr lang="zh-CN" altLang="en-US" b="1" i="1" dirty="0">
                <a:latin typeface="Times New Roman" panose="02020603050405020304" pitchFamily="18" charset="0"/>
                <a:ea typeface="仿宋" pitchFamily="49" charset="-122"/>
                <a:cs typeface="Times New Roman" panose="02020603050405020304" pitchFamily="18" charset="0"/>
                <a:sym typeface="Symbol"/>
              </a:rPr>
              <a:t></a:t>
            </a:r>
            <a:r>
              <a:rPr lang="zh-CN" altLang="en-US" b="1" dirty="0">
                <a:latin typeface="Times New Roman" panose="02020603050405020304" pitchFamily="18" charset="0"/>
                <a:ea typeface="仿宋" pitchFamily="49" charset="-122"/>
                <a:cs typeface="Times New Roman" panose="02020603050405020304" pitchFamily="18" charset="0"/>
                <a:sym typeface="Symbol"/>
              </a:rPr>
              <a:t>  </a:t>
            </a:r>
            <a:r>
              <a:rPr lang="en-US" altLang="zh-CN" b="1" dirty="0">
                <a:latin typeface="Times New Roman" panose="02020603050405020304" pitchFamily="18" charset="0"/>
                <a:ea typeface="仿宋" pitchFamily="49" charset="-122"/>
                <a:cs typeface="Times New Roman" panose="02020603050405020304" pitchFamily="18" charset="0"/>
                <a:sym typeface="Symbol"/>
              </a:rPr>
              <a:t>= 2</a:t>
            </a:r>
            <a:r>
              <a:rPr lang="zh-CN" altLang="en-US" b="1" dirty="0">
                <a:latin typeface="Times New Roman" panose="02020603050405020304" pitchFamily="18" charset="0"/>
                <a:ea typeface="仿宋" pitchFamily="49" charset="-122"/>
                <a:cs typeface="Times New Roman" panose="02020603050405020304" pitchFamily="18" charset="0"/>
                <a:sym typeface="Symbol"/>
              </a:rPr>
              <a:t>，</a:t>
            </a:r>
            <a:r>
              <a:rPr lang="en-US" altLang="zh-CN" b="1" i="1" dirty="0">
                <a:latin typeface="Times New Roman" panose="02020603050405020304" pitchFamily="18" charset="0"/>
                <a:ea typeface="仿宋" pitchFamily="49" charset="-122"/>
                <a:cs typeface="Times New Roman" panose="02020603050405020304" pitchFamily="18" charset="0"/>
                <a:sym typeface="Symbol"/>
              </a:rPr>
              <a:t>f</a:t>
            </a:r>
            <a:r>
              <a:rPr lang="en-US" altLang="zh-CN" b="1" dirty="0">
                <a:latin typeface="Times New Roman" panose="02020603050405020304" pitchFamily="18" charset="0"/>
                <a:ea typeface="仿宋" pitchFamily="49" charset="-122"/>
                <a:cs typeface="Times New Roman" panose="02020603050405020304" pitchFamily="18" charset="0"/>
                <a:sym typeface="Symbol"/>
              </a:rPr>
              <a:t> = 1</a:t>
            </a:r>
            <a:r>
              <a:rPr lang="zh-CN" altLang="en-US" b="1" dirty="0">
                <a:latin typeface="Times New Roman" panose="02020603050405020304" pitchFamily="18" charset="0"/>
                <a:ea typeface="仿宋" pitchFamily="49" charset="-122"/>
                <a:cs typeface="Times New Roman" panose="02020603050405020304" pitchFamily="18" charset="0"/>
                <a:sym typeface="Symbol"/>
              </a:rPr>
              <a:t>，压力与温度只能改变一个，指定了压力，则温度由体系自定。</a:t>
            </a:r>
            <a:r>
              <a:rPr lang="zh-CN" altLang="en-US" b="1" dirty="0">
                <a:latin typeface="Times New Roman" panose="02020603050405020304" pitchFamily="18" charset="0"/>
                <a:ea typeface="仿宋" pitchFamily="49" charset="-122"/>
                <a:cs typeface="Times New Roman" panose="02020603050405020304" pitchFamily="18" charset="0"/>
              </a:rPr>
              <a:t>  </a:t>
            </a:r>
          </a:p>
        </p:txBody>
      </p:sp>
      <p:sp>
        <p:nvSpPr>
          <p:cNvPr id="11" name="矩形 10">
            <a:extLst>
              <a:ext uri="{FF2B5EF4-FFF2-40B4-BE49-F238E27FC236}">
                <a16:creationId xmlns:a16="http://schemas.microsoft.com/office/drawing/2014/main" id="{3039D48E-3349-4EC8-8ECC-3958CB3FCEDB}"/>
              </a:ext>
            </a:extLst>
          </p:cNvPr>
          <p:cNvSpPr/>
          <p:nvPr/>
        </p:nvSpPr>
        <p:spPr>
          <a:xfrm>
            <a:off x="7611786" y="2503903"/>
            <a:ext cx="958917" cy="400110"/>
          </a:xfrm>
          <a:prstGeom prst="rect">
            <a:avLst/>
          </a:prstGeom>
          <a:solidFill>
            <a:schemeClr val="bg1"/>
          </a:solidFill>
        </p:spPr>
        <p:txBody>
          <a:bodyPr wrap="none">
            <a:spAutoFit/>
          </a:bodyPr>
          <a:lstStyle/>
          <a:p>
            <a:r>
              <a:rPr lang="zh-CN" altLang="en-US" sz="2000" b="1" dirty="0">
                <a:latin typeface="Times New Roman" panose="02020603050405020304" pitchFamily="18" charset="0"/>
                <a:ea typeface="仿宋" pitchFamily="49" charset="-122"/>
                <a:cs typeface="Times New Roman" panose="02020603050405020304" pitchFamily="18" charset="0"/>
              </a:rPr>
              <a:t>超临界</a:t>
            </a:r>
            <a:endParaRPr lang="zh-CN" altLang="en-US" sz="2000" dirty="0"/>
          </a:p>
        </p:txBody>
      </p:sp>
      <p:grpSp>
        <p:nvGrpSpPr>
          <p:cNvPr id="7" name="组合 6">
            <a:extLst>
              <a:ext uri="{FF2B5EF4-FFF2-40B4-BE49-F238E27FC236}">
                <a16:creationId xmlns:a16="http://schemas.microsoft.com/office/drawing/2014/main" id="{DD834672-CA56-4604-913A-C8E4337BCB0C}"/>
              </a:ext>
            </a:extLst>
          </p:cNvPr>
          <p:cNvGrpSpPr/>
          <p:nvPr/>
        </p:nvGrpSpPr>
        <p:grpSpPr>
          <a:xfrm>
            <a:off x="7524328" y="706571"/>
            <a:ext cx="1480145" cy="1480145"/>
            <a:chOff x="6660232" y="5044480"/>
            <a:chExt cx="1480145" cy="1480145"/>
          </a:xfrm>
        </p:grpSpPr>
        <p:sp>
          <p:nvSpPr>
            <p:cNvPr id="9" name="爆炸形: 8 pt  8">
              <a:extLst>
                <a:ext uri="{FF2B5EF4-FFF2-40B4-BE49-F238E27FC236}">
                  <a16:creationId xmlns:a16="http://schemas.microsoft.com/office/drawing/2014/main" id="{37F65670-E1B0-4DFF-ABEC-1042998129A2}"/>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0" name="矩形 9">
              <a:extLst>
                <a:ext uri="{FF2B5EF4-FFF2-40B4-BE49-F238E27FC236}">
                  <a16:creationId xmlns:a16="http://schemas.microsoft.com/office/drawing/2014/main" id="{9B29241E-C395-490A-A7EA-42F75DBA63B0}"/>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a:xfrm>
            <a:off x="251520" y="304800"/>
            <a:ext cx="6596062" cy="747713"/>
          </a:xfrm>
        </p:spPr>
        <p:txBody>
          <a:bodyPr/>
          <a:lstStyle/>
          <a:p>
            <a:pPr eaLnBrk="1" hangingPunct="1"/>
            <a:r>
              <a:rPr lang="en-US" altLang="zh-CN" dirty="0">
                <a:latin typeface="Arial" panose="020B0604020202020204" pitchFamily="34" charset="0"/>
                <a:cs typeface="Arial" panose="020B0604020202020204" pitchFamily="34" charset="0"/>
              </a:rPr>
              <a:t>4.3.1.1  </a:t>
            </a:r>
            <a:r>
              <a:rPr lang="zh-CN" altLang="en-US" dirty="0">
                <a:latin typeface="黑体" pitchFamily="2" charset="-122"/>
              </a:rPr>
              <a:t>水的相图</a:t>
            </a:r>
            <a:endParaRPr lang="zh-CN" altLang="en-US" dirty="0">
              <a:solidFill>
                <a:schemeClr val="tx1"/>
              </a:solidFill>
              <a:latin typeface="黑体" pitchFamily="2" charset="-122"/>
            </a:endParaRPr>
          </a:p>
        </p:txBody>
      </p:sp>
      <p:sp>
        <p:nvSpPr>
          <p:cNvPr id="85007" name="Text Box 15"/>
          <p:cNvSpPr txBox="1">
            <a:spLocks noChangeArrowheads="1"/>
          </p:cNvSpPr>
          <p:nvPr/>
        </p:nvSpPr>
        <p:spPr bwMode="auto">
          <a:xfrm>
            <a:off x="251520" y="3140968"/>
            <a:ext cx="4320480" cy="1560940"/>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en-US" altLang="zh-CN" sz="2700" b="1" dirty="0">
                <a:solidFill>
                  <a:srgbClr val="FF0000"/>
                </a:solidFill>
                <a:latin typeface="Times New Roman" panose="02020603050405020304" pitchFamily="18" charset="0"/>
                <a:ea typeface="仿宋" pitchFamily="49" charset="-122"/>
                <a:cs typeface="Times New Roman" panose="02020603050405020304" pitchFamily="18" charset="0"/>
              </a:rPr>
              <a:t>OB</a:t>
            </a:r>
            <a:r>
              <a:rPr lang="zh-CN" altLang="en-US" sz="2700" b="1" dirty="0">
                <a:solidFill>
                  <a:srgbClr val="0000FF"/>
                </a:solidFill>
                <a:latin typeface="Times New Roman" panose="02020603050405020304" pitchFamily="18" charset="0"/>
                <a:ea typeface="仿宋" pitchFamily="49" charset="-122"/>
                <a:cs typeface="Times New Roman" panose="02020603050405020304" pitchFamily="18" charset="0"/>
              </a:rPr>
              <a:t>是气-固两相平衡线</a:t>
            </a:r>
            <a:r>
              <a:rPr lang="zh-CN" altLang="en-US" sz="2700" b="1" dirty="0">
                <a:latin typeface="Times New Roman" panose="02020603050405020304" pitchFamily="18" charset="0"/>
                <a:ea typeface="仿宋" pitchFamily="49" charset="-122"/>
                <a:cs typeface="Times New Roman" panose="02020603050405020304" pitchFamily="18" charset="0"/>
              </a:rPr>
              <a:t>，即冰的升华曲线，理论上可延长至0 </a:t>
            </a:r>
            <a:r>
              <a:rPr lang="en-US" altLang="zh-CN" sz="2700" b="1" dirty="0">
                <a:latin typeface="Times New Roman" panose="02020603050405020304" pitchFamily="18" charset="0"/>
                <a:ea typeface="仿宋" pitchFamily="49" charset="-122"/>
                <a:cs typeface="Times New Roman" panose="02020603050405020304" pitchFamily="18" charset="0"/>
              </a:rPr>
              <a:t>K</a:t>
            </a:r>
            <a:r>
              <a:rPr lang="zh-CN" altLang="en-US" sz="2700" b="1" dirty="0">
                <a:latin typeface="Times New Roman" panose="02020603050405020304" pitchFamily="18" charset="0"/>
                <a:ea typeface="仿宋" pitchFamily="49" charset="-122"/>
                <a:cs typeface="Times New Roman" panose="02020603050405020304" pitchFamily="18" charset="0"/>
              </a:rPr>
              <a:t>附近。</a:t>
            </a:r>
          </a:p>
        </p:txBody>
      </p:sp>
      <p:sp>
        <p:nvSpPr>
          <p:cNvPr id="6" name="Text Box 11">
            <a:extLst>
              <a:ext uri="{FF2B5EF4-FFF2-40B4-BE49-F238E27FC236}">
                <a16:creationId xmlns:a16="http://schemas.microsoft.com/office/drawing/2014/main" id="{016726AB-B1D2-4638-8351-529F84AF8416}"/>
              </a:ext>
            </a:extLst>
          </p:cNvPr>
          <p:cNvSpPr txBox="1">
            <a:spLocks noChangeArrowheads="1"/>
          </p:cNvSpPr>
          <p:nvPr/>
        </p:nvSpPr>
        <p:spPr bwMode="auto">
          <a:xfrm>
            <a:off x="251520" y="980728"/>
            <a:ext cx="8631237" cy="2099549"/>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en-US" altLang="zh-CN" sz="2700" b="1" dirty="0">
                <a:solidFill>
                  <a:srgbClr val="FF0000"/>
                </a:solidFill>
                <a:latin typeface="Times New Roman" panose="02020603050405020304" pitchFamily="18" charset="0"/>
                <a:ea typeface="仿宋" pitchFamily="49" charset="-122"/>
                <a:cs typeface="Times New Roman" panose="02020603050405020304" pitchFamily="18" charset="0"/>
              </a:rPr>
              <a:t>OA</a:t>
            </a:r>
            <a:r>
              <a:rPr lang="zh-CN" altLang="en-US" sz="2700" b="1" dirty="0">
                <a:latin typeface="Times New Roman" panose="02020603050405020304" pitchFamily="18" charset="0"/>
                <a:ea typeface="仿宋" pitchFamily="49" charset="-122"/>
                <a:cs typeface="Times New Roman" panose="02020603050405020304" pitchFamily="18" charset="0"/>
              </a:rPr>
              <a:t>是</a:t>
            </a:r>
            <a:r>
              <a:rPr lang="zh-CN" altLang="en-US" sz="2700" b="1" dirty="0">
                <a:solidFill>
                  <a:srgbClr val="0000FF"/>
                </a:solidFill>
                <a:latin typeface="Times New Roman" panose="02020603050405020304" pitchFamily="18" charset="0"/>
                <a:ea typeface="仿宋" pitchFamily="49" charset="-122"/>
                <a:cs typeface="Times New Roman" panose="02020603050405020304" pitchFamily="18" charset="0"/>
              </a:rPr>
              <a:t>气</a:t>
            </a:r>
            <a:r>
              <a:rPr lang="en-US" altLang="zh-CN" sz="2700" b="1" dirty="0">
                <a:solidFill>
                  <a:srgbClr val="0000FF"/>
                </a:solidFill>
                <a:latin typeface="Times New Roman" panose="02020603050405020304" pitchFamily="18" charset="0"/>
                <a:ea typeface="仿宋" pitchFamily="49" charset="-122"/>
                <a:cs typeface="Times New Roman" panose="02020603050405020304" pitchFamily="18" charset="0"/>
              </a:rPr>
              <a:t>-</a:t>
            </a:r>
            <a:r>
              <a:rPr lang="zh-CN" altLang="en-US" sz="2700" b="1" dirty="0">
                <a:solidFill>
                  <a:srgbClr val="0000FF"/>
                </a:solidFill>
                <a:latin typeface="Times New Roman" panose="02020603050405020304" pitchFamily="18" charset="0"/>
                <a:ea typeface="仿宋" pitchFamily="49" charset="-122"/>
                <a:cs typeface="Times New Roman" panose="02020603050405020304" pitchFamily="18" charset="0"/>
              </a:rPr>
              <a:t>液两相平衡线</a:t>
            </a:r>
            <a:r>
              <a:rPr lang="zh-CN" altLang="en-US" sz="2700" b="1" dirty="0">
                <a:latin typeface="Times New Roman" panose="02020603050405020304" pitchFamily="18" charset="0"/>
                <a:ea typeface="仿宋" pitchFamily="49" charset="-122"/>
                <a:cs typeface="Times New Roman" panose="02020603050405020304" pitchFamily="18" charset="0"/>
              </a:rPr>
              <a:t>，即水的蒸气压曲线。它不能任意延长，终止于临界点。临界点</a:t>
            </a:r>
            <a:r>
              <a:rPr lang="en-US" altLang="zh-CN" sz="2700" b="1" i="1" dirty="0">
                <a:latin typeface="Times New Roman" panose="02020603050405020304" pitchFamily="18" charset="0"/>
                <a:ea typeface="仿宋" pitchFamily="49" charset="-122"/>
                <a:cs typeface="Times New Roman" panose="02020603050405020304" pitchFamily="18" charset="0"/>
              </a:rPr>
              <a:t>T</a:t>
            </a:r>
            <a:r>
              <a:rPr lang="en-US" altLang="zh-CN" sz="2700" b="1" dirty="0">
                <a:latin typeface="Times New Roman" panose="02020603050405020304" pitchFamily="18" charset="0"/>
                <a:ea typeface="仿宋" pitchFamily="49" charset="-122"/>
                <a:cs typeface="Times New Roman" panose="02020603050405020304" pitchFamily="18" charset="0"/>
              </a:rPr>
              <a:t> = 374 </a:t>
            </a:r>
            <a:r>
              <a:rPr lang="en-US" altLang="zh-CN" sz="2700" b="1" baseline="30000" dirty="0" err="1">
                <a:latin typeface="Times New Roman" panose="02020603050405020304" pitchFamily="18" charset="0"/>
                <a:ea typeface="仿宋" pitchFamily="49" charset="-122"/>
                <a:cs typeface="Times New Roman" panose="02020603050405020304" pitchFamily="18" charset="0"/>
              </a:rPr>
              <a:t>o</a:t>
            </a:r>
            <a:r>
              <a:rPr lang="en-US" altLang="zh-CN" sz="2700" b="1" dirty="0" err="1">
                <a:latin typeface="Times New Roman" panose="02020603050405020304" pitchFamily="18" charset="0"/>
                <a:ea typeface="仿宋" pitchFamily="49" charset="-122"/>
                <a:cs typeface="Times New Roman" panose="02020603050405020304" pitchFamily="18" charset="0"/>
              </a:rPr>
              <a:t>C</a:t>
            </a:r>
            <a:r>
              <a:rPr lang="zh-CN" altLang="en-US" sz="2700" b="1" dirty="0">
                <a:latin typeface="Times New Roman" panose="02020603050405020304" pitchFamily="18" charset="0"/>
                <a:ea typeface="仿宋" pitchFamily="49" charset="-122"/>
                <a:cs typeface="Times New Roman" panose="02020603050405020304" pitchFamily="18" charset="0"/>
              </a:rPr>
              <a:t>，</a:t>
            </a:r>
            <a:r>
              <a:rPr lang="en-US" altLang="zh-CN" sz="2700" b="1" i="1" dirty="0">
                <a:latin typeface="Times New Roman" panose="02020603050405020304" pitchFamily="18" charset="0"/>
                <a:ea typeface="仿宋" pitchFamily="49" charset="-122"/>
                <a:cs typeface="Times New Roman" panose="02020603050405020304" pitchFamily="18" charset="0"/>
              </a:rPr>
              <a:t>p</a:t>
            </a:r>
            <a:r>
              <a:rPr lang="en-US" altLang="zh-CN" sz="2700" b="1" dirty="0">
                <a:latin typeface="Times New Roman" panose="02020603050405020304" pitchFamily="18" charset="0"/>
                <a:ea typeface="仿宋" pitchFamily="49" charset="-122"/>
                <a:cs typeface="Times New Roman" panose="02020603050405020304" pitchFamily="18" charset="0"/>
              </a:rPr>
              <a:t> = 2.182 × 10</a:t>
            </a:r>
            <a:r>
              <a:rPr lang="en-US" altLang="zh-CN" sz="2700" b="1" baseline="30000" dirty="0">
                <a:latin typeface="Times New Roman" panose="02020603050405020304" pitchFamily="18" charset="0"/>
                <a:ea typeface="仿宋" pitchFamily="49" charset="-122"/>
                <a:cs typeface="Times New Roman" panose="02020603050405020304" pitchFamily="18" charset="0"/>
              </a:rPr>
              <a:t>7</a:t>
            </a:r>
            <a:r>
              <a:rPr lang="en-US" altLang="zh-CN" sz="2700" b="1" dirty="0">
                <a:latin typeface="Times New Roman" panose="02020603050405020304" pitchFamily="18" charset="0"/>
                <a:ea typeface="仿宋" pitchFamily="49" charset="-122"/>
                <a:cs typeface="Times New Roman" panose="02020603050405020304" pitchFamily="18" charset="0"/>
              </a:rPr>
              <a:t> Pa (21.82 MPa)</a:t>
            </a:r>
            <a:r>
              <a:rPr lang="zh-CN" altLang="en-US" sz="2700" b="1" dirty="0">
                <a:latin typeface="Times New Roman" panose="02020603050405020304" pitchFamily="18" charset="0"/>
                <a:ea typeface="仿宋" pitchFamily="49" charset="-122"/>
                <a:cs typeface="Times New Roman" panose="02020603050405020304" pitchFamily="18" charset="0"/>
              </a:rPr>
              <a:t>，这时气</a:t>
            </a:r>
            <a:r>
              <a:rPr lang="en-US" altLang="zh-CN" sz="2700" b="1" dirty="0">
                <a:latin typeface="Times New Roman" panose="02020603050405020304" pitchFamily="18" charset="0"/>
                <a:ea typeface="仿宋" pitchFamily="49" charset="-122"/>
                <a:cs typeface="Times New Roman" panose="02020603050405020304" pitchFamily="18" charset="0"/>
              </a:rPr>
              <a:t>-</a:t>
            </a:r>
            <a:r>
              <a:rPr lang="zh-CN" altLang="en-US" sz="2700" b="1" dirty="0">
                <a:latin typeface="Times New Roman" panose="02020603050405020304" pitchFamily="18" charset="0"/>
                <a:ea typeface="仿宋" pitchFamily="49" charset="-122"/>
                <a:cs typeface="Times New Roman" panose="02020603050405020304" pitchFamily="18" charset="0"/>
              </a:rPr>
              <a:t>液界面消失。高于临界温度，不能用加压的方法使气液化。</a:t>
            </a:r>
          </a:p>
        </p:txBody>
      </p:sp>
      <p:sp>
        <p:nvSpPr>
          <p:cNvPr id="7" name="Text Box 11">
            <a:extLst>
              <a:ext uri="{FF2B5EF4-FFF2-40B4-BE49-F238E27FC236}">
                <a16:creationId xmlns:a16="http://schemas.microsoft.com/office/drawing/2014/main" id="{569B92E3-3FA0-40C5-9EAA-326119B4AAD4}"/>
              </a:ext>
            </a:extLst>
          </p:cNvPr>
          <p:cNvSpPr txBox="1">
            <a:spLocks noChangeArrowheads="1"/>
          </p:cNvSpPr>
          <p:nvPr/>
        </p:nvSpPr>
        <p:spPr bwMode="auto">
          <a:xfrm>
            <a:off x="251521" y="4797152"/>
            <a:ext cx="4320479" cy="1505220"/>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en-US" altLang="zh-CN" sz="2700" b="1" dirty="0">
                <a:solidFill>
                  <a:srgbClr val="FF0000"/>
                </a:solidFill>
                <a:latin typeface="Times New Roman" panose="02020603050405020304" pitchFamily="18" charset="0"/>
                <a:ea typeface="仿宋" pitchFamily="49" charset="-122"/>
                <a:cs typeface="Times New Roman" panose="02020603050405020304" pitchFamily="18" charset="0"/>
              </a:rPr>
              <a:t>OC</a:t>
            </a:r>
            <a:r>
              <a:rPr lang="zh-CN" altLang="en-US" sz="2700" b="1" dirty="0">
                <a:latin typeface="Times New Roman" panose="02020603050405020304" pitchFamily="18" charset="0"/>
                <a:ea typeface="仿宋" pitchFamily="49" charset="-122"/>
                <a:cs typeface="Times New Roman" panose="02020603050405020304" pitchFamily="18" charset="0"/>
              </a:rPr>
              <a:t>是</a:t>
            </a:r>
            <a:r>
              <a:rPr lang="zh-CN" altLang="en-US" sz="2700" b="1" dirty="0">
                <a:solidFill>
                  <a:srgbClr val="0000FF"/>
                </a:solidFill>
                <a:latin typeface="Times New Roman" panose="02020603050405020304" pitchFamily="18" charset="0"/>
                <a:ea typeface="仿宋" pitchFamily="49" charset="-122"/>
                <a:cs typeface="Times New Roman" panose="02020603050405020304" pitchFamily="18" charset="0"/>
              </a:rPr>
              <a:t>液</a:t>
            </a:r>
            <a:r>
              <a:rPr lang="en-US" altLang="zh-CN" sz="2700" b="1" dirty="0">
                <a:solidFill>
                  <a:srgbClr val="0000FF"/>
                </a:solidFill>
                <a:latin typeface="Times New Roman" panose="02020603050405020304" pitchFamily="18" charset="0"/>
                <a:ea typeface="仿宋" pitchFamily="49" charset="-122"/>
                <a:cs typeface="Times New Roman" panose="02020603050405020304" pitchFamily="18" charset="0"/>
              </a:rPr>
              <a:t>-</a:t>
            </a:r>
            <a:r>
              <a:rPr lang="zh-CN" altLang="en-US" sz="2700" b="1" dirty="0">
                <a:solidFill>
                  <a:srgbClr val="0000FF"/>
                </a:solidFill>
                <a:latin typeface="Times New Roman" panose="02020603050405020304" pitchFamily="18" charset="0"/>
                <a:ea typeface="仿宋" pitchFamily="49" charset="-122"/>
                <a:cs typeface="Times New Roman" panose="02020603050405020304" pitchFamily="18" charset="0"/>
              </a:rPr>
              <a:t>固两相平衡线</a:t>
            </a:r>
            <a:r>
              <a:rPr lang="zh-CN" altLang="en-US" sz="2700" b="1" dirty="0">
                <a:latin typeface="Times New Roman" panose="02020603050405020304" pitchFamily="18" charset="0"/>
                <a:ea typeface="仿宋" pitchFamily="49" charset="-122"/>
                <a:cs typeface="Times New Roman" panose="02020603050405020304" pitchFamily="18" charset="0"/>
              </a:rPr>
              <a:t>，当</a:t>
            </a:r>
            <a:r>
              <a:rPr lang="en-US" altLang="zh-CN" sz="2700" b="1" dirty="0">
                <a:latin typeface="Times New Roman" panose="02020603050405020304" pitchFamily="18" charset="0"/>
                <a:ea typeface="仿宋" pitchFamily="49" charset="-122"/>
                <a:cs typeface="Times New Roman" panose="02020603050405020304" pitchFamily="18" charset="0"/>
              </a:rPr>
              <a:t>C</a:t>
            </a:r>
            <a:r>
              <a:rPr lang="zh-CN" altLang="en-US" sz="2700" b="1" dirty="0">
                <a:latin typeface="Times New Roman" panose="02020603050405020304" pitchFamily="18" charset="0"/>
                <a:ea typeface="仿宋" pitchFamily="49" charset="-122"/>
                <a:cs typeface="Times New Roman" panose="02020603050405020304" pitchFamily="18" charset="0"/>
              </a:rPr>
              <a:t>点延长至压力大于</a:t>
            </a:r>
            <a:r>
              <a:rPr lang="en-US" altLang="zh-CN" sz="2700" b="1" dirty="0">
                <a:latin typeface="Times New Roman" panose="02020603050405020304" pitchFamily="18" charset="0"/>
                <a:ea typeface="仿宋" pitchFamily="49" charset="-122"/>
                <a:cs typeface="Times New Roman" panose="02020603050405020304" pitchFamily="18" charset="0"/>
              </a:rPr>
              <a:t>2.2 × 10</a:t>
            </a:r>
            <a:r>
              <a:rPr lang="en-US" altLang="zh-CN" sz="2700" b="1" baseline="30000" dirty="0">
                <a:latin typeface="Times New Roman" panose="02020603050405020304" pitchFamily="18" charset="0"/>
                <a:ea typeface="仿宋" pitchFamily="49" charset="-122"/>
                <a:cs typeface="Times New Roman" panose="02020603050405020304" pitchFamily="18" charset="0"/>
              </a:rPr>
              <a:t>7</a:t>
            </a:r>
            <a:r>
              <a:rPr lang="en-US" altLang="zh-CN" sz="2700" b="1" dirty="0">
                <a:latin typeface="Times New Roman" panose="02020603050405020304" pitchFamily="18" charset="0"/>
                <a:ea typeface="仿宋" pitchFamily="49" charset="-122"/>
                <a:cs typeface="Times New Roman" panose="02020603050405020304" pitchFamily="18" charset="0"/>
              </a:rPr>
              <a:t> Pa</a:t>
            </a:r>
            <a:r>
              <a:rPr lang="zh-CN" altLang="en-US" sz="2700" b="1" dirty="0">
                <a:latin typeface="Times New Roman" panose="02020603050405020304" pitchFamily="18" charset="0"/>
                <a:ea typeface="仿宋" pitchFamily="49" charset="-122"/>
                <a:cs typeface="Times New Roman" panose="02020603050405020304" pitchFamily="18" charset="0"/>
              </a:rPr>
              <a:t>时，相图变得复杂。</a:t>
            </a:r>
          </a:p>
        </p:txBody>
      </p:sp>
      <p:pic>
        <p:nvPicPr>
          <p:cNvPr id="8" name="Picture 17" descr="D:\5_水的相图.bmp">
            <a:hlinkClick r:id="" action="ppaction://hlinkshowjump?jump=nextslide"/>
            <a:extLst>
              <a:ext uri="{FF2B5EF4-FFF2-40B4-BE49-F238E27FC236}">
                <a16:creationId xmlns:a16="http://schemas.microsoft.com/office/drawing/2014/main" id="{19713452-B3BB-4FBB-8F50-47C535674736}"/>
              </a:ext>
            </a:extLst>
          </p:cNvPr>
          <p:cNvPicPr>
            <a:picLocks noChangeAspect="1" noChangeArrowheads="1"/>
          </p:cNvPicPr>
          <p:nvPr/>
        </p:nvPicPr>
        <p:blipFill>
          <a:blip r:embed="rId2"/>
          <a:srcRect/>
          <a:stretch>
            <a:fillRect/>
          </a:stretch>
        </p:blipFill>
        <p:spPr bwMode="auto">
          <a:xfrm>
            <a:off x="4587200" y="2852937"/>
            <a:ext cx="4377288" cy="3505142"/>
          </a:xfrm>
          <a:prstGeom prst="rect">
            <a:avLst/>
          </a:prstGeom>
          <a:noFill/>
          <a:ln w="9525">
            <a:noFill/>
            <a:miter lim="800000"/>
            <a:headEnd/>
            <a:tailEnd/>
          </a:ln>
        </p:spPr>
      </p:pic>
      <p:sp>
        <p:nvSpPr>
          <p:cNvPr id="2" name="矩形 1">
            <a:extLst>
              <a:ext uri="{FF2B5EF4-FFF2-40B4-BE49-F238E27FC236}">
                <a16:creationId xmlns:a16="http://schemas.microsoft.com/office/drawing/2014/main" id="{11F97EBB-E858-4F69-BDE6-64468988B6BC}"/>
              </a:ext>
            </a:extLst>
          </p:cNvPr>
          <p:cNvSpPr/>
          <p:nvPr/>
        </p:nvSpPr>
        <p:spPr>
          <a:xfrm>
            <a:off x="7596336" y="3284984"/>
            <a:ext cx="958917" cy="400110"/>
          </a:xfrm>
          <a:prstGeom prst="rect">
            <a:avLst/>
          </a:prstGeom>
          <a:solidFill>
            <a:schemeClr val="bg1"/>
          </a:solidFill>
        </p:spPr>
        <p:txBody>
          <a:bodyPr wrap="none">
            <a:spAutoFit/>
          </a:bodyPr>
          <a:lstStyle/>
          <a:p>
            <a:r>
              <a:rPr lang="zh-CN" altLang="en-US" sz="2000" b="1" dirty="0">
                <a:latin typeface="Times New Roman" panose="02020603050405020304" pitchFamily="18" charset="0"/>
                <a:ea typeface="仿宋" pitchFamily="49" charset="-122"/>
                <a:cs typeface="Times New Roman" panose="02020603050405020304" pitchFamily="18" charset="0"/>
              </a:rPr>
              <a:t>超临界</a:t>
            </a:r>
            <a:endParaRPr lang="zh-CN" altLang="en-US" sz="2000" dirty="0"/>
          </a:p>
        </p:txBody>
      </p: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7" name="Rectangle 2"/>
          <p:cNvSpPr>
            <a:spLocks noGrp="1" noChangeArrowheads="1"/>
          </p:cNvSpPr>
          <p:nvPr>
            <p:ph type="title"/>
          </p:nvPr>
        </p:nvSpPr>
        <p:spPr>
          <a:xfrm>
            <a:off x="251520" y="304800"/>
            <a:ext cx="6515100" cy="747713"/>
          </a:xfrm>
        </p:spPr>
        <p:txBody>
          <a:bodyPr/>
          <a:lstStyle/>
          <a:p>
            <a:pPr eaLnBrk="1" hangingPunct="1"/>
            <a:r>
              <a:rPr lang="en-US" altLang="zh-CN" dirty="0">
                <a:latin typeface="Arial" panose="020B0604020202020204" pitchFamily="34" charset="0"/>
                <a:cs typeface="Arial" panose="020B0604020202020204" pitchFamily="34" charset="0"/>
              </a:rPr>
              <a:t>4.3.1.1  </a:t>
            </a:r>
            <a:r>
              <a:rPr lang="zh-CN" altLang="en-US" dirty="0">
                <a:latin typeface="黑体" pitchFamily="2" charset="-122"/>
              </a:rPr>
              <a:t>水的相图</a:t>
            </a:r>
            <a:endParaRPr lang="zh-CN" altLang="en-US" dirty="0">
              <a:solidFill>
                <a:schemeClr val="tx1"/>
              </a:solidFill>
              <a:latin typeface="黑体" pitchFamily="2" charset="-122"/>
            </a:endParaRPr>
          </a:p>
        </p:txBody>
      </p:sp>
      <p:sp>
        <p:nvSpPr>
          <p:cNvPr id="86027" name="Text Box 11"/>
          <p:cNvSpPr txBox="1">
            <a:spLocks noChangeArrowheads="1"/>
          </p:cNvSpPr>
          <p:nvPr/>
        </p:nvSpPr>
        <p:spPr bwMode="auto">
          <a:xfrm>
            <a:off x="251520" y="980728"/>
            <a:ext cx="8640960" cy="2099549"/>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OD</a:t>
            </a:r>
            <a:r>
              <a:rPr lang="zh-CN" altLang="en-US" b="1" dirty="0">
                <a:latin typeface="Times New Roman" panose="02020603050405020304" pitchFamily="18" charset="0"/>
                <a:ea typeface="仿宋" pitchFamily="49" charset="-122"/>
                <a:cs typeface="Times New Roman" panose="02020603050405020304" pitchFamily="18" charset="0"/>
              </a:rPr>
              <a:t>是</a:t>
            </a:r>
            <a:r>
              <a:rPr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AO</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的延长线</a:t>
            </a:r>
            <a:r>
              <a:rPr lang="zh-CN" altLang="en-US" b="1" dirty="0">
                <a:latin typeface="Times New Roman" panose="02020603050405020304" pitchFamily="18" charset="0"/>
                <a:ea typeface="仿宋" pitchFamily="49" charset="-122"/>
                <a:cs typeface="Times New Roman" panose="02020603050405020304" pitchFamily="18" charset="0"/>
              </a:rPr>
              <a:t>，是过冷水和水蒸气的介稳平衡线。因为在相同温度下，过冷水的蒸气压大于冰的蒸气压，所以</a:t>
            </a:r>
            <a:r>
              <a:rPr lang="en-US" altLang="zh-CN" b="1" dirty="0">
                <a:latin typeface="Times New Roman" panose="02020603050405020304" pitchFamily="18" charset="0"/>
                <a:ea typeface="仿宋" pitchFamily="49" charset="-122"/>
                <a:cs typeface="Times New Roman" panose="02020603050405020304" pitchFamily="18" charset="0"/>
              </a:rPr>
              <a:t>OD</a:t>
            </a:r>
            <a:r>
              <a:rPr lang="zh-CN" altLang="en-US" b="1" dirty="0">
                <a:latin typeface="Times New Roman" panose="02020603050405020304" pitchFamily="18" charset="0"/>
                <a:ea typeface="仿宋" pitchFamily="49" charset="-122"/>
                <a:cs typeface="Times New Roman" panose="02020603050405020304" pitchFamily="18" charset="0"/>
              </a:rPr>
              <a:t>线在</a:t>
            </a:r>
            <a:r>
              <a:rPr lang="en-US" altLang="zh-CN" b="1" dirty="0">
                <a:latin typeface="Times New Roman" panose="02020603050405020304" pitchFamily="18" charset="0"/>
                <a:ea typeface="仿宋" pitchFamily="49" charset="-122"/>
                <a:cs typeface="Times New Roman" panose="02020603050405020304" pitchFamily="18" charset="0"/>
              </a:rPr>
              <a:t>OB</a:t>
            </a:r>
            <a:r>
              <a:rPr lang="zh-CN" altLang="en-US" b="1" dirty="0">
                <a:latin typeface="Times New Roman" panose="02020603050405020304" pitchFamily="18" charset="0"/>
                <a:ea typeface="仿宋" pitchFamily="49" charset="-122"/>
                <a:cs typeface="Times New Roman" panose="02020603050405020304" pitchFamily="18" charset="0"/>
              </a:rPr>
              <a:t>线之上。过冷水处于不稳定状态，一旦有凝聚中心出现，就立即全部变成冰。</a:t>
            </a:r>
          </a:p>
        </p:txBody>
      </p:sp>
      <p:sp>
        <p:nvSpPr>
          <p:cNvPr id="86035" name="Text Box 19"/>
          <p:cNvSpPr txBox="1">
            <a:spLocks noChangeArrowheads="1"/>
          </p:cNvSpPr>
          <p:nvPr/>
        </p:nvSpPr>
        <p:spPr bwMode="auto">
          <a:xfrm>
            <a:off x="251520" y="3273667"/>
            <a:ext cx="4396232" cy="2099549"/>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O</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点</a:t>
            </a:r>
            <a:r>
              <a:rPr lang="zh-CN" altLang="en-US" b="1" dirty="0">
                <a:latin typeface="Times New Roman" panose="02020603050405020304" pitchFamily="18" charset="0"/>
                <a:ea typeface="仿宋" pitchFamily="49" charset="-122"/>
                <a:cs typeface="Times New Roman" panose="02020603050405020304" pitchFamily="18" charset="0"/>
              </a:rPr>
              <a:t>是</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三相点</a:t>
            </a:r>
            <a:r>
              <a:rPr lang="en-US" altLang="zh-CN" b="1" dirty="0">
                <a:latin typeface="Times New Roman" panose="02020603050405020304" pitchFamily="18" charset="0"/>
                <a:ea typeface="仿宋" pitchFamily="49" charset="-122"/>
                <a:cs typeface="Times New Roman" panose="02020603050405020304" pitchFamily="18" charset="0"/>
              </a:rPr>
              <a:t>(triple point)，</a:t>
            </a:r>
            <a:r>
              <a:rPr lang="zh-CN" altLang="en-US" b="1" dirty="0">
                <a:latin typeface="Times New Roman" panose="02020603050405020304" pitchFamily="18" charset="0"/>
                <a:ea typeface="仿宋" pitchFamily="49" charset="-122"/>
                <a:cs typeface="Times New Roman" panose="02020603050405020304" pitchFamily="18" charset="0"/>
              </a:rPr>
              <a:t>气-液-固三相共存，</a:t>
            </a:r>
            <a:r>
              <a:rPr lang="zh-CN" altLang="en-US" b="1" i="1" dirty="0">
                <a:latin typeface="Times New Roman" panose="02020603050405020304" pitchFamily="18" charset="0"/>
                <a:ea typeface="仿宋" pitchFamily="49" charset="-122"/>
                <a:cs typeface="Times New Roman" panose="02020603050405020304" pitchFamily="18" charset="0"/>
                <a:sym typeface="Symbol"/>
              </a:rPr>
              <a:t> </a:t>
            </a:r>
            <a:r>
              <a:rPr lang="en-US" altLang="zh-CN" b="1" dirty="0">
                <a:latin typeface="Times New Roman" panose="02020603050405020304" pitchFamily="18" charset="0"/>
                <a:ea typeface="仿宋" pitchFamily="49" charset="-122"/>
                <a:cs typeface="Times New Roman" panose="02020603050405020304" pitchFamily="18" charset="0"/>
              </a:rPr>
              <a:t> = 3</a:t>
            </a:r>
            <a:r>
              <a:rPr lang="zh-CN" altLang="en-US" b="1" dirty="0">
                <a:latin typeface="Times New Roman" panose="02020603050405020304" pitchFamily="18" charset="0"/>
                <a:ea typeface="仿宋" pitchFamily="49" charset="-122"/>
                <a:cs typeface="Times New Roman" panose="02020603050405020304" pitchFamily="18" charset="0"/>
              </a:rPr>
              <a:t>，</a:t>
            </a:r>
            <a:r>
              <a:rPr lang="en-US" altLang="zh-CN" b="1" i="1" dirty="0">
                <a:latin typeface="Times New Roman" panose="02020603050405020304" pitchFamily="18" charset="0"/>
                <a:ea typeface="仿宋" pitchFamily="49" charset="-122"/>
                <a:cs typeface="Times New Roman" panose="02020603050405020304" pitchFamily="18" charset="0"/>
              </a:rPr>
              <a:t>f</a:t>
            </a:r>
            <a:r>
              <a:rPr lang="en-US" altLang="zh-CN" b="1" dirty="0">
                <a:latin typeface="Times New Roman" panose="02020603050405020304" pitchFamily="18" charset="0"/>
                <a:ea typeface="仿宋" pitchFamily="49" charset="-122"/>
                <a:cs typeface="Times New Roman" panose="02020603050405020304" pitchFamily="18" charset="0"/>
              </a:rPr>
              <a:t> = 0</a:t>
            </a:r>
            <a:r>
              <a:rPr lang="zh-CN" altLang="en-US" b="1" dirty="0">
                <a:latin typeface="Times New Roman" panose="02020603050405020304" pitchFamily="18" charset="0"/>
                <a:ea typeface="仿宋"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三相点的温度和压力皆由体系自定。</a:t>
            </a:r>
          </a:p>
        </p:txBody>
      </p:sp>
      <p:sp>
        <p:nvSpPr>
          <p:cNvPr id="86038" name="Text Box 22"/>
          <p:cNvSpPr txBox="1">
            <a:spLocks noChangeArrowheads="1"/>
          </p:cNvSpPr>
          <p:nvPr/>
        </p:nvSpPr>
        <p:spPr bwMode="auto">
          <a:xfrm>
            <a:off x="251520" y="5589240"/>
            <a:ext cx="4496248" cy="1022331"/>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en-US" altLang="zh-CN" b="1" dirty="0">
                <a:latin typeface="Times New Roman" panose="02020603050405020304" pitchFamily="18" charset="0"/>
                <a:ea typeface="仿宋" pitchFamily="49" charset="-122"/>
                <a:cs typeface="Times New Roman" panose="02020603050405020304" pitchFamily="18" charset="0"/>
              </a:rPr>
              <a:t>H</a:t>
            </a:r>
            <a:r>
              <a:rPr lang="en-US" altLang="zh-CN" b="1" baseline="-25000" dirty="0">
                <a:latin typeface="Times New Roman" panose="02020603050405020304" pitchFamily="18" charset="0"/>
                <a:ea typeface="仿宋" pitchFamily="49" charset="-122"/>
                <a:cs typeface="Times New Roman" panose="02020603050405020304" pitchFamily="18" charset="0"/>
              </a:rPr>
              <a:t>2</a:t>
            </a:r>
            <a:r>
              <a:rPr lang="en-US" altLang="zh-CN" b="1" dirty="0">
                <a:latin typeface="Times New Roman" panose="02020603050405020304" pitchFamily="18" charset="0"/>
                <a:ea typeface="仿宋" pitchFamily="49" charset="-122"/>
                <a:cs typeface="Times New Roman" panose="02020603050405020304" pitchFamily="18" charset="0"/>
              </a:rPr>
              <a:t>O</a:t>
            </a:r>
            <a:r>
              <a:rPr lang="zh-CN" altLang="en-US" b="1" dirty="0">
                <a:latin typeface="Times New Roman" panose="02020603050405020304" pitchFamily="18" charset="0"/>
                <a:ea typeface="仿宋" pitchFamily="49" charset="-122"/>
                <a:cs typeface="Times New Roman" panose="02020603050405020304" pitchFamily="18" charset="0"/>
              </a:rPr>
              <a:t>的三相点温度为273.16 </a:t>
            </a:r>
            <a:r>
              <a:rPr lang="en-US" altLang="zh-CN" b="1" dirty="0">
                <a:latin typeface="Times New Roman" panose="02020603050405020304" pitchFamily="18" charset="0"/>
                <a:ea typeface="仿宋" pitchFamily="49" charset="-122"/>
                <a:cs typeface="Times New Roman" panose="02020603050405020304" pitchFamily="18" charset="0"/>
              </a:rPr>
              <a:t>K，</a:t>
            </a:r>
            <a:r>
              <a:rPr lang="zh-CN" altLang="en-US" b="1" dirty="0">
                <a:latin typeface="Times New Roman" panose="02020603050405020304" pitchFamily="18" charset="0"/>
                <a:ea typeface="仿宋" pitchFamily="49" charset="-122"/>
                <a:cs typeface="Times New Roman" panose="02020603050405020304" pitchFamily="18" charset="0"/>
              </a:rPr>
              <a:t>压力为610.62 </a:t>
            </a:r>
            <a:r>
              <a:rPr lang="en-US" altLang="zh-CN" b="1" dirty="0">
                <a:latin typeface="Times New Roman" panose="02020603050405020304" pitchFamily="18" charset="0"/>
                <a:ea typeface="仿宋" pitchFamily="49" charset="-122"/>
                <a:cs typeface="Times New Roman" panose="02020603050405020304" pitchFamily="18" charset="0"/>
              </a:rPr>
              <a:t>Pa。</a:t>
            </a:r>
            <a:endParaRPr lang="zh-CN" altLang="en-US" b="1" dirty="0">
              <a:latin typeface="Times New Roman" panose="02020603050405020304" pitchFamily="18" charset="0"/>
              <a:ea typeface="仿宋" pitchFamily="49" charset="-122"/>
              <a:cs typeface="Times New Roman" panose="02020603050405020304" pitchFamily="18" charset="0"/>
            </a:endParaRPr>
          </a:p>
        </p:txBody>
      </p:sp>
      <p:pic>
        <p:nvPicPr>
          <p:cNvPr id="6" name="Picture 17" descr="D:\5_水的相图.bmp">
            <a:hlinkClick r:id="" action="ppaction://hlinkshowjump?jump=nextslide"/>
            <a:extLst>
              <a:ext uri="{FF2B5EF4-FFF2-40B4-BE49-F238E27FC236}">
                <a16:creationId xmlns:a16="http://schemas.microsoft.com/office/drawing/2014/main" id="{FA8F58F9-8192-40AF-A2C8-DCA166CA1C8C}"/>
              </a:ext>
            </a:extLst>
          </p:cNvPr>
          <p:cNvPicPr>
            <a:picLocks noChangeAspect="1" noChangeArrowheads="1"/>
          </p:cNvPicPr>
          <p:nvPr/>
        </p:nvPicPr>
        <p:blipFill>
          <a:blip r:embed="rId3"/>
          <a:srcRect/>
          <a:stretch>
            <a:fillRect/>
          </a:stretch>
        </p:blipFill>
        <p:spPr bwMode="auto">
          <a:xfrm>
            <a:off x="4647752" y="3212976"/>
            <a:ext cx="4396232" cy="3520312"/>
          </a:xfrm>
          <a:prstGeom prst="rect">
            <a:avLst/>
          </a:prstGeom>
          <a:noFill/>
          <a:ln w="9525">
            <a:noFill/>
            <a:miter lim="800000"/>
            <a:headEnd/>
            <a:tailEnd/>
          </a:ln>
        </p:spPr>
      </p:pic>
      <p:sp>
        <p:nvSpPr>
          <p:cNvPr id="7" name="矩形 6">
            <a:extLst>
              <a:ext uri="{FF2B5EF4-FFF2-40B4-BE49-F238E27FC236}">
                <a16:creationId xmlns:a16="http://schemas.microsoft.com/office/drawing/2014/main" id="{6FBBF333-72C3-46F3-8688-CD77F4AE9A37}"/>
              </a:ext>
            </a:extLst>
          </p:cNvPr>
          <p:cNvSpPr/>
          <p:nvPr/>
        </p:nvSpPr>
        <p:spPr>
          <a:xfrm>
            <a:off x="7740352" y="3556150"/>
            <a:ext cx="958917" cy="400110"/>
          </a:xfrm>
          <a:prstGeom prst="rect">
            <a:avLst/>
          </a:prstGeom>
          <a:solidFill>
            <a:schemeClr val="bg1"/>
          </a:solidFill>
        </p:spPr>
        <p:txBody>
          <a:bodyPr wrap="none">
            <a:spAutoFit/>
          </a:bodyPr>
          <a:lstStyle/>
          <a:p>
            <a:r>
              <a:rPr lang="zh-CN" altLang="en-US" sz="2000" b="1" dirty="0">
                <a:latin typeface="Times New Roman" panose="02020603050405020304" pitchFamily="18" charset="0"/>
                <a:ea typeface="仿宋" pitchFamily="49" charset="-122"/>
                <a:cs typeface="Times New Roman" panose="02020603050405020304" pitchFamily="18" charset="0"/>
              </a:rPr>
              <a:t>超临界</a:t>
            </a:r>
            <a:endParaRPr lang="zh-CN" altLang="en-US" sz="2000" dirty="0"/>
          </a:p>
        </p:txBody>
      </p:sp>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Rectangle 2"/>
          <p:cNvSpPr>
            <a:spLocks noGrp="1" noChangeArrowheads="1"/>
          </p:cNvSpPr>
          <p:nvPr>
            <p:ph type="title"/>
          </p:nvPr>
        </p:nvSpPr>
        <p:spPr>
          <a:xfrm>
            <a:off x="251520" y="304800"/>
            <a:ext cx="6542087" cy="747713"/>
          </a:xfrm>
        </p:spPr>
        <p:txBody>
          <a:bodyPr/>
          <a:lstStyle/>
          <a:p>
            <a:pPr eaLnBrk="1" hangingPunct="1"/>
            <a:r>
              <a:rPr lang="en-US" altLang="zh-CN" dirty="0">
                <a:latin typeface="Arial" panose="020B0604020202020204" pitchFamily="34" charset="0"/>
                <a:cs typeface="Arial" panose="020B0604020202020204" pitchFamily="34" charset="0"/>
              </a:rPr>
              <a:t>4.3.1.2  </a:t>
            </a:r>
            <a:r>
              <a:rPr lang="zh-CN" altLang="en-US" dirty="0">
                <a:latin typeface="黑体" pitchFamily="2" charset="-122"/>
              </a:rPr>
              <a:t>三相点与冰点的区别</a:t>
            </a:r>
            <a:endParaRPr lang="zh-CN" altLang="en-US" sz="4400" dirty="0">
              <a:latin typeface="黑体" pitchFamily="2" charset="-122"/>
            </a:endParaRPr>
          </a:p>
        </p:txBody>
      </p:sp>
      <p:sp>
        <p:nvSpPr>
          <p:cNvPr id="89097" name="Text Box 9"/>
          <p:cNvSpPr txBox="1">
            <a:spLocks noChangeArrowheads="1"/>
          </p:cNvSpPr>
          <p:nvPr/>
        </p:nvSpPr>
        <p:spPr bwMode="auto">
          <a:xfrm>
            <a:off x="251520" y="980728"/>
            <a:ext cx="8630542" cy="1560940"/>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三相点是物质自身的特性，不能加以改变。三相点是严格的单组分体系。如</a:t>
            </a:r>
            <a:r>
              <a:rPr lang="en-US" altLang="zh-CN" b="1" dirty="0">
                <a:latin typeface="Times New Roman" panose="02020603050405020304" pitchFamily="18" charset="0"/>
                <a:ea typeface="仿宋" pitchFamily="49" charset="-122"/>
                <a:cs typeface="Times New Roman" panose="02020603050405020304" pitchFamily="18" charset="0"/>
              </a:rPr>
              <a:t>H</a:t>
            </a:r>
            <a:r>
              <a:rPr lang="en-US" altLang="zh-CN" b="1" baseline="-25000" dirty="0">
                <a:latin typeface="Times New Roman" panose="02020603050405020304" pitchFamily="18" charset="0"/>
                <a:ea typeface="仿宋" pitchFamily="49" charset="-122"/>
                <a:cs typeface="Times New Roman" panose="02020603050405020304" pitchFamily="18" charset="0"/>
              </a:rPr>
              <a:t>2</a:t>
            </a:r>
            <a:r>
              <a:rPr lang="en-US" altLang="zh-CN" b="1" dirty="0">
                <a:latin typeface="Times New Roman" panose="02020603050405020304" pitchFamily="18" charset="0"/>
                <a:ea typeface="仿宋" pitchFamily="49" charset="-122"/>
                <a:cs typeface="Times New Roman" panose="02020603050405020304" pitchFamily="18" charset="0"/>
              </a:rPr>
              <a:t>O</a:t>
            </a:r>
            <a:r>
              <a:rPr lang="zh-CN" altLang="en-US" b="1" dirty="0">
                <a:latin typeface="Times New Roman" panose="02020603050405020304" pitchFamily="18" charset="0"/>
                <a:ea typeface="仿宋" pitchFamily="49" charset="-122"/>
                <a:cs typeface="Times New Roman" panose="02020603050405020304" pitchFamily="18" charset="0"/>
              </a:rPr>
              <a:t>的三相点，</a:t>
            </a:r>
            <a:r>
              <a:rPr lang="en-US" altLang="zh-CN" b="1" i="1" dirty="0">
                <a:latin typeface="Times New Roman" panose="02020603050405020304" pitchFamily="18" charset="0"/>
                <a:ea typeface="仿宋" pitchFamily="49" charset="-122"/>
                <a:cs typeface="Times New Roman" panose="02020603050405020304" pitchFamily="18" charset="0"/>
              </a:rPr>
              <a:t>T</a:t>
            </a:r>
            <a:r>
              <a:rPr lang="en-US" altLang="zh-CN" b="1" dirty="0">
                <a:latin typeface="Times New Roman" panose="02020603050405020304" pitchFamily="18" charset="0"/>
                <a:ea typeface="仿宋" pitchFamily="49" charset="-122"/>
                <a:cs typeface="Times New Roman" panose="02020603050405020304" pitchFamily="18" charset="0"/>
              </a:rPr>
              <a:t> = 273.16 K</a:t>
            </a:r>
            <a:r>
              <a:rPr lang="zh-CN" altLang="en-US" b="1" dirty="0">
                <a:latin typeface="Times New Roman" panose="02020603050405020304" pitchFamily="18" charset="0"/>
                <a:ea typeface="仿宋" pitchFamily="49" charset="-122"/>
                <a:cs typeface="Times New Roman" panose="02020603050405020304" pitchFamily="18" charset="0"/>
              </a:rPr>
              <a:t>，</a:t>
            </a:r>
            <a:r>
              <a:rPr lang="en-US" altLang="zh-CN" b="1" i="1" dirty="0">
                <a:latin typeface="Times New Roman" panose="02020603050405020304" pitchFamily="18" charset="0"/>
                <a:ea typeface="仿宋" pitchFamily="49" charset="-122"/>
                <a:cs typeface="Times New Roman" panose="02020603050405020304" pitchFamily="18" charset="0"/>
              </a:rPr>
              <a:t>p</a:t>
            </a:r>
            <a:r>
              <a:rPr lang="en-US" altLang="zh-CN" b="1" dirty="0">
                <a:latin typeface="Times New Roman" panose="02020603050405020304" pitchFamily="18" charset="0"/>
                <a:ea typeface="仿宋" pitchFamily="49" charset="-122"/>
                <a:cs typeface="Times New Roman" panose="02020603050405020304" pitchFamily="18" charset="0"/>
              </a:rPr>
              <a:t> = 610.62 Pa</a:t>
            </a:r>
            <a:r>
              <a:rPr lang="zh-CN" altLang="en-US" b="1" dirty="0">
                <a:latin typeface="Times New Roman" panose="02020603050405020304" pitchFamily="18" charset="0"/>
                <a:ea typeface="仿宋" pitchFamily="49" charset="-122"/>
                <a:cs typeface="Times New Roman" panose="02020603050405020304" pitchFamily="18" charset="0"/>
              </a:rPr>
              <a:t>。</a:t>
            </a:r>
          </a:p>
        </p:txBody>
      </p:sp>
      <p:pic>
        <p:nvPicPr>
          <p:cNvPr id="89112" name="Picture 24" descr="D:\物理化学\物理化学ppt\图库\BMP\05_9.bmp">
            <a:hlinkClick r:id="" action="ppaction://hlinkshowjump?jump=nextslide"/>
          </p:cNvPr>
          <p:cNvPicPr>
            <a:picLocks noChangeAspect="1" noChangeArrowheads="1"/>
          </p:cNvPicPr>
          <p:nvPr/>
        </p:nvPicPr>
        <p:blipFill>
          <a:blip r:embed="rId3"/>
          <a:srcRect/>
          <a:stretch>
            <a:fillRect/>
          </a:stretch>
        </p:blipFill>
        <p:spPr bwMode="auto">
          <a:xfrm>
            <a:off x="5254352" y="2492896"/>
            <a:ext cx="3409813" cy="2839274"/>
          </a:xfrm>
          <a:prstGeom prst="rect">
            <a:avLst/>
          </a:prstGeom>
          <a:noFill/>
          <a:ln w="9525">
            <a:noFill/>
            <a:miter lim="800000"/>
            <a:headEnd/>
            <a:tailEnd/>
          </a:ln>
        </p:spPr>
      </p:pic>
      <p:sp>
        <p:nvSpPr>
          <p:cNvPr id="7" name="Text Box 9">
            <a:extLst>
              <a:ext uri="{FF2B5EF4-FFF2-40B4-BE49-F238E27FC236}">
                <a16:creationId xmlns:a16="http://schemas.microsoft.com/office/drawing/2014/main" id="{C34B5673-995A-4C5C-8884-B3B0C88C14CB}"/>
              </a:ext>
            </a:extLst>
          </p:cNvPr>
          <p:cNvSpPr txBox="1">
            <a:spLocks noChangeArrowheads="1"/>
          </p:cNvSpPr>
          <p:nvPr/>
        </p:nvSpPr>
        <p:spPr bwMode="auto">
          <a:xfrm>
            <a:off x="268660" y="3217596"/>
            <a:ext cx="4968552" cy="2638158"/>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冰点</a:t>
            </a:r>
            <a:r>
              <a:rPr lang="en-US" altLang="zh-CN" b="1" dirty="0">
                <a:latin typeface="Times New Roman" panose="02020603050405020304" pitchFamily="18" charset="0"/>
                <a:ea typeface="仿宋" pitchFamily="49" charset="-122"/>
                <a:cs typeface="Times New Roman" panose="02020603050405020304" pitchFamily="18" charset="0"/>
              </a:rPr>
              <a:t>(</a:t>
            </a:r>
            <a:r>
              <a:rPr lang="zh-CN" altLang="en-US" b="1" dirty="0">
                <a:latin typeface="Times New Roman" panose="02020603050405020304" pitchFamily="18" charset="0"/>
                <a:ea typeface="仿宋" pitchFamily="49" charset="-122"/>
                <a:cs typeface="Times New Roman" panose="02020603050405020304" pitchFamily="18" charset="0"/>
              </a:rPr>
              <a:t>也就是凝固点或者熔点</a:t>
            </a:r>
            <a:r>
              <a:rPr lang="en-US" altLang="zh-CN" b="1" dirty="0">
                <a:latin typeface="Times New Roman" panose="02020603050405020304" pitchFamily="18" charset="0"/>
                <a:ea typeface="仿宋" pitchFamily="49" charset="-122"/>
                <a:cs typeface="Times New Roman" panose="02020603050405020304" pitchFamily="18" charset="0"/>
              </a:rPr>
              <a:t>)</a:t>
            </a:r>
            <a:r>
              <a:rPr lang="zh-CN" altLang="en-US" b="1" dirty="0">
                <a:latin typeface="Times New Roman" panose="02020603050405020304" pitchFamily="18" charset="0"/>
                <a:ea typeface="仿宋" pitchFamily="49" charset="-122"/>
                <a:cs typeface="Times New Roman" panose="02020603050405020304" pitchFamily="18" charset="0"/>
              </a:rPr>
              <a:t>是在大气压力下，水、冰和气三相共存。当大气压为</a:t>
            </a:r>
            <a:r>
              <a:rPr lang="en-US" altLang="zh-CN" b="1" dirty="0">
                <a:latin typeface="Times New Roman" panose="02020603050405020304" pitchFamily="18" charset="0"/>
                <a:ea typeface="仿宋" pitchFamily="49" charset="-122"/>
                <a:cs typeface="Times New Roman" panose="02020603050405020304" pitchFamily="18" charset="0"/>
              </a:rPr>
              <a:t>10</a:t>
            </a:r>
            <a:r>
              <a:rPr lang="en-US" altLang="zh-CN" b="1" baseline="30000" dirty="0">
                <a:latin typeface="Times New Roman" panose="02020603050405020304" pitchFamily="18" charset="0"/>
                <a:ea typeface="仿宋" pitchFamily="49" charset="-122"/>
                <a:cs typeface="Times New Roman" panose="02020603050405020304" pitchFamily="18" charset="0"/>
              </a:rPr>
              <a:t>5</a:t>
            </a:r>
            <a:r>
              <a:rPr lang="en-US" altLang="zh-CN" b="1" dirty="0">
                <a:latin typeface="Times New Roman" panose="02020603050405020304" pitchFamily="18" charset="0"/>
                <a:ea typeface="仿宋" pitchFamily="49" charset="-122"/>
                <a:cs typeface="Times New Roman" panose="02020603050405020304" pitchFamily="18" charset="0"/>
              </a:rPr>
              <a:t> Pa</a:t>
            </a:r>
            <a:r>
              <a:rPr lang="zh-CN" altLang="en-US" b="1" dirty="0">
                <a:latin typeface="Times New Roman" panose="02020603050405020304" pitchFamily="18" charset="0"/>
                <a:ea typeface="仿宋" pitchFamily="49" charset="-122"/>
                <a:cs typeface="Times New Roman" panose="02020603050405020304" pitchFamily="18" charset="0"/>
              </a:rPr>
              <a:t>时，冰点温度为</a:t>
            </a:r>
            <a:r>
              <a:rPr lang="en-US" altLang="zh-CN" b="1" dirty="0">
                <a:latin typeface="Times New Roman" panose="02020603050405020304" pitchFamily="18" charset="0"/>
                <a:ea typeface="仿宋" pitchFamily="49" charset="-122"/>
                <a:cs typeface="Times New Roman" panose="02020603050405020304" pitchFamily="18" charset="0"/>
              </a:rPr>
              <a:t>273.15 K</a:t>
            </a:r>
            <a:r>
              <a:rPr lang="zh-CN" altLang="en-US" b="1" dirty="0">
                <a:latin typeface="Times New Roman" panose="02020603050405020304" pitchFamily="18" charset="0"/>
                <a:ea typeface="仿宋" pitchFamily="49" charset="-122"/>
                <a:cs typeface="Times New Roman" panose="02020603050405020304" pitchFamily="18" charset="0"/>
              </a:rPr>
              <a:t>，改变外压，冰点也随之改变。</a:t>
            </a:r>
          </a:p>
        </p:txBody>
      </p:sp>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a:xfrm>
            <a:off x="251520" y="304800"/>
            <a:ext cx="6552505" cy="747713"/>
          </a:xfrm>
        </p:spPr>
        <p:txBody>
          <a:bodyPr/>
          <a:lstStyle/>
          <a:p>
            <a:pPr eaLnBrk="1" hangingPunct="1">
              <a:defRPr/>
            </a:pPr>
            <a:r>
              <a:rPr lang="en-US" altLang="zh-CN" dirty="0">
                <a:latin typeface="Arial" panose="020B0604020202020204" pitchFamily="34" charset="0"/>
                <a:cs typeface="Arial" panose="020B0604020202020204" pitchFamily="34" charset="0"/>
              </a:rPr>
              <a:t>4.3.1.2  </a:t>
            </a:r>
            <a:r>
              <a:rPr lang="zh-CN" altLang="en-US" dirty="0">
                <a:latin typeface="+mj-ea"/>
              </a:rPr>
              <a:t>三相点与冰点的区别</a:t>
            </a:r>
          </a:p>
        </p:txBody>
      </p:sp>
      <p:sp>
        <p:nvSpPr>
          <p:cNvPr id="18443" name="Text Box 21"/>
          <p:cNvSpPr txBox="1">
            <a:spLocks noChangeArrowheads="1"/>
          </p:cNvSpPr>
          <p:nvPr/>
        </p:nvSpPr>
        <p:spPr bwMode="auto">
          <a:xfrm>
            <a:off x="274092" y="1778143"/>
            <a:ext cx="4585940" cy="4459169"/>
          </a:xfrm>
          <a:prstGeom prst="rect">
            <a:avLst/>
          </a:prstGeom>
          <a:noFill/>
          <a:ln w="12700" cap="sq">
            <a:noFill/>
            <a:miter lim="800000"/>
            <a:headEnd/>
            <a:tailEnd/>
          </a:ln>
        </p:spPr>
        <p:txBody>
          <a:bodyPr wrap="square" tIns="0" bIns="0">
            <a:spAutoFit/>
          </a:bodyPr>
          <a:lstStyle/>
          <a:p>
            <a:pPr>
              <a:lnSpc>
                <a:spcPct val="150000"/>
              </a:lnSpc>
              <a:defRPr/>
            </a:pPr>
            <a:r>
              <a:rPr lang="en-US" altLang="zh-CN" b="1" dirty="0">
                <a:latin typeface="Times New Roman" panose="02020603050405020304" pitchFamily="18" charset="0"/>
                <a:ea typeface="华文仿宋" pitchFamily="2" charset="-122"/>
                <a:cs typeface="Times New Roman" panose="02020603050405020304" pitchFamily="18" charset="0"/>
              </a:rPr>
              <a:t>(1) </a:t>
            </a:r>
            <a:r>
              <a:rPr lang="zh-CN" altLang="en-US" b="1" dirty="0">
                <a:latin typeface="Times New Roman" panose="02020603050405020304" pitchFamily="18" charset="0"/>
                <a:ea typeface="华文仿宋" pitchFamily="2" charset="-122"/>
                <a:cs typeface="Times New Roman" panose="02020603050405020304" pitchFamily="18" charset="0"/>
              </a:rPr>
              <a:t>由于</a:t>
            </a:r>
            <a:r>
              <a:rPr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水中溶有空气</a:t>
            </a:r>
            <a:r>
              <a:rPr lang="zh-CN" altLang="en-US" b="1" dirty="0">
                <a:latin typeface="Times New Roman" panose="02020603050405020304" pitchFamily="18" charset="0"/>
                <a:ea typeface="华文仿宋" pitchFamily="2" charset="-122"/>
                <a:cs typeface="Times New Roman" panose="02020603050405020304" pitchFamily="18" charset="0"/>
              </a:rPr>
              <a:t>，形成了稀溶液，使凝固点下降</a:t>
            </a:r>
            <a:r>
              <a:rPr lang="en-US" altLang="zh-CN" b="1" dirty="0">
                <a:latin typeface="Times New Roman" panose="02020603050405020304" pitchFamily="18" charset="0"/>
                <a:ea typeface="华文仿宋" pitchFamily="2" charset="-122"/>
                <a:cs typeface="Times New Roman" panose="02020603050405020304" pitchFamily="18" charset="0"/>
              </a:rPr>
              <a:t>0.00241 K</a:t>
            </a:r>
            <a:r>
              <a:rPr lang="zh-CN" altLang="en-US" b="1" dirty="0">
                <a:latin typeface="Times New Roman" panose="02020603050405020304" pitchFamily="18" charset="0"/>
                <a:ea typeface="华文仿宋" pitchFamily="2" charset="-122"/>
                <a:cs typeface="Times New Roman" panose="02020603050405020304" pitchFamily="18" charset="0"/>
              </a:rPr>
              <a:t>。</a:t>
            </a:r>
            <a:endParaRPr lang="en-US" altLang="zh-CN" b="1" dirty="0">
              <a:latin typeface="Times New Roman" panose="02020603050405020304" pitchFamily="18" charset="0"/>
              <a:ea typeface="华文仿宋" pitchFamily="2" charset="-122"/>
              <a:cs typeface="Times New Roman" panose="02020603050405020304" pitchFamily="18" charset="0"/>
            </a:endParaRPr>
          </a:p>
          <a:p>
            <a:pPr>
              <a:lnSpc>
                <a:spcPct val="150000"/>
              </a:lnSpc>
              <a:defRPr/>
            </a:pPr>
            <a:r>
              <a:rPr lang="en-US" altLang="zh-CN" b="1" dirty="0">
                <a:latin typeface="Times New Roman" panose="02020603050405020304" pitchFamily="18" charset="0"/>
                <a:ea typeface="华文仿宋" pitchFamily="2" charset="-122"/>
                <a:cs typeface="Times New Roman" panose="02020603050405020304" pitchFamily="18" charset="0"/>
              </a:rPr>
              <a:t>(2)</a:t>
            </a:r>
            <a:r>
              <a:rPr lang="zh-CN" altLang="en-US" b="1" dirty="0">
                <a:latin typeface="Times New Roman" panose="02020603050405020304" pitchFamily="18" charset="0"/>
                <a:ea typeface="华文仿宋" pitchFamily="2" charset="-122"/>
                <a:cs typeface="Times New Roman" panose="02020603050405020304" pitchFamily="18" charset="0"/>
              </a:rPr>
              <a:t>三相点时体系的蒸气压低于冰点时的外压，</a:t>
            </a:r>
            <a:r>
              <a:rPr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由于压力的不同冰点又下降了</a:t>
            </a:r>
            <a:r>
              <a:rPr lang="en-US" altLang="zh-CN" b="1" dirty="0">
                <a:solidFill>
                  <a:srgbClr val="0000FF"/>
                </a:solidFill>
                <a:latin typeface="Times New Roman" panose="02020603050405020304" pitchFamily="18" charset="0"/>
                <a:ea typeface="华文仿宋" pitchFamily="2" charset="-122"/>
                <a:cs typeface="Times New Roman" panose="02020603050405020304" pitchFamily="18" charset="0"/>
              </a:rPr>
              <a:t>0.00747 K</a:t>
            </a:r>
            <a:r>
              <a:rPr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a:t>
            </a:r>
          </a:p>
        </p:txBody>
      </p:sp>
      <p:pic>
        <p:nvPicPr>
          <p:cNvPr id="90130" name="Picture 18" descr="D:\物理化学\物理化学ppt\图库\BMP\05_9.bmp"/>
          <p:cNvPicPr>
            <a:picLocks noChangeAspect="1" noChangeArrowheads="1"/>
          </p:cNvPicPr>
          <p:nvPr/>
        </p:nvPicPr>
        <p:blipFill>
          <a:blip r:embed="rId2"/>
          <a:srcRect/>
          <a:stretch>
            <a:fillRect/>
          </a:stretch>
        </p:blipFill>
        <p:spPr bwMode="auto">
          <a:xfrm>
            <a:off x="4932040" y="2420888"/>
            <a:ext cx="4063739" cy="3384376"/>
          </a:xfrm>
          <a:prstGeom prst="rect">
            <a:avLst/>
          </a:prstGeom>
          <a:noFill/>
          <a:ln w="9525">
            <a:noFill/>
            <a:miter lim="800000"/>
            <a:headEnd/>
            <a:tailEnd/>
          </a:ln>
        </p:spPr>
      </p:pic>
      <p:sp>
        <p:nvSpPr>
          <p:cNvPr id="9" name="Text Box 22">
            <a:extLst>
              <a:ext uri="{FF2B5EF4-FFF2-40B4-BE49-F238E27FC236}">
                <a16:creationId xmlns:a16="http://schemas.microsoft.com/office/drawing/2014/main" id="{AF35DAFC-EA54-474B-A4CF-E6AC041C3CD5}"/>
              </a:ext>
            </a:extLst>
          </p:cNvPr>
          <p:cNvSpPr txBox="1">
            <a:spLocks noChangeArrowheads="1"/>
          </p:cNvSpPr>
          <p:nvPr/>
        </p:nvSpPr>
        <p:spPr bwMode="auto">
          <a:xfrm>
            <a:off x="251520" y="1073070"/>
            <a:ext cx="8640960" cy="483722"/>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冰点温度比三相点温度低</a:t>
            </a:r>
            <a:r>
              <a:rPr lang="en-US" altLang="zh-CN" b="1" dirty="0">
                <a:latin typeface="Times New Roman" panose="02020603050405020304" pitchFamily="18" charset="0"/>
                <a:ea typeface="仿宋" pitchFamily="49" charset="-122"/>
                <a:cs typeface="Times New Roman" panose="02020603050405020304" pitchFamily="18" charset="0"/>
              </a:rPr>
              <a:t>0.01 K</a:t>
            </a:r>
            <a:r>
              <a:rPr lang="zh-CN" altLang="en-US" b="1" dirty="0">
                <a:latin typeface="Times New Roman" panose="02020603050405020304" pitchFamily="18" charset="0"/>
                <a:ea typeface="仿宋" pitchFamily="49" charset="-122"/>
                <a:cs typeface="Times New Roman" panose="02020603050405020304" pitchFamily="18" charset="0"/>
              </a:rPr>
              <a:t>是由两种因素造成的：</a:t>
            </a:r>
          </a:p>
        </p:txBody>
      </p:sp>
    </p:spTree>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31"/>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4.3.1.3  CO</a:t>
            </a:r>
            <a:r>
              <a:rPr lang="en-US" altLang="zh-CN" sz="3200" baseline="-25000" dirty="0">
                <a:latin typeface="Arial" panose="020B0604020202020204" pitchFamily="34" charset="0"/>
                <a:cs typeface="Arial" panose="020B0604020202020204" pitchFamily="34" charset="0"/>
              </a:rPr>
              <a:t>2</a:t>
            </a:r>
            <a:r>
              <a:rPr lang="zh-CN" altLang="en-US" sz="3200" dirty="0"/>
              <a:t>的相图</a:t>
            </a:r>
          </a:p>
        </p:txBody>
      </p:sp>
      <p:sp>
        <p:nvSpPr>
          <p:cNvPr id="471043" name="Rectangle 3"/>
          <p:cNvSpPr>
            <a:spLocks noGrp="1" noChangeArrowheads="1"/>
          </p:cNvSpPr>
          <p:nvPr>
            <p:ph idx="1"/>
          </p:nvPr>
        </p:nvSpPr>
        <p:spPr>
          <a:xfrm>
            <a:off x="251521" y="4610523"/>
            <a:ext cx="8640960" cy="1980457"/>
          </a:xfrm>
        </p:spPr>
        <p:txBody>
          <a:bodyPr/>
          <a:lstStyle/>
          <a:p>
            <a:pPr marL="0" indent="0" eaLnBrk="1" hangingPunct="1">
              <a:lnSpc>
                <a:spcPct val="125000"/>
              </a:lnSpc>
              <a:spcBef>
                <a:spcPts val="600"/>
              </a:spcBef>
              <a:buFont typeface="Wingdings" pitchFamily="2" charset="2"/>
              <a:buNone/>
              <a:defRPr/>
            </a:pPr>
            <a:r>
              <a:rPr lang="en-US" altLang="zh-CN" sz="2400" dirty="0">
                <a:effectLst/>
                <a:latin typeface="Times New Roman" panose="02020603050405020304" pitchFamily="18" charset="0"/>
                <a:cs typeface="Times New Roman" panose="02020603050405020304" pitchFamily="18" charset="0"/>
              </a:rPr>
              <a:t>CO</a:t>
            </a:r>
            <a:r>
              <a:rPr lang="en-US" altLang="zh-CN" sz="2400" baseline="-30000" dirty="0">
                <a:effectLst/>
                <a:latin typeface="Times New Roman" panose="02020603050405020304" pitchFamily="18" charset="0"/>
                <a:cs typeface="Times New Roman" panose="02020603050405020304" pitchFamily="18" charset="0"/>
              </a:rPr>
              <a:t>2</a:t>
            </a:r>
            <a:r>
              <a:rPr lang="zh-CN" altLang="en-US" sz="2400" dirty="0">
                <a:effectLst/>
                <a:latin typeface="Times New Roman" panose="02020603050405020304" pitchFamily="18" charset="0"/>
                <a:cs typeface="Times New Roman" panose="02020603050405020304" pitchFamily="18" charset="0"/>
              </a:rPr>
              <a:t>的三相点对应的压力是</a:t>
            </a:r>
            <a:r>
              <a:rPr lang="en-US" altLang="zh-CN" sz="2400" dirty="0">
                <a:effectLst/>
                <a:latin typeface="Times New Roman" panose="02020603050405020304" pitchFamily="18" charset="0"/>
                <a:cs typeface="Times New Roman" panose="02020603050405020304" pitchFamily="18" charset="0"/>
              </a:rPr>
              <a:t>5.11 atm</a:t>
            </a:r>
            <a:r>
              <a:rPr lang="zh-CN" altLang="en-US" sz="2400" dirty="0">
                <a:effectLst/>
                <a:latin typeface="Times New Roman" panose="02020603050405020304" pitchFamily="18" charset="0"/>
                <a:cs typeface="Times New Roman" panose="02020603050405020304" pitchFamily="18" charset="0"/>
              </a:rPr>
              <a:t>，因此在低于这一压力的条件下不可能存在液态的</a:t>
            </a:r>
            <a:r>
              <a:rPr lang="en-US" altLang="zh-CN" sz="2400" dirty="0">
                <a:effectLst/>
                <a:latin typeface="Times New Roman" panose="02020603050405020304" pitchFamily="18" charset="0"/>
                <a:cs typeface="Times New Roman" panose="02020603050405020304" pitchFamily="18" charset="0"/>
              </a:rPr>
              <a:t>CO</a:t>
            </a:r>
            <a:r>
              <a:rPr lang="en-US" altLang="zh-CN" sz="2400" baseline="-30000" dirty="0">
                <a:effectLst/>
                <a:latin typeface="Times New Roman" panose="02020603050405020304" pitchFamily="18" charset="0"/>
                <a:cs typeface="Times New Roman" panose="02020603050405020304" pitchFamily="18" charset="0"/>
              </a:rPr>
              <a:t>2</a:t>
            </a:r>
            <a:r>
              <a:rPr lang="zh-CN" altLang="en-US" sz="2400" dirty="0">
                <a:effectLst/>
                <a:latin typeface="Times New Roman" panose="02020603050405020304" pitchFamily="18" charset="0"/>
                <a:cs typeface="Times New Roman" panose="02020603050405020304" pitchFamily="18" charset="0"/>
              </a:rPr>
              <a:t>。同时，在</a:t>
            </a:r>
            <a:r>
              <a:rPr lang="en-US" altLang="zh-CN" sz="2400" dirty="0">
                <a:effectLst/>
                <a:latin typeface="Times New Roman" panose="02020603050405020304" pitchFamily="18" charset="0"/>
                <a:cs typeface="Times New Roman" panose="02020603050405020304" pitchFamily="18" charset="0"/>
              </a:rPr>
              <a:t>195 K</a:t>
            </a:r>
            <a:r>
              <a:rPr lang="zh-CN" altLang="en-US" sz="2400" dirty="0">
                <a:effectLst/>
                <a:latin typeface="Times New Roman" panose="02020603050405020304" pitchFamily="18" charset="0"/>
                <a:cs typeface="Times New Roman" panose="02020603050405020304" pitchFamily="18" charset="0"/>
              </a:rPr>
              <a:t>时，其蒸气压就达到了</a:t>
            </a:r>
            <a:r>
              <a:rPr lang="en-US" altLang="zh-CN" sz="2400" dirty="0">
                <a:effectLst/>
                <a:latin typeface="Times New Roman" panose="02020603050405020304" pitchFamily="18" charset="0"/>
                <a:cs typeface="Times New Roman" panose="02020603050405020304" pitchFamily="18" charset="0"/>
              </a:rPr>
              <a:t>1.0 atm</a:t>
            </a:r>
            <a:r>
              <a:rPr lang="zh-CN" altLang="en-US" sz="2400" dirty="0">
                <a:effectLst/>
                <a:latin typeface="Times New Roman" panose="02020603050405020304" pitchFamily="18" charset="0"/>
                <a:cs typeface="Times New Roman" panose="02020603050405020304" pitchFamily="18" charset="0"/>
              </a:rPr>
              <a:t>，</a:t>
            </a:r>
            <a:r>
              <a:rPr lang="zh-CN" altLang="en-US" sz="2400" dirty="0">
                <a:solidFill>
                  <a:srgbClr val="0000FF"/>
                </a:solidFill>
                <a:effectLst/>
                <a:latin typeface="Times New Roman" panose="02020603050405020304" pitchFamily="18" charset="0"/>
                <a:cs typeface="Times New Roman" panose="02020603050405020304" pitchFamily="18" charset="0"/>
              </a:rPr>
              <a:t>因此在常温下，暴露在大气中的固体</a:t>
            </a:r>
            <a:r>
              <a:rPr lang="en-US" altLang="zh-CN" sz="2400" dirty="0">
                <a:solidFill>
                  <a:srgbClr val="0000FF"/>
                </a:solidFill>
                <a:effectLst/>
                <a:latin typeface="Times New Roman" panose="02020603050405020304" pitchFamily="18" charset="0"/>
                <a:cs typeface="Times New Roman" panose="02020603050405020304" pitchFamily="18" charset="0"/>
              </a:rPr>
              <a:t>CO</a:t>
            </a:r>
            <a:r>
              <a:rPr lang="en-US" altLang="zh-CN" sz="2400" baseline="-30000" dirty="0">
                <a:solidFill>
                  <a:srgbClr val="0000FF"/>
                </a:solidFill>
                <a:effectLst/>
                <a:latin typeface="Times New Roman" panose="02020603050405020304" pitchFamily="18" charset="0"/>
                <a:cs typeface="Times New Roman" panose="02020603050405020304" pitchFamily="18" charset="0"/>
              </a:rPr>
              <a:t>2</a:t>
            </a:r>
            <a:r>
              <a:rPr lang="zh-CN" altLang="en-US" sz="2400" dirty="0">
                <a:solidFill>
                  <a:srgbClr val="0000FF"/>
                </a:solidFill>
                <a:effectLst/>
                <a:latin typeface="Times New Roman" panose="02020603050405020304" pitchFamily="18" charset="0"/>
                <a:cs typeface="Times New Roman" panose="02020603050405020304" pitchFamily="18" charset="0"/>
              </a:rPr>
              <a:t>就会“沸腾”</a:t>
            </a:r>
            <a:r>
              <a:rPr lang="en-US" altLang="zh-CN" sz="2400" dirty="0">
                <a:solidFill>
                  <a:srgbClr val="0000FF"/>
                </a:solidFill>
                <a:effectLst/>
                <a:latin typeface="Times New Roman" panose="02020603050405020304" pitchFamily="18" charset="0"/>
                <a:cs typeface="Times New Roman" panose="02020603050405020304" pitchFamily="18" charset="0"/>
              </a:rPr>
              <a:t>(</a:t>
            </a:r>
            <a:r>
              <a:rPr lang="zh-CN" altLang="en-US" sz="2400" dirty="0">
                <a:solidFill>
                  <a:srgbClr val="0000FF"/>
                </a:solidFill>
                <a:effectLst/>
                <a:latin typeface="Times New Roman" panose="02020603050405020304" pitchFamily="18" charset="0"/>
                <a:cs typeface="Times New Roman" panose="02020603050405020304" pitchFamily="18" charset="0"/>
              </a:rPr>
              <a:t>即升华</a:t>
            </a:r>
            <a:r>
              <a:rPr lang="en-US" altLang="zh-CN" sz="2400" dirty="0">
                <a:solidFill>
                  <a:srgbClr val="0000FF"/>
                </a:solidFill>
                <a:effectLst/>
                <a:latin typeface="Times New Roman" panose="02020603050405020304" pitchFamily="18" charset="0"/>
                <a:cs typeface="Times New Roman" panose="02020603050405020304" pitchFamily="18" charset="0"/>
              </a:rPr>
              <a:t>)</a:t>
            </a:r>
            <a:r>
              <a:rPr lang="zh-CN" altLang="en-US" sz="2400" dirty="0">
                <a:solidFill>
                  <a:srgbClr val="0000FF"/>
                </a:solidFill>
                <a:effectLst/>
                <a:latin typeface="Times New Roman" panose="02020603050405020304" pitchFamily="18" charset="0"/>
                <a:cs typeface="Times New Roman" panose="02020603050405020304" pitchFamily="18" charset="0"/>
              </a:rPr>
              <a:t>。所以，固体</a:t>
            </a:r>
            <a:r>
              <a:rPr lang="en-US" altLang="zh-CN" sz="2400" dirty="0">
                <a:solidFill>
                  <a:srgbClr val="0000FF"/>
                </a:solidFill>
                <a:effectLst/>
                <a:latin typeface="Times New Roman" panose="02020603050405020304" pitchFamily="18" charset="0"/>
                <a:cs typeface="Times New Roman" panose="02020603050405020304" pitchFamily="18" charset="0"/>
              </a:rPr>
              <a:t>CO</a:t>
            </a:r>
            <a:r>
              <a:rPr lang="en-US" altLang="zh-CN" sz="2400" baseline="-30000" dirty="0">
                <a:solidFill>
                  <a:srgbClr val="0000FF"/>
                </a:solidFill>
                <a:effectLst/>
                <a:latin typeface="Times New Roman" panose="02020603050405020304" pitchFamily="18" charset="0"/>
                <a:cs typeface="Times New Roman" panose="02020603050405020304" pitchFamily="18" charset="0"/>
              </a:rPr>
              <a:t>2</a:t>
            </a:r>
            <a:r>
              <a:rPr lang="zh-CN" altLang="en-US" sz="2400" dirty="0">
                <a:solidFill>
                  <a:srgbClr val="0000FF"/>
                </a:solidFill>
                <a:effectLst/>
                <a:latin typeface="Times New Roman" panose="02020603050405020304" pitchFamily="18" charset="0"/>
                <a:cs typeface="Times New Roman" panose="02020603050405020304" pitchFamily="18" charset="0"/>
              </a:rPr>
              <a:t>也俗称为干冰</a:t>
            </a:r>
            <a:r>
              <a:rPr lang="zh-CN" altLang="en-US" sz="2400" dirty="0">
                <a:effectLst/>
                <a:latin typeface="Times New Roman" panose="02020603050405020304" pitchFamily="18" charset="0"/>
                <a:cs typeface="Times New Roman" panose="02020603050405020304" pitchFamily="18" charset="0"/>
              </a:rPr>
              <a:t>。</a:t>
            </a:r>
          </a:p>
        </p:txBody>
      </p:sp>
      <p:grpSp>
        <p:nvGrpSpPr>
          <p:cNvPr id="91139" name="Group 4"/>
          <p:cNvGrpSpPr>
            <a:grpSpLocks/>
          </p:cNvGrpSpPr>
          <p:nvPr/>
        </p:nvGrpSpPr>
        <p:grpSpPr bwMode="auto">
          <a:xfrm>
            <a:off x="1711547" y="908720"/>
            <a:ext cx="5380040" cy="4133851"/>
            <a:chOff x="1208" y="414"/>
            <a:chExt cx="3389" cy="2604"/>
          </a:xfrm>
        </p:grpSpPr>
        <p:sp>
          <p:nvSpPr>
            <p:cNvPr id="471045" name="Line 5"/>
            <p:cNvSpPr>
              <a:spLocks noChangeShapeType="1"/>
            </p:cNvSpPr>
            <p:nvPr/>
          </p:nvSpPr>
          <p:spPr bwMode="auto">
            <a:xfrm>
              <a:off x="1863" y="2487"/>
              <a:ext cx="2346" cy="0"/>
            </a:xfrm>
            <a:prstGeom prst="line">
              <a:avLst/>
            </a:prstGeom>
            <a:noFill/>
            <a:ln w="22225">
              <a:solidFill>
                <a:schemeClr val="tx1"/>
              </a:solidFill>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46" name="Line 6"/>
            <p:cNvSpPr>
              <a:spLocks noChangeShapeType="1"/>
            </p:cNvSpPr>
            <p:nvPr/>
          </p:nvSpPr>
          <p:spPr bwMode="auto">
            <a:xfrm flipV="1">
              <a:off x="1863" y="551"/>
              <a:ext cx="0" cy="1936"/>
            </a:xfrm>
            <a:prstGeom prst="line">
              <a:avLst/>
            </a:prstGeom>
            <a:noFill/>
            <a:ln w="22225">
              <a:solidFill>
                <a:schemeClr val="tx1"/>
              </a:solidFill>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47" name="Freeform 7"/>
            <p:cNvSpPr>
              <a:spLocks/>
            </p:cNvSpPr>
            <p:nvPr/>
          </p:nvSpPr>
          <p:spPr bwMode="auto">
            <a:xfrm>
              <a:off x="1920" y="1555"/>
              <a:ext cx="702" cy="749"/>
            </a:xfrm>
            <a:custGeom>
              <a:avLst/>
              <a:gdLst/>
              <a:ahLst/>
              <a:cxnLst>
                <a:cxn ang="0">
                  <a:pos x="0" y="288"/>
                </a:cxn>
                <a:cxn ang="0">
                  <a:pos x="96" y="240"/>
                </a:cxn>
                <a:cxn ang="0">
                  <a:pos x="288" y="96"/>
                </a:cxn>
                <a:cxn ang="0">
                  <a:pos x="432" y="0"/>
                </a:cxn>
              </a:cxnLst>
              <a:rect l="0" t="0" r="r" b="b"/>
              <a:pathLst>
                <a:path w="432" h="288">
                  <a:moveTo>
                    <a:pt x="0" y="288"/>
                  </a:moveTo>
                  <a:cubicBezTo>
                    <a:pt x="24" y="280"/>
                    <a:pt x="48" y="272"/>
                    <a:pt x="96" y="240"/>
                  </a:cubicBezTo>
                  <a:cubicBezTo>
                    <a:pt x="144" y="208"/>
                    <a:pt x="232" y="136"/>
                    <a:pt x="288" y="96"/>
                  </a:cubicBezTo>
                  <a:cubicBezTo>
                    <a:pt x="344" y="56"/>
                    <a:pt x="388" y="28"/>
                    <a:pt x="432" y="0"/>
                  </a:cubicBezTo>
                </a:path>
              </a:pathLst>
            </a:custGeom>
            <a:noFill/>
            <a:ln w="22225">
              <a:solidFill>
                <a:schemeClr val="tx1"/>
              </a:solidFill>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48" name="Freeform 8"/>
            <p:cNvSpPr>
              <a:spLocks/>
            </p:cNvSpPr>
            <p:nvPr/>
          </p:nvSpPr>
          <p:spPr bwMode="auto">
            <a:xfrm>
              <a:off x="2622" y="909"/>
              <a:ext cx="1173" cy="646"/>
            </a:xfrm>
            <a:custGeom>
              <a:avLst/>
              <a:gdLst/>
              <a:ahLst/>
              <a:cxnLst>
                <a:cxn ang="0">
                  <a:pos x="0" y="288"/>
                </a:cxn>
                <a:cxn ang="0">
                  <a:pos x="240" y="240"/>
                </a:cxn>
                <a:cxn ang="0">
                  <a:pos x="480" y="192"/>
                </a:cxn>
                <a:cxn ang="0">
                  <a:pos x="816" y="0"/>
                </a:cxn>
              </a:cxnLst>
              <a:rect l="0" t="0" r="r" b="b"/>
              <a:pathLst>
                <a:path w="816" h="288">
                  <a:moveTo>
                    <a:pt x="0" y="288"/>
                  </a:moveTo>
                  <a:cubicBezTo>
                    <a:pt x="80" y="272"/>
                    <a:pt x="160" y="256"/>
                    <a:pt x="240" y="240"/>
                  </a:cubicBezTo>
                  <a:cubicBezTo>
                    <a:pt x="320" y="224"/>
                    <a:pt x="384" y="232"/>
                    <a:pt x="480" y="192"/>
                  </a:cubicBezTo>
                  <a:cubicBezTo>
                    <a:pt x="576" y="152"/>
                    <a:pt x="696" y="76"/>
                    <a:pt x="816" y="0"/>
                  </a:cubicBezTo>
                </a:path>
              </a:pathLst>
            </a:custGeom>
            <a:noFill/>
            <a:ln w="22225">
              <a:solidFill>
                <a:schemeClr val="tx1"/>
              </a:solidFill>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49" name="Line 9"/>
            <p:cNvSpPr>
              <a:spLocks noChangeShapeType="1"/>
            </p:cNvSpPr>
            <p:nvPr/>
          </p:nvSpPr>
          <p:spPr bwMode="auto">
            <a:xfrm flipV="1">
              <a:off x="2622" y="623"/>
              <a:ext cx="414" cy="932"/>
            </a:xfrm>
            <a:prstGeom prst="line">
              <a:avLst/>
            </a:prstGeom>
            <a:noFill/>
            <a:ln w="22225">
              <a:solidFill>
                <a:schemeClr val="tx1"/>
              </a:solidFill>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50" name="Line 10"/>
            <p:cNvSpPr>
              <a:spLocks noChangeShapeType="1"/>
            </p:cNvSpPr>
            <p:nvPr/>
          </p:nvSpPr>
          <p:spPr bwMode="auto">
            <a:xfrm>
              <a:off x="1872" y="1872"/>
              <a:ext cx="483" cy="0"/>
            </a:xfrm>
            <a:prstGeom prst="line">
              <a:avLst/>
            </a:prstGeom>
            <a:noFill/>
            <a:ln w="22225">
              <a:solidFill>
                <a:schemeClr val="tx1"/>
              </a:solidFill>
              <a:prstDash val="sysDot"/>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51" name="Line 11"/>
            <p:cNvSpPr>
              <a:spLocks noChangeShapeType="1"/>
            </p:cNvSpPr>
            <p:nvPr/>
          </p:nvSpPr>
          <p:spPr bwMode="auto">
            <a:xfrm>
              <a:off x="1863" y="1555"/>
              <a:ext cx="759" cy="0"/>
            </a:xfrm>
            <a:prstGeom prst="line">
              <a:avLst/>
            </a:prstGeom>
            <a:noFill/>
            <a:ln w="22225">
              <a:solidFill>
                <a:schemeClr val="tx1"/>
              </a:solidFill>
              <a:prstDash val="sysDot"/>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52" name="Line 12"/>
            <p:cNvSpPr>
              <a:spLocks noChangeShapeType="1"/>
            </p:cNvSpPr>
            <p:nvPr/>
          </p:nvSpPr>
          <p:spPr bwMode="auto">
            <a:xfrm>
              <a:off x="1863" y="909"/>
              <a:ext cx="1932" cy="0"/>
            </a:xfrm>
            <a:prstGeom prst="line">
              <a:avLst/>
            </a:prstGeom>
            <a:noFill/>
            <a:ln w="22225">
              <a:solidFill>
                <a:schemeClr val="tx1"/>
              </a:solidFill>
              <a:prstDash val="sysDot"/>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53" name="Line 13"/>
            <p:cNvSpPr>
              <a:spLocks noChangeShapeType="1"/>
            </p:cNvSpPr>
            <p:nvPr/>
          </p:nvSpPr>
          <p:spPr bwMode="auto">
            <a:xfrm flipH="1">
              <a:off x="2346" y="1872"/>
              <a:ext cx="6" cy="615"/>
            </a:xfrm>
            <a:prstGeom prst="line">
              <a:avLst/>
            </a:prstGeom>
            <a:noFill/>
            <a:ln w="22225">
              <a:solidFill>
                <a:schemeClr val="tx1"/>
              </a:solidFill>
              <a:prstDash val="sysDot"/>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54" name="Line 14"/>
            <p:cNvSpPr>
              <a:spLocks noChangeShapeType="1"/>
            </p:cNvSpPr>
            <p:nvPr/>
          </p:nvSpPr>
          <p:spPr bwMode="auto">
            <a:xfrm>
              <a:off x="2622" y="1555"/>
              <a:ext cx="0" cy="932"/>
            </a:xfrm>
            <a:prstGeom prst="line">
              <a:avLst/>
            </a:prstGeom>
            <a:noFill/>
            <a:ln w="22225">
              <a:solidFill>
                <a:schemeClr val="tx1"/>
              </a:solidFill>
              <a:prstDash val="sysDot"/>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55" name="Line 15"/>
            <p:cNvSpPr>
              <a:spLocks noChangeShapeType="1"/>
            </p:cNvSpPr>
            <p:nvPr/>
          </p:nvSpPr>
          <p:spPr bwMode="auto">
            <a:xfrm>
              <a:off x="3795" y="909"/>
              <a:ext cx="0" cy="1578"/>
            </a:xfrm>
            <a:prstGeom prst="line">
              <a:avLst/>
            </a:prstGeom>
            <a:noFill/>
            <a:ln w="22225">
              <a:solidFill>
                <a:schemeClr val="tx1"/>
              </a:solidFill>
              <a:prstDash val="sysDot"/>
              <a:round/>
              <a:headEnd/>
              <a:tailEnd/>
            </a:ln>
            <a:effectLst/>
          </p:spPr>
          <p:txBody>
            <a:bodyPr/>
            <a:lstStyle/>
            <a:p>
              <a:pPr>
                <a:defRPr/>
              </a:pPr>
              <a:endParaRPr lang="zh-CN" altLang="en-US" sz="3600">
                <a:latin typeface="Times New Roman" panose="02020603050405020304" pitchFamily="18" charset="0"/>
                <a:ea typeface="+mj-ea"/>
                <a:cs typeface="Times New Roman" panose="02020603050405020304" pitchFamily="18" charset="0"/>
              </a:endParaRPr>
            </a:p>
          </p:txBody>
        </p:sp>
        <p:sp>
          <p:nvSpPr>
            <p:cNvPr id="471056" name="Rectangle 16"/>
            <p:cNvSpPr>
              <a:spLocks noChangeArrowheads="1"/>
            </p:cNvSpPr>
            <p:nvPr/>
          </p:nvSpPr>
          <p:spPr bwMode="auto">
            <a:xfrm>
              <a:off x="4045" y="2487"/>
              <a:ext cx="552" cy="291"/>
            </a:xfrm>
            <a:prstGeom prst="rect">
              <a:avLst/>
            </a:prstGeom>
            <a:noFill/>
            <a:ln w="9525">
              <a:noFill/>
              <a:miter lim="800000"/>
              <a:headEnd/>
              <a:tailEnd/>
            </a:ln>
            <a:effectLst/>
          </p:spPr>
          <p:txBody>
            <a:bodyPr>
              <a:spAutoFit/>
            </a:bodyPr>
            <a:lstStyle/>
            <a:p>
              <a:pPr>
                <a:defRPr/>
              </a:pPr>
              <a:r>
                <a:rPr lang="en-US" altLang="zh-CN" sz="2400" i="1" dirty="0">
                  <a:latin typeface="Times New Roman" panose="02020603050405020304" pitchFamily="18" charset="0"/>
                  <a:ea typeface="+mj-ea"/>
                  <a:cs typeface="Times New Roman" panose="02020603050405020304" pitchFamily="18" charset="0"/>
                </a:rPr>
                <a:t>T</a:t>
              </a:r>
              <a:r>
                <a:rPr lang="en-US" altLang="zh-CN" sz="2400" dirty="0">
                  <a:latin typeface="Times New Roman" panose="02020603050405020304" pitchFamily="18" charset="0"/>
                  <a:ea typeface="+mj-ea"/>
                  <a:cs typeface="Times New Roman" panose="02020603050405020304" pitchFamily="18" charset="0"/>
                </a:rPr>
                <a:t>/K</a:t>
              </a:r>
            </a:p>
          </p:txBody>
        </p:sp>
        <p:sp>
          <p:nvSpPr>
            <p:cNvPr id="471057" name="Rectangle 17"/>
            <p:cNvSpPr>
              <a:spLocks noChangeArrowheads="1"/>
            </p:cNvSpPr>
            <p:nvPr/>
          </p:nvSpPr>
          <p:spPr bwMode="auto">
            <a:xfrm>
              <a:off x="3385" y="624"/>
              <a:ext cx="840" cy="291"/>
            </a:xfrm>
            <a:prstGeom prst="rect">
              <a:avLst/>
            </a:prstGeom>
            <a:noFill/>
            <a:ln w="9525">
              <a:noFill/>
              <a:miter lim="800000"/>
              <a:headEnd/>
              <a:tailEnd/>
            </a:ln>
            <a:effectLst/>
          </p:spPr>
          <p:txBody>
            <a:bodyPr wrap="square">
              <a:spAutoFit/>
            </a:bodyPr>
            <a:lstStyle/>
            <a:p>
              <a:pPr>
                <a:defRPr/>
              </a:pPr>
              <a:r>
                <a:rPr lang="zh-CN" altLang="en-US" sz="2400" dirty="0">
                  <a:latin typeface="Times New Roman" panose="02020603050405020304" pitchFamily="18" charset="0"/>
                  <a:ea typeface="+mj-ea"/>
                  <a:cs typeface="Times New Roman" panose="02020603050405020304" pitchFamily="18" charset="0"/>
                </a:rPr>
                <a:t>临界点</a:t>
              </a:r>
            </a:p>
          </p:txBody>
        </p:sp>
        <p:sp>
          <p:nvSpPr>
            <p:cNvPr id="471058" name="Rectangle 18"/>
            <p:cNvSpPr>
              <a:spLocks noChangeArrowheads="1"/>
            </p:cNvSpPr>
            <p:nvPr/>
          </p:nvSpPr>
          <p:spPr bwMode="auto">
            <a:xfrm>
              <a:off x="2880" y="1104"/>
              <a:ext cx="690" cy="291"/>
            </a:xfrm>
            <a:prstGeom prst="rect">
              <a:avLst/>
            </a:prstGeom>
            <a:noFill/>
            <a:ln w="9525">
              <a:noFill/>
              <a:miter lim="800000"/>
              <a:headEnd/>
              <a:tailEnd/>
            </a:ln>
            <a:effectLst/>
          </p:spPr>
          <p:txBody>
            <a:bodyPr>
              <a:spAutoFit/>
            </a:bodyPr>
            <a:lstStyle/>
            <a:p>
              <a:pPr>
                <a:defRPr/>
              </a:pPr>
              <a:r>
                <a:rPr lang="zh-CN" altLang="en-US" sz="2400" dirty="0">
                  <a:latin typeface="Times New Roman" panose="02020603050405020304" pitchFamily="18" charset="0"/>
                  <a:ea typeface="+mj-ea"/>
                  <a:cs typeface="Times New Roman" panose="02020603050405020304" pitchFamily="18" charset="0"/>
                </a:rPr>
                <a:t>液态</a:t>
              </a:r>
            </a:p>
          </p:txBody>
        </p:sp>
        <p:sp>
          <p:nvSpPr>
            <p:cNvPr id="471059" name="Rectangle 19"/>
            <p:cNvSpPr>
              <a:spLocks noChangeArrowheads="1"/>
            </p:cNvSpPr>
            <p:nvPr/>
          </p:nvSpPr>
          <p:spPr bwMode="auto">
            <a:xfrm>
              <a:off x="2614" y="1538"/>
              <a:ext cx="720" cy="252"/>
            </a:xfrm>
            <a:prstGeom prst="rect">
              <a:avLst/>
            </a:prstGeom>
            <a:noFill/>
            <a:ln w="9525">
              <a:noFill/>
              <a:miter lim="800000"/>
              <a:headEnd/>
              <a:tailEnd/>
            </a:ln>
            <a:effectLst/>
          </p:spPr>
          <p:txBody>
            <a:bodyPr>
              <a:spAutoFit/>
            </a:bodyPr>
            <a:lstStyle/>
            <a:p>
              <a:pPr>
                <a:defRPr/>
              </a:pPr>
              <a:r>
                <a:rPr lang="zh-CN" altLang="en-US" sz="2000" dirty="0">
                  <a:latin typeface="Times New Roman" panose="02020603050405020304" pitchFamily="18" charset="0"/>
                  <a:ea typeface="+mj-ea"/>
                  <a:cs typeface="Times New Roman" panose="02020603050405020304" pitchFamily="18" charset="0"/>
                </a:rPr>
                <a:t>三相点</a:t>
              </a:r>
            </a:p>
          </p:txBody>
        </p:sp>
        <p:sp>
          <p:nvSpPr>
            <p:cNvPr id="471060" name="Rectangle 20"/>
            <p:cNvSpPr>
              <a:spLocks noChangeArrowheads="1"/>
            </p:cNvSpPr>
            <p:nvPr/>
          </p:nvSpPr>
          <p:spPr bwMode="auto">
            <a:xfrm>
              <a:off x="2691" y="1913"/>
              <a:ext cx="828" cy="291"/>
            </a:xfrm>
            <a:prstGeom prst="rect">
              <a:avLst/>
            </a:prstGeom>
            <a:noFill/>
            <a:ln w="9525">
              <a:noFill/>
              <a:miter lim="800000"/>
              <a:headEnd/>
              <a:tailEnd/>
            </a:ln>
            <a:effectLst/>
          </p:spPr>
          <p:txBody>
            <a:bodyPr>
              <a:spAutoFit/>
            </a:bodyPr>
            <a:lstStyle/>
            <a:p>
              <a:pPr>
                <a:defRPr/>
              </a:pPr>
              <a:r>
                <a:rPr lang="zh-CN" altLang="en-US" sz="2400">
                  <a:latin typeface="Times New Roman" panose="02020603050405020304" pitchFamily="18" charset="0"/>
                  <a:ea typeface="+mj-ea"/>
                  <a:cs typeface="Times New Roman" panose="02020603050405020304" pitchFamily="18" charset="0"/>
                </a:rPr>
                <a:t>气态</a:t>
              </a:r>
            </a:p>
          </p:txBody>
        </p:sp>
        <p:sp>
          <p:nvSpPr>
            <p:cNvPr id="471061" name="Rectangle 21"/>
            <p:cNvSpPr>
              <a:spLocks noChangeArrowheads="1"/>
            </p:cNvSpPr>
            <p:nvPr/>
          </p:nvSpPr>
          <p:spPr bwMode="auto">
            <a:xfrm>
              <a:off x="2016" y="1104"/>
              <a:ext cx="672" cy="291"/>
            </a:xfrm>
            <a:prstGeom prst="rect">
              <a:avLst/>
            </a:prstGeom>
            <a:noFill/>
            <a:ln w="9525">
              <a:noFill/>
              <a:miter lim="800000"/>
              <a:headEnd/>
              <a:tailEnd/>
            </a:ln>
            <a:effectLst/>
          </p:spPr>
          <p:txBody>
            <a:bodyPr>
              <a:spAutoFit/>
            </a:bodyPr>
            <a:lstStyle/>
            <a:p>
              <a:pPr>
                <a:defRPr/>
              </a:pPr>
              <a:r>
                <a:rPr lang="zh-CN" altLang="en-US" sz="2400">
                  <a:latin typeface="Times New Roman" panose="02020603050405020304" pitchFamily="18" charset="0"/>
                  <a:ea typeface="+mj-ea"/>
                  <a:cs typeface="Times New Roman" panose="02020603050405020304" pitchFamily="18" charset="0"/>
                </a:rPr>
                <a:t>固态</a:t>
              </a:r>
            </a:p>
          </p:txBody>
        </p:sp>
        <p:sp>
          <p:nvSpPr>
            <p:cNvPr id="471062" name="Rectangle 22"/>
            <p:cNvSpPr>
              <a:spLocks noChangeArrowheads="1"/>
            </p:cNvSpPr>
            <p:nvPr/>
          </p:nvSpPr>
          <p:spPr bwMode="auto">
            <a:xfrm>
              <a:off x="1649" y="414"/>
              <a:ext cx="411" cy="291"/>
            </a:xfrm>
            <a:prstGeom prst="rect">
              <a:avLst/>
            </a:prstGeom>
            <a:noFill/>
            <a:ln w="9525">
              <a:noFill/>
              <a:miter lim="800000"/>
              <a:headEnd/>
              <a:tailEnd/>
            </a:ln>
            <a:effectLst/>
          </p:spPr>
          <p:txBody>
            <a:bodyPr>
              <a:spAutoFit/>
            </a:bodyPr>
            <a:lstStyle/>
            <a:p>
              <a:pPr>
                <a:defRPr/>
              </a:pPr>
              <a:r>
                <a:rPr lang="en-US" altLang="zh-CN" sz="2400" i="1" dirty="0">
                  <a:latin typeface="Times New Roman" panose="02020603050405020304" pitchFamily="18" charset="0"/>
                  <a:ea typeface="微软雅黑" pitchFamily="34" charset="-122"/>
                  <a:cs typeface="Times New Roman" panose="02020603050405020304" pitchFamily="18" charset="0"/>
                </a:rPr>
                <a:t>p</a:t>
              </a:r>
            </a:p>
          </p:txBody>
        </p:sp>
        <p:sp>
          <p:nvSpPr>
            <p:cNvPr id="471063" name="Rectangle 23"/>
            <p:cNvSpPr>
              <a:spLocks noChangeArrowheads="1"/>
            </p:cNvSpPr>
            <p:nvPr/>
          </p:nvSpPr>
          <p:spPr bwMode="auto">
            <a:xfrm>
              <a:off x="1208" y="772"/>
              <a:ext cx="720"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j-ea"/>
                  <a:cs typeface="Times New Roman" panose="02020603050405020304" pitchFamily="18" charset="0"/>
                </a:rPr>
                <a:t>72.9 atm</a:t>
              </a:r>
            </a:p>
          </p:txBody>
        </p:sp>
        <p:sp>
          <p:nvSpPr>
            <p:cNvPr id="471064" name="Rectangle 24"/>
            <p:cNvSpPr>
              <a:spLocks noChangeArrowheads="1"/>
            </p:cNvSpPr>
            <p:nvPr/>
          </p:nvSpPr>
          <p:spPr bwMode="auto">
            <a:xfrm>
              <a:off x="1208" y="1430"/>
              <a:ext cx="672"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j-ea"/>
                  <a:cs typeface="Times New Roman" panose="02020603050405020304" pitchFamily="18" charset="0"/>
                </a:rPr>
                <a:t>5.11 atm</a:t>
              </a:r>
            </a:p>
          </p:txBody>
        </p:sp>
        <p:sp>
          <p:nvSpPr>
            <p:cNvPr id="471065" name="Rectangle 25"/>
            <p:cNvSpPr>
              <a:spLocks noChangeArrowheads="1"/>
            </p:cNvSpPr>
            <p:nvPr/>
          </p:nvSpPr>
          <p:spPr bwMode="auto">
            <a:xfrm>
              <a:off x="1253" y="1750"/>
              <a:ext cx="720"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j-ea"/>
                  <a:cs typeface="Times New Roman" panose="02020603050405020304" pitchFamily="18" charset="0"/>
                </a:rPr>
                <a:t>1.0 atm</a:t>
              </a:r>
            </a:p>
          </p:txBody>
        </p:sp>
        <p:sp>
          <p:nvSpPr>
            <p:cNvPr id="471066" name="Rectangle 26"/>
            <p:cNvSpPr>
              <a:spLocks noChangeArrowheads="1"/>
            </p:cNvSpPr>
            <p:nvPr/>
          </p:nvSpPr>
          <p:spPr bwMode="auto">
            <a:xfrm>
              <a:off x="2165" y="2487"/>
              <a:ext cx="359" cy="252"/>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j-ea"/>
                  <a:cs typeface="Times New Roman" panose="02020603050405020304" pitchFamily="18" charset="0"/>
                </a:rPr>
                <a:t>195</a:t>
              </a:r>
              <a:endParaRPr lang="en-US" altLang="zh-CN" sz="2000" i="1" dirty="0">
                <a:latin typeface="Times New Roman" panose="02020603050405020304" pitchFamily="18" charset="0"/>
                <a:ea typeface="+mj-ea"/>
                <a:cs typeface="Times New Roman" panose="02020603050405020304" pitchFamily="18" charset="0"/>
              </a:endParaRPr>
            </a:p>
          </p:txBody>
        </p:sp>
        <p:sp>
          <p:nvSpPr>
            <p:cNvPr id="471067" name="Rectangle 27"/>
            <p:cNvSpPr>
              <a:spLocks noChangeArrowheads="1"/>
            </p:cNvSpPr>
            <p:nvPr/>
          </p:nvSpPr>
          <p:spPr bwMode="auto">
            <a:xfrm>
              <a:off x="2449" y="2487"/>
              <a:ext cx="483"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j-ea"/>
                  <a:cs typeface="Times New Roman" panose="02020603050405020304" pitchFamily="18" charset="0"/>
                </a:rPr>
                <a:t>217</a:t>
              </a:r>
              <a:endParaRPr lang="en-US" altLang="zh-CN" sz="2000" i="1" dirty="0">
                <a:latin typeface="Times New Roman" panose="02020603050405020304" pitchFamily="18" charset="0"/>
                <a:ea typeface="+mj-ea"/>
                <a:cs typeface="Times New Roman" panose="02020603050405020304" pitchFamily="18" charset="0"/>
              </a:endParaRPr>
            </a:p>
          </p:txBody>
        </p:sp>
        <p:sp>
          <p:nvSpPr>
            <p:cNvPr id="471068" name="Rectangle 28"/>
            <p:cNvSpPr>
              <a:spLocks noChangeArrowheads="1"/>
            </p:cNvSpPr>
            <p:nvPr/>
          </p:nvSpPr>
          <p:spPr bwMode="auto">
            <a:xfrm>
              <a:off x="3628" y="2487"/>
              <a:ext cx="483"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j-ea"/>
                  <a:cs typeface="Times New Roman" panose="02020603050405020304" pitchFamily="18" charset="0"/>
                </a:rPr>
                <a:t>304</a:t>
              </a:r>
              <a:endParaRPr lang="en-US" altLang="zh-CN" sz="2000" i="1" dirty="0">
                <a:latin typeface="Times New Roman" panose="02020603050405020304" pitchFamily="18" charset="0"/>
                <a:ea typeface="+mj-ea"/>
                <a:cs typeface="Times New Roman" panose="02020603050405020304" pitchFamily="18" charset="0"/>
              </a:endParaRPr>
            </a:p>
          </p:txBody>
        </p:sp>
        <p:sp>
          <p:nvSpPr>
            <p:cNvPr id="471069" name="Rectangle 29"/>
            <p:cNvSpPr>
              <a:spLocks noChangeArrowheads="1"/>
            </p:cNvSpPr>
            <p:nvPr/>
          </p:nvSpPr>
          <p:spPr bwMode="auto">
            <a:xfrm>
              <a:off x="2256" y="2688"/>
              <a:ext cx="1488" cy="330"/>
            </a:xfrm>
            <a:prstGeom prst="rect">
              <a:avLst/>
            </a:prstGeom>
            <a:noFill/>
            <a:ln w="9525">
              <a:noFill/>
              <a:miter lim="800000"/>
              <a:headEnd/>
              <a:tailEnd/>
            </a:ln>
            <a:effectLst/>
          </p:spPr>
          <p:txBody>
            <a:bodyPr>
              <a:spAutoFit/>
            </a:bodyPr>
            <a:lstStyle/>
            <a:p>
              <a:pPr>
                <a:defRPr/>
              </a:pPr>
              <a:endParaRPr lang="zh-CN" altLang="zh-CN">
                <a:latin typeface="Times New Roman" panose="02020603050405020304" pitchFamily="18" charset="0"/>
                <a:ea typeface="+mj-ea"/>
                <a:cs typeface="Times New Roman" panose="02020603050405020304" pitchFamily="18" charset="0"/>
              </a:endParaRPr>
            </a:p>
          </p:txBody>
        </p:sp>
      </p:grpSp>
      <p:sp>
        <p:nvSpPr>
          <p:cNvPr id="471071" name="Rectangle 31"/>
          <p:cNvSpPr>
            <a:spLocks noChangeArrowheads="1"/>
          </p:cNvSpPr>
          <p:nvPr/>
        </p:nvSpPr>
        <p:spPr bwMode="auto">
          <a:xfrm>
            <a:off x="5869830" y="2679005"/>
            <a:ext cx="2014538" cy="461963"/>
          </a:xfrm>
          <a:prstGeom prst="rect">
            <a:avLst/>
          </a:prstGeom>
          <a:noFill/>
          <a:ln w="9525">
            <a:noFill/>
            <a:miter lim="800000"/>
            <a:headEnd/>
            <a:tailEnd/>
          </a:ln>
          <a:effectLst/>
        </p:spPr>
        <p:txBody>
          <a:bodyPr>
            <a:spAutoFit/>
          </a:bodyPr>
          <a:lstStyle/>
          <a:p>
            <a:pPr>
              <a:defRPr/>
            </a:pPr>
            <a:r>
              <a:rPr lang="en-US" altLang="zh-CN" sz="2400" dirty="0">
                <a:solidFill>
                  <a:srgbClr val="FF0000"/>
                </a:solidFill>
                <a:latin typeface="Times New Roman" pitchFamily="18" charset="0"/>
                <a:ea typeface="华文宋体" pitchFamily="2" charset="-122"/>
                <a:cs typeface="Times New Roman" pitchFamily="18" charset="0"/>
              </a:rPr>
              <a:t>CO</a:t>
            </a:r>
            <a:r>
              <a:rPr lang="en-US" altLang="zh-CN" sz="2400" baseline="-25000" dirty="0">
                <a:solidFill>
                  <a:srgbClr val="FF0000"/>
                </a:solidFill>
                <a:latin typeface="Times New Roman" pitchFamily="18" charset="0"/>
                <a:ea typeface="华文宋体" pitchFamily="2" charset="-122"/>
                <a:cs typeface="Times New Roman" pitchFamily="18" charset="0"/>
              </a:rPr>
              <a:t>2</a:t>
            </a:r>
            <a:r>
              <a:rPr lang="zh-CN" altLang="en-US" sz="2400" dirty="0">
                <a:solidFill>
                  <a:srgbClr val="FF0000"/>
                </a:solidFill>
                <a:latin typeface="Times New Roman" pitchFamily="18" charset="0"/>
                <a:ea typeface="华文宋体" pitchFamily="2" charset="-122"/>
                <a:cs typeface="Times New Roman" pitchFamily="18" charset="0"/>
              </a:rPr>
              <a:t>的相图</a:t>
            </a:r>
          </a:p>
        </p:txBody>
      </p:sp>
      <p:grpSp>
        <p:nvGrpSpPr>
          <p:cNvPr id="31" name="组合 30">
            <a:extLst>
              <a:ext uri="{FF2B5EF4-FFF2-40B4-BE49-F238E27FC236}">
                <a16:creationId xmlns:a16="http://schemas.microsoft.com/office/drawing/2014/main" id="{B2B5C211-FFA3-4122-80F9-9256C75DC2FB}"/>
              </a:ext>
            </a:extLst>
          </p:cNvPr>
          <p:cNvGrpSpPr/>
          <p:nvPr/>
        </p:nvGrpSpPr>
        <p:grpSpPr>
          <a:xfrm>
            <a:off x="7380312" y="1084759"/>
            <a:ext cx="1480145" cy="1480145"/>
            <a:chOff x="6660232" y="5044480"/>
            <a:chExt cx="1480145" cy="1480145"/>
          </a:xfrm>
        </p:grpSpPr>
        <p:sp>
          <p:nvSpPr>
            <p:cNvPr id="32" name="爆炸形: 8 pt  31">
              <a:extLst>
                <a:ext uri="{FF2B5EF4-FFF2-40B4-BE49-F238E27FC236}">
                  <a16:creationId xmlns:a16="http://schemas.microsoft.com/office/drawing/2014/main" id="{2F21B47A-D8B5-496B-8410-78930DB35F15}"/>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33" name="矩形 32">
              <a:extLst>
                <a:ext uri="{FF2B5EF4-FFF2-40B4-BE49-F238E27FC236}">
                  <a16:creationId xmlns:a16="http://schemas.microsoft.com/office/drawing/2014/main" id="{8E1F43E2-B48F-4979-86CF-D9924178E54D}"/>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4.1.2  </a:t>
            </a:r>
            <a:r>
              <a:rPr lang="zh-CN" altLang="en-US" sz="3200" dirty="0">
                <a:latin typeface="黑体" pitchFamily="2" charset="-122"/>
              </a:rPr>
              <a:t>溶液的形成与性质</a:t>
            </a:r>
            <a:endParaRPr lang="zh-CN" altLang="en-US" sz="4400" dirty="0">
              <a:latin typeface="黑体" pitchFamily="2" charset="-122"/>
            </a:endParaRPr>
          </a:p>
        </p:txBody>
      </p:sp>
      <p:sp>
        <p:nvSpPr>
          <p:cNvPr id="283653" name="Text Box 5"/>
          <p:cNvSpPr txBox="1">
            <a:spLocks noChangeArrowheads="1"/>
          </p:cNvSpPr>
          <p:nvPr/>
        </p:nvSpPr>
        <p:spPr bwMode="auto">
          <a:xfrm>
            <a:off x="251520" y="1124744"/>
            <a:ext cx="5611327" cy="430887"/>
          </a:xfrm>
          <a:prstGeom prst="rect">
            <a:avLst/>
          </a:prstGeom>
          <a:noFill/>
          <a:ln w="12700" cap="sq">
            <a:noFill/>
            <a:miter lim="800000"/>
            <a:headEnd/>
            <a:tailEnd/>
          </a:ln>
        </p:spPr>
        <p:txBody>
          <a:bodyPr wrap="square" tIns="0" bIns="0">
            <a:spAutoFit/>
          </a:bodyPr>
          <a:lstStyle/>
          <a:p>
            <a:pPr>
              <a:defRPr/>
            </a:pP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溶剂（</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solvent）</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和溶质（</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solute）</a:t>
            </a:r>
            <a:endPar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endParaRPr>
          </a:p>
        </p:txBody>
      </p:sp>
      <p:sp>
        <p:nvSpPr>
          <p:cNvPr id="283654" name="Text Box 6"/>
          <p:cNvSpPr txBox="1">
            <a:spLocks noChangeArrowheads="1"/>
          </p:cNvSpPr>
          <p:nvPr/>
        </p:nvSpPr>
        <p:spPr bwMode="auto">
          <a:xfrm>
            <a:off x="251520" y="1875631"/>
            <a:ext cx="8640960" cy="1210844"/>
          </a:xfrm>
          <a:prstGeom prst="rect">
            <a:avLst/>
          </a:prstGeom>
          <a:noFill/>
          <a:ln w="12700" cap="sq">
            <a:noFill/>
            <a:miter lim="800000"/>
            <a:headEnd/>
            <a:tailEnd/>
          </a:ln>
        </p:spPr>
        <p:txBody>
          <a:bodyPr wrap="square" tIns="0" bIns="0">
            <a:spAutoFit/>
          </a:bodyPr>
          <a:lstStyle/>
          <a:p>
            <a:pPr algn="just">
              <a:lnSpc>
                <a:spcPct val="150000"/>
              </a:lnSpc>
              <a:defRPr/>
            </a:pPr>
            <a:r>
              <a:rPr lang="zh-CN" altLang="en-US" b="1" dirty="0">
                <a:latin typeface="Times New Roman" panose="02020603050405020304" pitchFamily="18" charset="0"/>
                <a:ea typeface="仿宋" pitchFamily="49" charset="-122"/>
                <a:cs typeface="Times New Roman" panose="02020603050405020304" pitchFamily="18" charset="0"/>
              </a:rPr>
              <a:t>    如果组成溶液的物质有不同的状态，通常将</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液态物质称为溶剂</a:t>
            </a:r>
            <a:r>
              <a:rPr lang="zh-CN" altLang="en-US" b="1" dirty="0">
                <a:latin typeface="Times New Roman" panose="02020603050405020304" pitchFamily="18" charset="0"/>
                <a:ea typeface="仿宋"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气态或固态物质称为溶质</a:t>
            </a:r>
            <a:r>
              <a:rPr lang="zh-CN" altLang="en-US" b="1" dirty="0">
                <a:latin typeface="Times New Roman" panose="02020603050405020304" pitchFamily="18" charset="0"/>
                <a:ea typeface="仿宋" pitchFamily="49" charset="-122"/>
                <a:cs typeface="Times New Roman" panose="02020603050405020304" pitchFamily="18" charset="0"/>
              </a:rPr>
              <a:t>。</a:t>
            </a:r>
          </a:p>
        </p:txBody>
      </p:sp>
      <p:sp>
        <p:nvSpPr>
          <p:cNvPr id="283655" name="Text Box 7"/>
          <p:cNvSpPr txBox="1">
            <a:spLocks noChangeArrowheads="1"/>
          </p:cNvSpPr>
          <p:nvPr/>
        </p:nvSpPr>
        <p:spPr bwMode="auto">
          <a:xfrm>
            <a:off x="251520" y="3463131"/>
            <a:ext cx="8640960" cy="1210844"/>
          </a:xfrm>
          <a:prstGeom prst="rect">
            <a:avLst/>
          </a:prstGeom>
          <a:noFill/>
          <a:ln w="12700" cap="sq">
            <a:noFill/>
            <a:miter lim="800000"/>
            <a:headEnd/>
            <a:tailEnd/>
          </a:ln>
        </p:spPr>
        <p:txBody>
          <a:bodyPr wrap="square" tIns="0" bIns="0">
            <a:spAutoFit/>
          </a:bodyPr>
          <a:lstStyle/>
          <a:p>
            <a:pPr algn="just">
              <a:lnSpc>
                <a:spcPct val="150000"/>
              </a:lnSpc>
              <a:defRPr/>
            </a:pPr>
            <a:r>
              <a:rPr lang="zh-CN" altLang="en-US" b="1" dirty="0">
                <a:latin typeface="Times New Roman" panose="02020603050405020304" pitchFamily="18" charset="0"/>
                <a:ea typeface="仿宋" pitchFamily="49" charset="-122"/>
                <a:cs typeface="Times New Roman" panose="02020603050405020304" pitchFamily="18" charset="0"/>
              </a:rPr>
              <a:t>    如果都是液态，则把含量多的一种称为溶剂，含量少的称为溶质。</a:t>
            </a:r>
          </a:p>
        </p:txBody>
      </p:sp>
    </p:spTree>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a:xfrm>
            <a:off x="250825" y="304800"/>
            <a:ext cx="6553200" cy="747713"/>
          </a:xfrm>
        </p:spPr>
        <p:txBody>
          <a:bodyPr/>
          <a:lstStyle/>
          <a:p>
            <a:pPr eaLnBrk="1" hangingPunct="1"/>
            <a:r>
              <a:rPr lang="en-US" altLang="zh-CN" dirty="0">
                <a:latin typeface="Arial" panose="020B0604020202020204" pitchFamily="34" charset="0"/>
                <a:cs typeface="Arial" panose="020B0604020202020204" pitchFamily="34" charset="0"/>
              </a:rPr>
              <a:t>4.3.2  </a:t>
            </a:r>
            <a:r>
              <a:rPr lang="zh-CN" altLang="en-US" dirty="0">
                <a:latin typeface="黑体" pitchFamily="2" charset="-122"/>
              </a:rPr>
              <a:t>蒸馏（或精馏）原理</a:t>
            </a:r>
            <a:endParaRPr lang="zh-CN" altLang="en-US" dirty="0">
              <a:solidFill>
                <a:schemeClr val="tx1"/>
              </a:solidFill>
              <a:latin typeface="黑体" pitchFamily="2" charset="-122"/>
            </a:endParaRPr>
          </a:p>
        </p:txBody>
      </p:sp>
      <p:sp>
        <p:nvSpPr>
          <p:cNvPr id="106499" name="Text Box 3"/>
          <p:cNvSpPr txBox="1">
            <a:spLocks noChangeArrowheads="1"/>
          </p:cNvSpPr>
          <p:nvPr/>
        </p:nvSpPr>
        <p:spPr bwMode="auto">
          <a:xfrm>
            <a:off x="251520" y="1052736"/>
            <a:ext cx="2592288" cy="430212"/>
          </a:xfrm>
          <a:prstGeom prst="rect">
            <a:avLst/>
          </a:prstGeom>
          <a:noFill/>
          <a:ln w="12700" cap="sq">
            <a:noFill/>
            <a:miter lim="800000"/>
            <a:headEnd/>
            <a:tailEnd/>
          </a:ln>
        </p:spPr>
        <p:txBody>
          <a:bodyPr wrap="square" tIns="0" bIns="0">
            <a:spAutoFit/>
          </a:bodyPr>
          <a:lstStyle/>
          <a:p>
            <a:pPr>
              <a:defRPr/>
            </a:pPr>
            <a:r>
              <a:rPr lang="zh-CN" altLang="en-US" b="1" dirty="0">
                <a:solidFill>
                  <a:srgbClr val="FF0000"/>
                </a:solidFill>
                <a:latin typeface="+mj-ea"/>
                <a:ea typeface="+mj-ea"/>
                <a:cs typeface="Times New Roman" panose="02020603050405020304" pitchFamily="18" charset="0"/>
              </a:rPr>
              <a:t>简单蒸馏</a:t>
            </a:r>
          </a:p>
        </p:txBody>
      </p:sp>
      <p:sp>
        <p:nvSpPr>
          <p:cNvPr id="106500" name="Text Box 4"/>
          <p:cNvSpPr txBox="1">
            <a:spLocks noChangeArrowheads="1"/>
          </p:cNvSpPr>
          <p:nvPr/>
        </p:nvSpPr>
        <p:spPr bwMode="auto">
          <a:xfrm>
            <a:off x="250825" y="1556792"/>
            <a:ext cx="7696200" cy="467564"/>
          </a:xfrm>
          <a:prstGeom prst="rect">
            <a:avLst/>
          </a:prstGeom>
          <a:noFill/>
          <a:ln w="12700" cap="sq">
            <a:noFill/>
            <a:miter lim="800000"/>
            <a:headEnd/>
            <a:tailEnd/>
          </a:ln>
        </p:spPr>
        <p:txBody>
          <a:bodyPr tIns="0" bIns="0">
            <a:spAutoFit/>
          </a:bodyPr>
          <a:lstStyle/>
          <a:p>
            <a:pPr>
              <a:lnSpc>
                <a:spcPct val="120000"/>
              </a:lnSpc>
              <a:defRPr/>
            </a:pPr>
            <a:r>
              <a:rPr lang="zh-CN" altLang="en-US" b="1" dirty="0">
                <a:latin typeface="Times New Roman" panose="02020603050405020304" pitchFamily="18" charset="0"/>
                <a:ea typeface="仿宋" pitchFamily="49" charset="-122"/>
                <a:cs typeface="Times New Roman" panose="02020603050405020304" pitchFamily="18" charset="0"/>
              </a:rPr>
              <a:t>简单蒸馏只能把双液系中的</a:t>
            </a:r>
            <a:r>
              <a:rPr lang="en-US" altLang="zh-CN" b="1" dirty="0">
                <a:latin typeface="Times New Roman" panose="02020603050405020304" pitchFamily="18" charset="0"/>
                <a:ea typeface="仿宋" pitchFamily="49" charset="-122"/>
                <a:cs typeface="Times New Roman" panose="02020603050405020304" pitchFamily="18" charset="0"/>
              </a:rPr>
              <a:t>A</a:t>
            </a:r>
            <a:r>
              <a:rPr lang="zh-CN" altLang="en-US" b="1" dirty="0">
                <a:latin typeface="Times New Roman" panose="02020603050405020304" pitchFamily="18" charset="0"/>
                <a:ea typeface="仿宋" pitchFamily="49" charset="-122"/>
                <a:cs typeface="Times New Roman" panose="02020603050405020304" pitchFamily="18" charset="0"/>
              </a:rPr>
              <a:t>和</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粗略分开。</a:t>
            </a:r>
          </a:p>
        </p:txBody>
      </p:sp>
      <p:sp>
        <p:nvSpPr>
          <p:cNvPr id="106506" name="Text Box 10"/>
          <p:cNvSpPr txBox="1">
            <a:spLocks noChangeArrowheads="1"/>
          </p:cNvSpPr>
          <p:nvPr/>
        </p:nvSpPr>
        <p:spPr bwMode="auto">
          <a:xfrm>
            <a:off x="251521" y="2140694"/>
            <a:ext cx="4248471" cy="2584450"/>
          </a:xfrm>
          <a:prstGeom prst="rect">
            <a:avLst/>
          </a:prstGeom>
          <a:noFill/>
          <a:ln w="12700" cap="sq">
            <a:noFill/>
            <a:miter lim="800000"/>
            <a:headEnd/>
            <a:tailEnd/>
          </a:ln>
          <a:effectLst/>
        </p:spPr>
        <p:txBody>
          <a:bodyPr wrap="square" tIns="0" bIns="0">
            <a:spAutoFit/>
          </a:bodyPr>
          <a:lstStyle/>
          <a:p>
            <a:pPr>
              <a:lnSpc>
                <a:spcPct val="120000"/>
              </a:lnSpc>
              <a:defRPr/>
            </a:pPr>
            <a:r>
              <a:rPr lang="zh-CN" altLang="en-US" b="1" dirty="0">
                <a:latin typeface="Times New Roman" panose="02020603050405020304" pitchFamily="18" charset="0"/>
                <a:ea typeface="仿宋" pitchFamily="49" charset="-122"/>
                <a:cs typeface="Times New Roman" panose="02020603050405020304" pitchFamily="18" charset="0"/>
              </a:rPr>
              <a:t>在</a:t>
            </a:r>
            <a:r>
              <a:rPr lang="en-US" altLang="zh-CN" b="1" dirty="0">
                <a:latin typeface="Times New Roman" panose="02020603050405020304" pitchFamily="18" charset="0"/>
                <a:ea typeface="仿宋" pitchFamily="49" charset="-122"/>
                <a:cs typeface="Times New Roman" panose="02020603050405020304" pitchFamily="18" charset="0"/>
              </a:rPr>
              <a:t>A</a:t>
            </a:r>
            <a:r>
              <a:rPr lang="zh-CN" altLang="en-US" b="1" dirty="0">
                <a:latin typeface="Times New Roman" panose="02020603050405020304" pitchFamily="18" charset="0"/>
                <a:ea typeface="仿宋" pitchFamily="49" charset="-122"/>
                <a:cs typeface="Times New Roman" panose="02020603050405020304" pitchFamily="18" charset="0"/>
              </a:rPr>
              <a:t>和</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a:t>
            </a:r>
            <a:r>
              <a:rPr lang="en-US" altLang="zh-CN" b="1" i="1" dirty="0">
                <a:latin typeface="Times New Roman" panose="02020603050405020304" pitchFamily="18" charset="0"/>
                <a:ea typeface="仿宋" pitchFamily="49" charset="-122"/>
                <a:cs typeface="Times New Roman" panose="02020603050405020304" pitchFamily="18" charset="0"/>
              </a:rPr>
              <a:t>T-x</a:t>
            </a:r>
            <a:r>
              <a:rPr lang="zh-CN" altLang="en-US" b="1" dirty="0">
                <a:latin typeface="Times New Roman" panose="02020603050405020304" pitchFamily="18" charset="0"/>
                <a:ea typeface="仿宋" pitchFamily="49" charset="-122"/>
                <a:cs typeface="Times New Roman" panose="02020603050405020304" pitchFamily="18" charset="0"/>
              </a:rPr>
              <a:t>图上，纯</a:t>
            </a:r>
            <a:r>
              <a:rPr lang="en-US" altLang="zh-CN" b="1" dirty="0">
                <a:latin typeface="Times New Roman" panose="02020603050405020304" pitchFamily="18" charset="0"/>
                <a:ea typeface="仿宋" pitchFamily="49" charset="-122"/>
                <a:cs typeface="Times New Roman" panose="02020603050405020304" pitchFamily="18" charset="0"/>
              </a:rPr>
              <a:t>A</a:t>
            </a:r>
            <a:r>
              <a:rPr lang="zh-CN" altLang="en-US" b="1" dirty="0">
                <a:latin typeface="Times New Roman" panose="02020603050405020304" pitchFamily="18" charset="0"/>
                <a:ea typeface="仿宋" pitchFamily="49" charset="-122"/>
                <a:cs typeface="Times New Roman" panose="02020603050405020304" pitchFamily="18" charset="0"/>
              </a:rPr>
              <a:t>的沸点高于纯</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的沸点，说明蒸馏时</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气相中</a:t>
            </a:r>
            <a:r>
              <a:rPr lang="en-US" altLang="zh-CN" b="1" dirty="0">
                <a:solidFill>
                  <a:srgbClr val="0000FF"/>
                </a:solidFill>
                <a:latin typeface="Times New Roman" panose="02020603050405020304" pitchFamily="18" charset="0"/>
                <a:ea typeface="仿宋" pitchFamily="49" charset="-122"/>
                <a:cs typeface="Times New Roman" panose="02020603050405020304" pitchFamily="18" charset="0"/>
              </a:rPr>
              <a:t>B</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组分的含量较高</a:t>
            </a:r>
            <a:r>
              <a:rPr lang="zh-CN" altLang="en-US" b="1" dirty="0">
                <a:latin typeface="Times New Roman" panose="02020603050405020304" pitchFamily="18" charset="0"/>
                <a:ea typeface="仿宋" pitchFamily="49" charset="-122"/>
                <a:cs typeface="Times New Roman" panose="02020603050405020304" pitchFamily="18" charset="0"/>
              </a:rPr>
              <a:t>，液相中</a:t>
            </a:r>
            <a:r>
              <a:rPr lang="en-US" altLang="zh-CN" b="1" dirty="0">
                <a:latin typeface="Times New Roman" panose="02020603050405020304" pitchFamily="18" charset="0"/>
                <a:ea typeface="仿宋" pitchFamily="49" charset="-122"/>
                <a:cs typeface="Times New Roman" panose="02020603050405020304" pitchFamily="18" charset="0"/>
              </a:rPr>
              <a:t>A</a:t>
            </a:r>
            <a:r>
              <a:rPr lang="zh-CN" altLang="en-US" b="1" dirty="0">
                <a:latin typeface="Times New Roman" panose="02020603050405020304" pitchFamily="18" charset="0"/>
                <a:ea typeface="仿宋" pitchFamily="49" charset="-122"/>
                <a:cs typeface="Times New Roman" panose="02020603050405020304" pitchFamily="18" charset="0"/>
              </a:rPr>
              <a:t>组分的含量较高。</a:t>
            </a:r>
          </a:p>
        </p:txBody>
      </p:sp>
      <p:sp>
        <p:nvSpPr>
          <p:cNvPr id="106507" name="Text Box 11"/>
          <p:cNvSpPr txBox="1">
            <a:spLocks noChangeArrowheads="1"/>
          </p:cNvSpPr>
          <p:nvPr/>
        </p:nvSpPr>
        <p:spPr bwMode="auto">
          <a:xfrm>
            <a:off x="251520" y="4797425"/>
            <a:ext cx="4248471" cy="1538288"/>
          </a:xfrm>
          <a:prstGeom prst="rect">
            <a:avLst/>
          </a:prstGeom>
          <a:noFill/>
          <a:ln w="12700" cap="sq">
            <a:noFill/>
            <a:miter lim="800000"/>
            <a:headEnd/>
            <a:tailEnd/>
          </a:ln>
          <a:effectLst/>
        </p:spPr>
        <p:txBody>
          <a:bodyPr wrap="square" tIns="0" bIns="0">
            <a:spAutoFit/>
          </a:bodyPr>
          <a:lstStyle/>
          <a:p>
            <a:pPr>
              <a:lnSpc>
                <a:spcPct val="120000"/>
              </a:lnSpc>
              <a:defRPr/>
            </a:pPr>
            <a:r>
              <a:rPr lang="zh-CN" altLang="en-US" b="1" dirty="0">
                <a:latin typeface="Times New Roman" panose="02020603050405020304" pitchFamily="18" charset="0"/>
                <a:ea typeface="仿宋" pitchFamily="49" charset="-122"/>
                <a:cs typeface="Times New Roman" panose="02020603050405020304" pitchFamily="18" charset="0"/>
              </a:rPr>
              <a:t>一次简单蒸馏，馏出物中</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含量会显著增加，剩余液体中</a:t>
            </a:r>
            <a:r>
              <a:rPr lang="en-US" altLang="zh-CN" b="1" dirty="0">
                <a:latin typeface="Times New Roman" panose="02020603050405020304" pitchFamily="18" charset="0"/>
                <a:ea typeface="仿宋" pitchFamily="49" charset="-122"/>
                <a:cs typeface="Times New Roman" panose="02020603050405020304" pitchFamily="18" charset="0"/>
              </a:rPr>
              <a:t>A</a:t>
            </a:r>
            <a:r>
              <a:rPr lang="zh-CN" altLang="en-US" b="1" dirty="0">
                <a:latin typeface="Times New Roman" panose="02020603050405020304" pitchFamily="18" charset="0"/>
                <a:ea typeface="仿宋" pitchFamily="49" charset="-122"/>
                <a:cs typeface="Times New Roman" panose="02020603050405020304" pitchFamily="18" charset="0"/>
              </a:rPr>
              <a:t>组分会增多。</a:t>
            </a:r>
          </a:p>
        </p:txBody>
      </p:sp>
      <p:pic>
        <p:nvPicPr>
          <p:cNvPr id="3" name="图片 2">
            <a:extLst>
              <a:ext uri="{FF2B5EF4-FFF2-40B4-BE49-F238E27FC236}">
                <a16:creationId xmlns:a16="http://schemas.microsoft.com/office/drawing/2014/main" id="{E5765F9D-D27B-4AEF-A156-DAA21AD671DD}"/>
              </a:ext>
            </a:extLst>
          </p:cNvPr>
          <p:cNvPicPr>
            <a:picLocks noChangeAspect="1"/>
          </p:cNvPicPr>
          <p:nvPr/>
        </p:nvPicPr>
        <p:blipFill rotWithShape="1">
          <a:blip r:embed="rId2">
            <a:extLst>
              <a:ext uri="{28A0092B-C50C-407E-A947-70E740481C1C}">
                <a14:useLocalDpi xmlns:a14="http://schemas.microsoft.com/office/drawing/2010/main" val="0"/>
              </a:ext>
            </a:extLst>
          </a:blip>
          <a:srcRect r="4601" b="2135"/>
          <a:stretch/>
        </p:blipFill>
        <p:spPr>
          <a:xfrm>
            <a:off x="4271123" y="2217070"/>
            <a:ext cx="4794818" cy="3424033"/>
          </a:xfrm>
          <a:prstGeom prst="rect">
            <a:avLst/>
          </a:prstGeom>
        </p:spPr>
      </p:pic>
      <p:sp>
        <p:nvSpPr>
          <p:cNvPr id="2" name="矩形 1">
            <a:extLst>
              <a:ext uri="{FF2B5EF4-FFF2-40B4-BE49-F238E27FC236}">
                <a16:creationId xmlns:a16="http://schemas.microsoft.com/office/drawing/2014/main" id="{AF54B864-9D7A-4C59-B0FA-D3D929021C37}"/>
              </a:ext>
            </a:extLst>
          </p:cNvPr>
          <p:cNvSpPr/>
          <p:nvPr/>
        </p:nvSpPr>
        <p:spPr>
          <a:xfrm>
            <a:off x="5070851" y="5189130"/>
            <a:ext cx="697627" cy="400110"/>
          </a:xfrm>
          <a:prstGeom prst="rect">
            <a:avLst/>
          </a:prstGeom>
        </p:spPr>
        <p:txBody>
          <a:bodyPr wrap="none">
            <a:spAutoFit/>
          </a:bodyPr>
          <a:lstStyle/>
          <a:p>
            <a:r>
              <a:rPr lang="en-US" altLang="zh-CN" sz="2000" b="1" dirty="0">
                <a:latin typeface="Times New Roman" panose="02020603050405020304" pitchFamily="18" charset="0"/>
                <a:ea typeface="仿宋" pitchFamily="49" charset="-122"/>
                <a:cs typeface="Times New Roman" panose="02020603050405020304" pitchFamily="18" charset="0"/>
              </a:rPr>
              <a:t>17%</a:t>
            </a:r>
            <a:endParaRPr lang="zh-CN" altLang="en-US" sz="2000" dirty="0"/>
          </a:p>
        </p:txBody>
      </p:sp>
      <p:cxnSp>
        <p:nvCxnSpPr>
          <p:cNvPr id="5" name="直接箭头连接符 4">
            <a:extLst>
              <a:ext uri="{FF2B5EF4-FFF2-40B4-BE49-F238E27FC236}">
                <a16:creationId xmlns:a16="http://schemas.microsoft.com/office/drawing/2014/main" id="{B516DF60-7DC4-4315-BA38-2B14BB4557DA}"/>
              </a:ext>
            </a:extLst>
          </p:cNvPr>
          <p:cNvCxnSpPr>
            <a:cxnSpLocks/>
          </p:cNvCxnSpPr>
          <p:nvPr/>
        </p:nvCxnSpPr>
        <p:spPr bwMode="auto">
          <a:xfrm flipH="1" flipV="1">
            <a:off x="5328000" y="4883207"/>
            <a:ext cx="36088" cy="3459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矩形 11">
            <a:extLst>
              <a:ext uri="{FF2B5EF4-FFF2-40B4-BE49-F238E27FC236}">
                <a16:creationId xmlns:a16="http://schemas.microsoft.com/office/drawing/2014/main" id="{964900C6-79DA-40B2-8D8C-0EAC158C467A}"/>
              </a:ext>
            </a:extLst>
          </p:cNvPr>
          <p:cNvSpPr/>
          <p:nvPr/>
        </p:nvSpPr>
        <p:spPr>
          <a:xfrm>
            <a:off x="5898860" y="5189130"/>
            <a:ext cx="697627" cy="400110"/>
          </a:xfrm>
          <a:prstGeom prst="rect">
            <a:avLst/>
          </a:prstGeom>
        </p:spPr>
        <p:txBody>
          <a:bodyPr wrap="none">
            <a:spAutoFit/>
          </a:bodyPr>
          <a:lstStyle/>
          <a:p>
            <a:r>
              <a:rPr lang="en-US" altLang="zh-CN" sz="2000" b="1" dirty="0">
                <a:latin typeface="Times New Roman" panose="02020603050405020304" pitchFamily="18" charset="0"/>
                <a:ea typeface="仿宋" pitchFamily="49" charset="-122"/>
                <a:cs typeface="Times New Roman" panose="02020603050405020304" pitchFamily="18" charset="0"/>
              </a:rPr>
              <a:t>31%</a:t>
            </a:r>
            <a:endParaRPr lang="zh-CN" altLang="en-US" sz="2000" dirty="0"/>
          </a:p>
        </p:txBody>
      </p:sp>
      <p:cxnSp>
        <p:nvCxnSpPr>
          <p:cNvPr id="13" name="直接箭头连接符 12">
            <a:extLst>
              <a:ext uri="{FF2B5EF4-FFF2-40B4-BE49-F238E27FC236}">
                <a16:creationId xmlns:a16="http://schemas.microsoft.com/office/drawing/2014/main" id="{A8BDDA61-2285-4C72-9496-69776BC9C453}"/>
              </a:ext>
            </a:extLst>
          </p:cNvPr>
          <p:cNvCxnSpPr>
            <a:cxnSpLocks/>
          </p:cNvCxnSpPr>
          <p:nvPr/>
        </p:nvCxnSpPr>
        <p:spPr bwMode="auto">
          <a:xfrm flipH="1" flipV="1">
            <a:off x="5913015" y="4878232"/>
            <a:ext cx="180747" cy="3509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直接箭头连接符 14">
            <a:extLst>
              <a:ext uri="{FF2B5EF4-FFF2-40B4-BE49-F238E27FC236}">
                <a16:creationId xmlns:a16="http://schemas.microsoft.com/office/drawing/2014/main" id="{F2FB4A2F-260D-4B30-A9A3-BF846AB4864B}"/>
              </a:ext>
            </a:extLst>
          </p:cNvPr>
          <p:cNvCxnSpPr>
            <a:cxnSpLocks/>
          </p:cNvCxnSpPr>
          <p:nvPr/>
        </p:nvCxnSpPr>
        <p:spPr bwMode="auto">
          <a:xfrm flipH="1" flipV="1">
            <a:off x="6791597" y="4878232"/>
            <a:ext cx="180746" cy="42297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矩形 16">
            <a:extLst>
              <a:ext uri="{FF2B5EF4-FFF2-40B4-BE49-F238E27FC236}">
                <a16:creationId xmlns:a16="http://schemas.microsoft.com/office/drawing/2014/main" id="{3A46951B-4C39-4B61-BCAB-909851901FF9}"/>
              </a:ext>
            </a:extLst>
          </p:cNvPr>
          <p:cNvSpPr/>
          <p:nvPr/>
        </p:nvSpPr>
        <p:spPr>
          <a:xfrm>
            <a:off x="6754693" y="5189130"/>
            <a:ext cx="697627" cy="400110"/>
          </a:xfrm>
          <a:prstGeom prst="rect">
            <a:avLst/>
          </a:prstGeom>
        </p:spPr>
        <p:txBody>
          <a:bodyPr wrap="none">
            <a:spAutoFit/>
          </a:bodyPr>
          <a:lstStyle/>
          <a:p>
            <a:r>
              <a:rPr lang="en-US" altLang="zh-CN" sz="2000" b="1" dirty="0">
                <a:latin typeface="Times New Roman" panose="02020603050405020304" pitchFamily="18" charset="0"/>
                <a:ea typeface="仿宋" pitchFamily="49" charset="-122"/>
                <a:cs typeface="Times New Roman" panose="02020603050405020304" pitchFamily="18" charset="0"/>
              </a:rPr>
              <a:t>63%</a:t>
            </a:r>
            <a:endParaRPr lang="zh-CN" altLang="en-US" sz="2000" dirty="0"/>
          </a:p>
        </p:txBody>
      </p:sp>
      <p:sp>
        <p:nvSpPr>
          <p:cNvPr id="14" name="矩形 13">
            <a:extLst>
              <a:ext uri="{FF2B5EF4-FFF2-40B4-BE49-F238E27FC236}">
                <a16:creationId xmlns:a16="http://schemas.microsoft.com/office/drawing/2014/main" id="{4745C049-F57B-4EE1-A9B7-8F45E132E08A}"/>
              </a:ext>
            </a:extLst>
          </p:cNvPr>
          <p:cNvSpPr/>
          <p:nvPr/>
        </p:nvSpPr>
        <p:spPr>
          <a:xfrm>
            <a:off x="4333236" y="5566569"/>
            <a:ext cx="862737" cy="523220"/>
          </a:xfrm>
          <a:prstGeom prst="rect">
            <a:avLst/>
          </a:prstGeom>
        </p:spPr>
        <p:txBody>
          <a:bodyPr wrap="none">
            <a:spAutoFit/>
          </a:bodyPr>
          <a:lstStyle/>
          <a:p>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H</a:t>
            </a:r>
            <a:r>
              <a:rPr lang="en-US" altLang="zh-CN" b="1" baseline="-25000" dirty="0">
                <a:solidFill>
                  <a:srgbClr val="FF0000"/>
                </a:solidFill>
                <a:latin typeface="Times New Roman" panose="02020603050405020304" pitchFamily="18" charset="0"/>
                <a:ea typeface="仿宋" pitchFamily="49" charset="-122"/>
                <a:cs typeface="Times New Roman" panose="02020603050405020304" pitchFamily="18" charset="0"/>
              </a:rPr>
              <a:t>2</a:t>
            </a:r>
            <a:r>
              <a:rPr lang="en-US" altLang="zh-CN" b="1" dirty="0">
                <a:solidFill>
                  <a:srgbClr val="FF0000"/>
                </a:solidFill>
                <a:latin typeface="Times New Roman" panose="02020603050405020304" pitchFamily="18" charset="0"/>
                <a:ea typeface="仿宋" pitchFamily="49" charset="-122"/>
                <a:cs typeface="Times New Roman" panose="02020603050405020304" pitchFamily="18" charset="0"/>
              </a:rPr>
              <a:t>O</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3611179A-E22D-45A7-8EC2-973CDE5D28EC}"/>
              </a:ext>
            </a:extLst>
          </p:cNvPr>
          <p:cNvSpPr/>
          <p:nvPr/>
        </p:nvSpPr>
        <p:spPr>
          <a:xfrm>
            <a:off x="8228321" y="5589240"/>
            <a:ext cx="902811" cy="523220"/>
          </a:xfrm>
          <a:prstGeom prst="rect">
            <a:avLst/>
          </a:prstGeom>
        </p:spPr>
        <p:txBody>
          <a:bodyPr wrap="none">
            <a:spAutoFit/>
          </a:bodyPr>
          <a:lstStyle/>
          <a:p>
            <a:r>
              <a:rPr lang="zh-CN" altLang="en-US" b="1" dirty="0">
                <a:solidFill>
                  <a:srgbClr val="FF0000"/>
                </a:solidFill>
                <a:latin typeface="Times New Roman" panose="02020603050405020304" pitchFamily="18" charset="0"/>
                <a:ea typeface="仿宋" pitchFamily="49" charset="-122"/>
                <a:cs typeface="Times New Roman" panose="02020603050405020304" pitchFamily="18" charset="0"/>
              </a:rPr>
              <a:t>乙醇</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a:xfrm>
            <a:off x="251520" y="304800"/>
            <a:ext cx="6480175" cy="747713"/>
          </a:xfrm>
        </p:spPr>
        <p:txBody>
          <a:bodyPr/>
          <a:lstStyle/>
          <a:p>
            <a:pPr eaLnBrk="1" hangingPunct="1"/>
            <a:r>
              <a:rPr lang="en-US" altLang="zh-CN" dirty="0">
                <a:latin typeface="Arial" panose="020B0604020202020204" pitchFamily="34" charset="0"/>
                <a:cs typeface="Arial" panose="020B0604020202020204" pitchFamily="34" charset="0"/>
              </a:rPr>
              <a:t>4.3.3  </a:t>
            </a:r>
            <a:r>
              <a:rPr lang="zh-CN" altLang="en-US" dirty="0">
                <a:latin typeface="黑体" pitchFamily="2" charset="-122"/>
              </a:rPr>
              <a:t>区域熔炼</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zone melting）</a:t>
            </a:r>
            <a:endParaRPr lang="zh-CN" altLang="en-US" dirty="0">
              <a:solidFill>
                <a:schemeClr val="tx1"/>
              </a:solidFill>
              <a:latin typeface="Arial" panose="020B0604020202020204" pitchFamily="34" charset="0"/>
              <a:cs typeface="Arial" panose="020B0604020202020204" pitchFamily="34" charset="0"/>
            </a:endParaRPr>
          </a:p>
        </p:txBody>
      </p:sp>
      <p:sp>
        <p:nvSpPr>
          <p:cNvPr id="159752" name="Text Box 8"/>
          <p:cNvSpPr txBox="1">
            <a:spLocks noChangeArrowheads="1"/>
          </p:cNvSpPr>
          <p:nvPr/>
        </p:nvSpPr>
        <p:spPr bwMode="auto">
          <a:xfrm>
            <a:off x="254157" y="1376008"/>
            <a:ext cx="4320480" cy="2449773"/>
          </a:xfrm>
          <a:prstGeom prst="rect">
            <a:avLst/>
          </a:prstGeom>
          <a:noFill/>
          <a:ln w="12700" cap="sq">
            <a:noFill/>
            <a:miter lim="800000"/>
            <a:headEnd/>
            <a:tailEnd/>
          </a:ln>
          <a:effectLst/>
        </p:spPr>
        <p:txBody>
          <a:bodyPr wrap="square" tIns="0" bIns="0">
            <a:spAutoFit/>
          </a:bodyPr>
          <a:lstStyle/>
          <a:p>
            <a:pPr>
              <a:lnSpc>
                <a:spcPct val="125000"/>
              </a:lnSpc>
              <a:spcBef>
                <a:spcPts val="600"/>
              </a:spcBef>
              <a:defRPr/>
            </a:pPr>
            <a:r>
              <a:rPr lang="zh-CN" altLang="en-US" sz="2600" b="1" dirty="0">
                <a:latin typeface="Times New Roman" panose="02020603050405020304" pitchFamily="18" charset="0"/>
                <a:ea typeface="仿宋" pitchFamily="49" charset="-122"/>
                <a:cs typeface="Times New Roman" panose="02020603050405020304" pitchFamily="18" charset="0"/>
              </a:rPr>
              <a:t>区域熔炼是制备高纯物质的有效方法。可以制备8个9以上的半导体材料（如硅和锗），5个9以上的有机物或将高聚物进行分级。</a:t>
            </a:r>
          </a:p>
        </p:txBody>
      </p:sp>
      <p:sp>
        <p:nvSpPr>
          <p:cNvPr id="159753" name="Text Box 9"/>
          <p:cNvSpPr txBox="1">
            <a:spLocks noChangeArrowheads="1"/>
          </p:cNvSpPr>
          <p:nvPr/>
        </p:nvSpPr>
        <p:spPr bwMode="auto">
          <a:xfrm>
            <a:off x="251520" y="4603564"/>
            <a:ext cx="8649412" cy="1949636"/>
          </a:xfrm>
          <a:prstGeom prst="rect">
            <a:avLst/>
          </a:prstGeom>
          <a:noFill/>
          <a:ln w="12700" cap="sq">
            <a:noFill/>
            <a:miter lim="800000"/>
            <a:headEnd/>
            <a:tailEnd/>
          </a:ln>
        </p:spPr>
        <p:txBody>
          <a:bodyPr wrap="square" tIns="0" bIns="0">
            <a:spAutoFit/>
          </a:bodyPr>
          <a:lstStyle/>
          <a:p>
            <a:pPr algn="just">
              <a:lnSpc>
                <a:spcPct val="125000"/>
              </a:lnSpc>
              <a:spcBef>
                <a:spcPts val="600"/>
              </a:spcBef>
              <a:defRPr/>
            </a:pPr>
            <a:r>
              <a:rPr lang="zh-CN" altLang="en-US" sz="2600" b="1" dirty="0">
                <a:latin typeface="Times New Roman" panose="02020603050405020304" pitchFamily="18" charset="0"/>
                <a:ea typeface="仿宋" pitchFamily="49" charset="-122"/>
                <a:cs typeface="Times New Roman" panose="02020603050405020304" pitchFamily="18" charset="0"/>
              </a:rPr>
              <a:t>一般是将高频加热环套在需精炼的棒状材料的一端，使之局部熔化，加热环再缓慢向前推进，已熔部分重新凝固。</a:t>
            </a:r>
            <a:r>
              <a:rPr lang="zh-CN" altLang="en-US" sz="2600" b="1" dirty="0">
                <a:solidFill>
                  <a:srgbClr val="0000FF"/>
                </a:solidFill>
                <a:latin typeface="Times New Roman" panose="02020603050405020304" pitchFamily="18" charset="0"/>
                <a:ea typeface="仿宋" pitchFamily="49" charset="-122"/>
                <a:cs typeface="Times New Roman" panose="02020603050405020304" pitchFamily="18" charset="0"/>
              </a:rPr>
              <a:t>由于杂质在固相中的分布比在液相中的少，重复多次后，杂质就会集中到最右端，从而在左端得到高纯物质。</a:t>
            </a:r>
          </a:p>
        </p:txBody>
      </p:sp>
      <p:pic>
        <p:nvPicPr>
          <p:cNvPr id="159756" name="Picture 12" descr="D:\物理化学\物理化学ppt\图库\JPG\05\5_54.jpg"/>
          <p:cNvPicPr>
            <a:picLocks noChangeAspect="1" noChangeArrowheads="1"/>
          </p:cNvPicPr>
          <p:nvPr/>
        </p:nvPicPr>
        <p:blipFill>
          <a:blip r:embed="rId2"/>
          <a:srcRect/>
          <a:stretch>
            <a:fillRect/>
          </a:stretch>
        </p:blipFill>
        <p:spPr bwMode="auto">
          <a:xfrm>
            <a:off x="4616450" y="1196752"/>
            <a:ext cx="4348163" cy="2808287"/>
          </a:xfrm>
          <a:prstGeom prst="rect">
            <a:avLst/>
          </a:prstGeom>
          <a:noFill/>
          <a:ln w="9525">
            <a:noFill/>
            <a:miter lim="800000"/>
            <a:headEnd/>
            <a:tailEnd/>
          </a:ln>
        </p:spPr>
      </p:pic>
      <p:sp>
        <p:nvSpPr>
          <p:cNvPr id="2" name="矩形 1">
            <a:extLst>
              <a:ext uri="{FF2B5EF4-FFF2-40B4-BE49-F238E27FC236}">
                <a16:creationId xmlns:a16="http://schemas.microsoft.com/office/drawing/2014/main" id="{0C133F64-0B05-43E4-A6A7-3AE29945B7E9}"/>
              </a:ext>
            </a:extLst>
          </p:cNvPr>
          <p:cNvSpPr/>
          <p:nvPr/>
        </p:nvSpPr>
        <p:spPr>
          <a:xfrm>
            <a:off x="4716016" y="2883436"/>
            <a:ext cx="700833" cy="400110"/>
          </a:xfrm>
          <a:prstGeom prst="rect">
            <a:avLst/>
          </a:prstGeom>
        </p:spPr>
        <p:txBody>
          <a:bodyPr wrap="none">
            <a:spAutoFit/>
          </a:bodyPr>
          <a:lstStyle/>
          <a:p>
            <a:r>
              <a:rPr lang="zh-CN" altLang="en-US" sz="2000" b="1" dirty="0">
                <a:solidFill>
                  <a:srgbClr val="FF0000"/>
                </a:solidFill>
                <a:latin typeface="Times New Roman" panose="02020603050405020304" pitchFamily="18" charset="0"/>
                <a:ea typeface="仿宋" pitchFamily="49" charset="-122"/>
                <a:cs typeface="Times New Roman" panose="02020603050405020304" pitchFamily="18" charset="0"/>
              </a:rPr>
              <a:t>最纯</a:t>
            </a:r>
            <a:endParaRPr lang="zh-CN" altLang="en-US" sz="2000" dirty="0">
              <a:solidFill>
                <a:srgbClr val="FF0000"/>
              </a:solidFill>
            </a:endParaRPr>
          </a:p>
        </p:txBody>
      </p:sp>
      <p:sp>
        <p:nvSpPr>
          <p:cNvPr id="7" name="矩形 6">
            <a:extLst>
              <a:ext uri="{FF2B5EF4-FFF2-40B4-BE49-F238E27FC236}">
                <a16:creationId xmlns:a16="http://schemas.microsoft.com/office/drawing/2014/main" id="{022D2B6D-4D49-4F11-9986-4A45D5193281}"/>
              </a:ext>
            </a:extLst>
          </p:cNvPr>
          <p:cNvSpPr/>
          <p:nvPr/>
        </p:nvSpPr>
        <p:spPr>
          <a:xfrm>
            <a:off x="7380312" y="2873028"/>
            <a:ext cx="1584301" cy="400110"/>
          </a:xfrm>
          <a:prstGeom prst="rect">
            <a:avLst/>
          </a:prstGeom>
        </p:spPr>
        <p:txBody>
          <a:bodyPr wrap="square">
            <a:spAutoFit/>
          </a:bodyPr>
          <a:lstStyle/>
          <a:p>
            <a:r>
              <a:rPr lang="zh-CN" altLang="en-US" sz="2000" b="1" dirty="0">
                <a:solidFill>
                  <a:srgbClr val="FF0000"/>
                </a:solidFill>
                <a:latin typeface="Times New Roman" panose="02020603050405020304" pitchFamily="18" charset="0"/>
                <a:ea typeface="仿宋" pitchFamily="49" charset="-122"/>
                <a:cs typeface="Times New Roman" panose="02020603050405020304" pitchFamily="18" charset="0"/>
              </a:rPr>
              <a:t>杂质富集区</a:t>
            </a:r>
            <a:endParaRPr lang="zh-CN" altLang="en-US" sz="2000" dirty="0">
              <a:solidFill>
                <a:srgbClr val="FF0000"/>
              </a:solidFill>
            </a:endParaRPr>
          </a:p>
        </p:txBody>
      </p:sp>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1"/>
          <p:cNvSpPr>
            <a:spLocks noGrp="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4.3.3.1  </a:t>
            </a:r>
            <a:r>
              <a:rPr lang="zh-CN" altLang="en-US" dirty="0"/>
              <a:t>高纯硅</a:t>
            </a:r>
            <a:r>
              <a:rPr lang="en-US" altLang="zh-CN" dirty="0"/>
              <a:t>—</a:t>
            </a:r>
            <a:r>
              <a:rPr lang="zh-CN" altLang="en-US" dirty="0"/>
              <a:t>晶圆</a:t>
            </a:r>
          </a:p>
        </p:txBody>
      </p:sp>
      <p:pic>
        <p:nvPicPr>
          <p:cNvPr id="107522" name="Picture 7" descr="http://img.article.pchome.net/00/29/05/63/30568.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a:stretch>
            <a:fillRect/>
          </a:stretch>
        </p:blipFill>
        <p:spPr bwMode="auto">
          <a:xfrm>
            <a:off x="4212333" y="1772816"/>
            <a:ext cx="4638675" cy="3889375"/>
          </a:xfrm>
          <a:prstGeom prst="rect">
            <a:avLst/>
          </a:prstGeom>
          <a:noFill/>
          <a:ln w="9525">
            <a:noFill/>
            <a:miter lim="800000"/>
            <a:headEnd/>
            <a:tailEnd/>
          </a:ln>
        </p:spPr>
      </p:pic>
      <p:pic>
        <p:nvPicPr>
          <p:cNvPr id="107523" name="Picture 2" descr="http://www.kepu.net.cn/gb/special/201001_02_wdz/images/wafer_200mm_90nm_1024k_dc.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99687"/>
                    </a14:imgEffect>
                    <a14:imgEffect>
                      <a14:brightnessContrast bright="20000" contrast="20000"/>
                    </a14:imgEffect>
                  </a14:imgLayer>
                </a14:imgProps>
              </a:ext>
            </a:extLst>
          </a:blip>
          <a:srcRect/>
          <a:stretch>
            <a:fillRect/>
          </a:stretch>
        </p:blipFill>
        <p:spPr bwMode="auto">
          <a:xfrm>
            <a:off x="251520" y="1772816"/>
            <a:ext cx="3887788" cy="3889375"/>
          </a:xfrm>
          <a:prstGeom prst="rect">
            <a:avLst/>
          </a:prstGeom>
          <a:noFill/>
          <a:ln w="9525">
            <a:noFill/>
            <a:miter lim="800000"/>
            <a:headEnd/>
            <a:tailEnd/>
          </a:ln>
        </p:spPr>
      </p:pic>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a:xfrm>
            <a:off x="251520" y="333375"/>
            <a:ext cx="6552505" cy="676275"/>
          </a:xfrm>
        </p:spPr>
        <p:txBody>
          <a:bodyPr/>
          <a:lstStyle/>
          <a:p>
            <a:r>
              <a:rPr lang="en-US" altLang="zh-CN" sz="3200" dirty="0">
                <a:latin typeface="Arial" panose="020B0604020202020204" pitchFamily="34" charset="0"/>
                <a:cs typeface="Arial" panose="020B0604020202020204" pitchFamily="34" charset="0"/>
              </a:rPr>
              <a:t>4.4  </a:t>
            </a:r>
            <a:r>
              <a:rPr lang="zh-CN" altLang="en-US" sz="3200" dirty="0">
                <a:latin typeface="Times New Roman" pitchFamily="18" charset="0"/>
              </a:rPr>
              <a:t>溶液中的酸碱平衡</a:t>
            </a:r>
          </a:p>
        </p:txBody>
      </p:sp>
      <p:sp>
        <p:nvSpPr>
          <p:cNvPr id="474115" name="Rectangle 3"/>
          <p:cNvSpPr>
            <a:spLocks noGrp="1" noChangeArrowheads="1"/>
          </p:cNvSpPr>
          <p:nvPr>
            <p:ph type="body" idx="1"/>
          </p:nvPr>
        </p:nvSpPr>
        <p:spPr>
          <a:xfrm>
            <a:off x="1835696" y="2165040"/>
            <a:ext cx="5612928" cy="2527920"/>
          </a:xfrm>
        </p:spPr>
        <p:txBody>
          <a:bodyPr/>
          <a:lstStyle/>
          <a:p>
            <a:pPr>
              <a:lnSpc>
                <a:spcPct val="125000"/>
              </a:lnSpc>
              <a:spcBef>
                <a:spcPts val="600"/>
              </a:spcBef>
              <a:buClrTx/>
              <a:buSzTx/>
              <a:buFontTx/>
              <a:buNone/>
              <a:defRPr/>
            </a:pPr>
            <a:r>
              <a:rPr lang="en-US" altLang="zh-CN" sz="3600" dirty="0">
                <a:solidFill>
                  <a:srgbClr val="0000FF"/>
                </a:solidFill>
                <a:effectLst/>
                <a:latin typeface="Times New Roman" panose="02020603050405020304" pitchFamily="18" charset="0"/>
                <a:cs typeface="Times New Roman" panose="02020603050405020304" pitchFamily="18" charset="0"/>
              </a:rPr>
              <a:t>4.4.1  </a:t>
            </a:r>
            <a:r>
              <a:rPr lang="zh-CN" altLang="en-US" sz="3600" dirty="0">
                <a:solidFill>
                  <a:srgbClr val="0000FF"/>
                </a:solidFill>
                <a:effectLst/>
                <a:latin typeface="Times New Roman" panose="02020603050405020304" pitchFamily="18" charset="0"/>
                <a:cs typeface="Times New Roman" panose="02020603050405020304" pitchFamily="18" charset="0"/>
              </a:rPr>
              <a:t>酸碱理论简介</a:t>
            </a:r>
          </a:p>
          <a:p>
            <a:pPr>
              <a:lnSpc>
                <a:spcPct val="125000"/>
              </a:lnSpc>
              <a:spcBef>
                <a:spcPts val="600"/>
              </a:spcBef>
              <a:buClrTx/>
              <a:buSzTx/>
              <a:buFontTx/>
              <a:buNone/>
              <a:defRPr/>
            </a:pPr>
            <a:r>
              <a:rPr lang="en-US" altLang="zh-CN" sz="3600" dirty="0">
                <a:solidFill>
                  <a:srgbClr val="0000FF"/>
                </a:solidFill>
                <a:effectLst/>
                <a:latin typeface="Times New Roman" panose="02020603050405020304" pitchFamily="18" charset="0"/>
                <a:cs typeface="Times New Roman" panose="02020603050405020304" pitchFamily="18" charset="0"/>
              </a:rPr>
              <a:t>4.4.2  </a:t>
            </a:r>
            <a:r>
              <a:rPr lang="zh-CN" altLang="en-US" sz="3600" dirty="0">
                <a:solidFill>
                  <a:srgbClr val="0000FF"/>
                </a:solidFill>
                <a:effectLst/>
                <a:latin typeface="Times New Roman" panose="02020603050405020304" pitchFamily="18" charset="0"/>
                <a:cs typeface="Times New Roman" panose="02020603050405020304" pitchFamily="18" charset="0"/>
              </a:rPr>
              <a:t>酸碱的解离平衡</a:t>
            </a:r>
          </a:p>
          <a:p>
            <a:pPr>
              <a:lnSpc>
                <a:spcPct val="125000"/>
              </a:lnSpc>
              <a:spcBef>
                <a:spcPts val="600"/>
              </a:spcBef>
              <a:buClrTx/>
              <a:buSzTx/>
              <a:buFontTx/>
              <a:buNone/>
              <a:defRPr/>
            </a:pPr>
            <a:r>
              <a:rPr lang="en-US" altLang="zh-CN" sz="3600" dirty="0">
                <a:solidFill>
                  <a:srgbClr val="0000FF"/>
                </a:solidFill>
                <a:effectLst/>
                <a:latin typeface="Times New Roman" panose="02020603050405020304" pitchFamily="18" charset="0"/>
                <a:cs typeface="Times New Roman" panose="02020603050405020304" pitchFamily="18" charset="0"/>
              </a:rPr>
              <a:t>4.4.3  </a:t>
            </a:r>
            <a:r>
              <a:rPr lang="zh-CN" altLang="en-US" sz="3600" dirty="0">
                <a:solidFill>
                  <a:srgbClr val="0000FF"/>
                </a:solidFill>
                <a:effectLst/>
                <a:latin typeface="Times New Roman" panose="02020603050405020304" pitchFamily="18" charset="0"/>
                <a:cs typeface="Times New Roman" panose="02020603050405020304" pitchFamily="18" charset="0"/>
              </a:rPr>
              <a:t>缓冲溶液及其应用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1" name="Rectangle 2"/>
          <p:cNvSpPr>
            <a:spLocks noGrp="1" noChangeArrowheads="1"/>
          </p:cNvSpPr>
          <p:nvPr>
            <p:ph type="title"/>
          </p:nvPr>
        </p:nvSpPr>
        <p:spPr>
          <a:xfrm>
            <a:off x="251520" y="333375"/>
            <a:ext cx="6943030" cy="676275"/>
          </a:xfrm>
        </p:spPr>
        <p:txBody>
          <a:bodyPr/>
          <a:lstStyle/>
          <a:p>
            <a:pPr eaLnBrk="1" hangingPunct="1"/>
            <a:r>
              <a:rPr lang="en-US" altLang="zh-CN" sz="3200" dirty="0">
                <a:latin typeface="Arial" panose="020B0604020202020204" pitchFamily="34" charset="0"/>
                <a:cs typeface="Arial" panose="020B0604020202020204" pitchFamily="34" charset="0"/>
              </a:rPr>
              <a:t>4.4.0  </a:t>
            </a:r>
            <a:r>
              <a:rPr lang="zh-CN" altLang="en-US" sz="3200" dirty="0"/>
              <a:t>纯水的解离平衡及溶液酸碱性</a:t>
            </a:r>
          </a:p>
        </p:txBody>
      </p:sp>
      <p:sp>
        <p:nvSpPr>
          <p:cNvPr id="33801" name="Rectangle 3"/>
          <p:cNvSpPr>
            <a:spLocks noGrp="1" noChangeArrowheads="1"/>
          </p:cNvSpPr>
          <p:nvPr>
            <p:ph idx="1"/>
          </p:nvPr>
        </p:nvSpPr>
        <p:spPr>
          <a:xfrm>
            <a:off x="251520" y="4051176"/>
            <a:ext cx="8640960" cy="2453028"/>
          </a:xfrm>
        </p:spPr>
        <p:txBody>
          <a:bodyPr/>
          <a:lstStyle/>
          <a:p>
            <a:pPr eaLnBrk="1" hangingPunct="1">
              <a:lnSpc>
                <a:spcPct val="125000"/>
              </a:lnSpc>
              <a:spcBef>
                <a:spcPts val="600"/>
              </a:spcBef>
              <a:buClrTx/>
              <a:defRPr/>
            </a:pPr>
            <a:r>
              <a:rPr lang="zh-CN" altLang="en-US" sz="2400" dirty="0">
                <a:effectLst/>
                <a:latin typeface="Times New Roman" panose="02020603050405020304" pitchFamily="18" charset="0"/>
                <a:ea typeface="仿宋" pitchFamily="49" charset="-122"/>
                <a:cs typeface="Times New Roman" panose="02020603050405020304" pitchFamily="18" charset="0"/>
              </a:rPr>
              <a:t>       称为</a:t>
            </a:r>
            <a:r>
              <a:rPr lang="zh-CN" altLang="en-US" sz="2400" dirty="0">
                <a:solidFill>
                  <a:srgbClr val="FF0000"/>
                </a:solidFill>
                <a:effectLst/>
                <a:latin typeface="+mj-ea"/>
                <a:ea typeface="+mj-ea"/>
                <a:cs typeface="Times New Roman" panose="02020603050405020304" pitchFamily="18" charset="0"/>
              </a:rPr>
              <a:t>水的离子积(常数)</a:t>
            </a:r>
            <a:r>
              <a:rPr lang="zh-CN" altLang="en-US" sz="2400" dirty="0">
                <a:effectLst/>
                <a:latin typeface="Times New Roman" panose="02020603050405020304" pitchFamily="18" charset="0"/>
                <a:ea typeface="仿宋" pitchFamily="49" charset="-122"/>
                <a:cs typeface="Times New Roman" panose="02020603050405020304" pitchFamily="18" charset="0"/>
              </a:rPr>
              <a:t>。己精确测定过纯水中的</a:t>
            </a:r>
            <a:r>
              <a:rPr lang="en-US" altLang="zh-CN" sz="2400" dirty="0">
                <a:effectLst/>
                <a:latin typeface="Times New Roman" panose="02020603050405020304" pitchFamily="18" charset="0"/>
                <a:ea typeface="仿宋" pitchFamily="49" charset="-122"/>
                <a:cs typeface="Times New Roman" panose="02020603050405020304" pitchFamily="18" charset="0"/>
              </a:rPr>
              <a:t>H</a:t>
            </a:r>
            <a:r>
              <a:rPr lang="en-US" altLang="zh-CN" sz="2400" baseline="30000" dirty="0">
                <a:effectLst/>
                <a:latin typeface="Times New Roman" panose="02020603050405020304" pitchFamily="18" charset="0"/>
                <a:ea typeface="仿宋" pitchFamily="49" charset="-122"/>
                <a:cs typeface="Times New Roman" panose="02020603050405020304" pitchFamily="18" charset="0"/>
              </a:rPr>
              <a:t>＋</a:t>
            </a:r>
            <a:r>
              <a:rPr lang="zh-CN" altLang="en-US" sz="2400" dirty="0">
                <a:effectLst/>
                <a:latin typeface="Times New Roman" panose="02020603050405020304" pitchFamily="18" charset="0"/>
                <a:ea typeface="仿宋" pitchFamily="49" charset="-122"/>
                <a:cs typeface="Times New Roman" panose="02020603050405020304" pitchFamily="18" charset="0"/>
              </a:rPr>
              <a:t>浓度。</a:t>
            </a:r>
            <a:r>
              <a:rPr lang="zh-CN" altLang="en-US" sz="2400" dirty="0">
                <a:solidFill>
                  <a:srgbClr val="0000FF"/>
                </a:solidFill>
                <a:effectLst/>
                <a:latin typeface="Times New Roman" panose="02020603050405020304" pitchFamily="18" charset="0"/>
                <a:ea typeface="仿宋" pitchFamily="49" charset="-122"/>
                <a:cs typeface="Times New Roman" panose="02020603050405020304" pitchFamily="18" charset="0"/>
              </a:rPr>
              <a:t>在22 ℃时，纯水中含有</a:t>
            </a:r>
            <a:r>
              <a:rPr lang="en-US" altLang="zh-CN" sz="2400" dirty="0">
                <a:solidFill>
                  <a:srgbClr val="0000FF"/>
                </a:solidFill>
                <a:effectLst/>
                <a:latin typeface="Times New Roman" panose="02020603050405020304" pitchFamily="18" charset="0"/>
                <a:ea typeface="仿宋" pitchFamily="49" charset="-122"/>
                <a:cs typeface="Times New Roman" panose="02020603050405020304" pitchFamily="18" charset="0"/>
              </a:rPr>
              <a:t>[H</a:t>
            </a:r>
            <a:r>
              <a:rPr lang="en-US" altLang="zh-CN" sz="2400" baseline="30000" dirty="0">
                <a:solidFill>
                  <a:srgbClr val="0000FF"/>
                </a:solidFill>
                <a:effectLst/>
                <a:latin typeface="Times New Roman" panose="02020603050405020304" pitchFamily="18" charset="0"/>
                <a:ea typeface="仿宋" pitchFamily="49" charset="-122"/>
                <a:cs typeface="Times New Roman" panose="02020603050405020304" pitchFamily="18" charset="0"/>
              </a:rPr>
              <a:t>+</a:t>
            </a:r>
            <a:r>
              <a:rPr lang="en-US" altLang="zh-CN" sz="2400" dirty="0">
                <a:solidFill>
                  <a:srgbClr val="0000FF"/>
                </a:solidFill>
                <a:effectLst/>
                <a:latin typeface="Times New Roman" panose="02020603050405020304" pitchFamily="18" charset="0"/>
                <a:ea typeface="仿宋" pitchFamily="49" charset="-122"/>
                <a:cs typeface="Times New Roman" panose="02020603050405020304" pitchFamily="18" charset="0"/>
              </a:rPr>
              <a:t>] ＝ 1.00×10</a:t>
            </a:r>
            <a:r>
              <a:rPr lang="en-US" altLang="zh-CN" sz="2400" baseline="30000" dirty="0">
                <a:solidFill>
                  <a:srgbClr val="0000FF"/>
                </a:solidFill>
                <a:effectLst/>
                <a:latin typeface="Times New Roman" panose="02020603050405020304" pitchFamily="18" charset="0"/>
                <a:ea typeface="仿宋" pitchFamily="49" charset="-122"/>
                <a:cs typeface="Times New Roman" panose="02020603050405020304" pitchFamily="18" charset="0"/>
              </a:rPr>
              <a:t>-7</a:t>
            </a:r>
            <a:r>
              <a:rPr lang="en-US" altLang="zh-CN" sz="2400" dirty="0">
                <a:solidFill>
                  <a:srgbClr val="0000FF"/>
                </a:solidFill>
                <a:effectLst/>
                <a:latin typeface="Times New Roman" panose="02020603050405020304" pitchFamily="18" charset="0"/>
                <a:ea typeface="仿宋" pitchFamily="49" charset="-122"/>
                <a:cs typeface="Times New Roman" panose="02020603050405020304" pitchFamily="18" charset="0"/>
              </a:rPr>
              <a:t> mol·L</a:t>
            </a:r>
            <a:r>
              <a:rPr lang="en-US" altLang="zh-CN" sz="2400" baseline="30000" dirty="0">
                <a:solidFill>
                  <a:srgbClr val="0000FF"/>
                </a:solidFill>
                <a:effectLst/>
                <a:latin typeface="Times New Roman" panose="02020603050405020304" pitchFamily="18" charset="0"/>
                <a:ea typeface="仿宋" pitchFamily="49" charset="-122"/>
                <a:cs typeface="Times New Roman" panose="02020603050405020304" pitchFamily="18" charset="0"/>
              </a:rPr>
              <a:t>-1</a:t>
            </a:r>
            <a:r>
              <a:rPr lang="zh-CN" altLang="en-US" sz="2400" dirty="0">
                <a:effectLst/>
                <a:latin typeface="Times New Roman" panose="02020603050405020304" pitchFamily="18" charset="0"/>
                <a:ea typeface="仿宋" pitchFamily="49" charset="-122"/>
                <a:cs typeface="Times New Roman" panose="02020603050405020304" pitchFamily="18" charset="0"/>
              </a:rPr>
              <a:t>。</a:t>
            </a:r>
            <a:endParaRPr lang="en-US" altLang="zh-CN" sz="2400" dirty="0">
              <a:effectLst/>
              <a:latin typeface="Times New Roman" panose="02020603050405020304" pitchFamily="18" charset="0"/>
              <a:ea typeface="仿宋" pitchFamily="49" charset="-122"/>
              <a:cs typeface="Times New Roman" panose="02020603050405020304" pitchFamily="18" charset="0"/>
            </a:endParaRPr>
          </a:p>
          <a:p>
            <a:pPr eaLnBrk="1" hangingPunct="1">
              <a:lnSpc>
                <a:spcPct val="125000"/>
              </a:lnSpc>
              <a:spcBef>
                <a:spcPts val="600"/>
              </a:spcBef>
              <a:buClrTx/>
              <a:defRPr/>
            </a:pPr>
            <a:r>
              <a:rPr lang="zh-CN" altLang="en-US" sz="2400" dirty="0">
                <a:effectLst/>
                <a:latin typeface="Times New Roman" panose="02020603050405020304" pitchFamily="18" charset="0"/>
                <a:ea typeface="仿宋" pitchFamily="49" charset="-122"/>
                <a:cs typeface="Times New Roman" panose="02020603050405020304" pitchFamily="18" charset="0"/>
              </a:rPr>
              <a:t>因此，    ＝ [</a:t>
            </a:r>
            <a:r>
              <a:rPr lang="en-US" altLang="zh-CN" sz="2400" dirty="0">
                <a:effectLst/>
                <a:latin typeface="Times New Roman" panose="02020603050405020304" pitchFamily="18" charset="0"/>
                <a:ea typeface="仿宋" pitchFamily="49" charset="-122"/>
                <a:cs typeface="Times New Roman" panose="02020603050405020304" pitchFamily="18" charset="0"/>
              </a:rPr>
              <a:t>H</a:t>
            </a:r>
            <a:r>
              <a:rPr lang="en-US" altLang="zh-CN" sz="2400" baseline="30000" dirty="0">
                <a:effectLst/>
                <a:latin typeface="Times New Roman" panose="02020603050405020304" pitchFamily="18" charset="0"/>
                <a:ea typeface="仿宋" pitchFamily="49" charset="-122"/>
                <a:cs typeface="Times New Roman" panose="02020603050405020304" pitchFamily="18" charset="0"/>
              </a:rPr>
              <a:t>+</a:t>
            </a:r>
            <a:r>
              <a:rPr lang="en-US" altLang="zh-CN" sz="2400" dirty="0">
                <a:effectLst/>
                <a:latin typeface="Times New Roman" panose="02020603050405020304" pitchFamily="18" charset="0"/>
                <a:ea typeface="仿宋" pitchFamily="49" charset="-122"/>
                <a:cs typeface="Times New Roman" panose="02020603050405020304" pitchFamily="18" charset="0"/>
              </a:rPr>
              <a:t>][OH</a:t>
            </a:r>
            <a:r>
              <a:rPr lang="en-US" altLang="zh-CN" sz="2400" baseline="30000" dirty="0">
                <a:effectLst/>
                <a:latin typeface="Times New Roman" panose="02020603050405020304" pitchFamily="18" charset="0"/>
                <a:ea typeface="仿宋" pitchFamily="49" charset="-122"/>
                <a:cs typeface="Times New Roman" panose="02020603050405020304" pitchFamily="18" charset="0"/>
              </a:rPr>
              <a:t>-</a:t>
            </a:r>
            <a:r>
              <a:rPr lang="en-US" altLang="zh-CN" sz="2400" dirty="0">
                <a:effectLst/>
                <a:latin typeface="Times New Roman" panose="02020603050405020304" pitchFamily="18" charset="0"/>
                <a:ea typeface="仿宋" pitchFamily="49" charset="-122"/>
                <a:cs typeface="Times New Roman" panose="02020603050405020304" pitchFamily="18" charset="0"/>
              </a:rPr>
              <a:t>] ＝1.00×10</a:t>
            </a:r>
            <a:r>
              <a:rPr lang="en-US" altLang="zh-CN" sz="2400" baseline="30000" dirty="0">
                <a:effectLst/>
                <a:latin typeface="Times New Roman" panose="02020603050405020304" pitchFamily="18" charset="0"/>
                <a:ea typeface="仿宋" pitchFamily="49" charset="-122"/>
                <a:cs typeface="Times New Roman" panose="02020603050405020304" pitchFamily="18" charset="0"/>
              </a:rPr>
              <a:t>-14</a:t>
            </a:r>
            <a:r>
              <a:rPr lang="zh-CN" altLang="en-US" sz="2400" dirty="0">
                <a:effectLst/>
                <a:latin typeface="Times New Roman" panose="02020603050405020304" pitchFamily="18" charset="0"/>
                <a:ea typeface="仿宋" pitchFamily="49" charset="-122"/>
                <a:cs typeface="Times New Roman" panose="02020603050405020304" pitchFamily="18" charset="0"/>
              </a:rPr>
              <a:t>。和其它弱电解质的离解有些不同，水离解时吸收的热量较多。故水的       随温度的上升而增加。常常简写为      ，另外</a:t>
            </a:r>
            <a:r>
              <a:rPr lang="en-US" altLang="zh-CN" sz="2400" dirty="0" err="1">
                <a:solidFill>
                  <a:srgbClr val="FF0000"/>
                </a:solidFill>
                <a:effectLst/>
                <a:latin typeface="Times New Roman" panose="02020603050405020304" pitchFamily="18" charset="0"/>
                <a:ea typeface="仿宋" pitchFamily="49" charset="-122"/>
                <a:cs typeface="Times New Roman" panose="02020603050405020304" pitchFamily="18" charset="0"/>
              </a:rPr>
              <a:t>p</a:t>
            </a:r>
            <a:r>
              <a:rPr lang="en-US" altLang="zh-CN" sz="2400" i="1" dirty="0" err="1">
                <a:solidFill>
                  <a:srgbClr val="FF0000"/>
                </a:solidFill>
                <a:effectLst/>
                <a:latin typeface="Times New Roman" panose="02020603050405020304" pitchFamily="18" charset="0"/>
                <a:ea typeface="仿宋" pitchFamily="49" charset="-122"/>
                <a:cs typeface="Times New Roman" panose="02020603050405020304" pitchFamily="18" charset="0"/>
              </a:rPr>
              <a:t>K</a:t>
            </a:r>
            <a:r>
              <a:rPr lang="en-US" altLang="zh-CN" sz="2400" baseline="-25000" dirty="0" err="1">
                <a:solidFill>
                  <a:srgbClr val="FF0000"/>
                </a:solidFill>
                <a:effectLst/>
                <a:latin typeface="Times New Roman" panose="02020603050405020304" pitchFamily="18" charset="0"/>
                <a:ea typeface="仿宋" pitchFamily="49" charset="-122"/>
                <a:cs typeface="Times New Roman" panose="02020603050405020304" pitchFamily="18" charset="0"/>
              </a:rPr>
              <a:t>w</a:t>
            </a:r>
            <a:r>
              <a:rPr lang="en-US" altLang="zh-CN" sz="2400" dirty="0">
                <a:solidFill>
                  <a:srgbClr val="FF0000"/>
                </a:solidFill>
                <a:effectLst/>
                <a:latin typeface="Times New Roman" panose="02020603050405020304" pitchFamily="18" charset="0"/>
                <a:ea typeface="仿宋" pitchFamily="49" charset="-122"/>
                <a:cs typeface="Times New Roman" panose="02020603050405020304" pitchFamily="18" charset="0"/>
              </a:rPr>
              <a:t> = - </a:t>
            </a:r>
            <a:r>
              <a:rPr lang="en-US" altLang="zh-CN" sz="2400" dirty="0" err="1">
                <a:solidFill>
                  <a:srgbClr val="FF0000"/>
                </a:solidFill>
                <a:effectLst/>
                <a:latin typeface="Times New Roman" panose="02020603050405020304" pitchFamily="18" charset="0"/>
                <a:ea typeface="仿宋" pitchFamily="49" charset="-122"/>
                <a:cs typeface="Times New Roman" panose="02020603050405020304" pitchFamily="18" charset="0"/>
              </a:rPr>
              <a:t>lg</a:t>
            </a:r>
            <a:r>
              <a:rPr lang="en-US" altLang="zh-CN" sz="2400" i="1" dirty="0" err="1">
                <a:solidFill>
                  <a:srgbClr val="FF0000"/>
                </a:solidFill>
                <a:effectLst/>
                <a:latin typeface="Times New Roman" panose="02020603050405020304" pitchFamily="18" charset="0"/>
                <a:ea typeface="仿宋" pitchFamily="49" charset="-122"/>
                <a:cs typeface="Times New Roman" panose="02020603050405020304" pitchFamily="18" charset="0"/>
              </a:rPr>
              <a:t>K</a:t>
            </a:r>
            <a:r>
              <a:rPr lang="en-US" altLang="zh-CN" sz="2400" baseline="-25000" dirty="0" err="1">
                <a:solidFill>
                  <a:srgbClr val="FF0000"/>
                </a:solidFill>
                <a:effectLst/>
                <a:latin typeface="Times New Roman" panose="02020603050405020304" pitchFamily="18" charset="0"/>
                <a:ea typeface="仿宋" pitchFamily="49" charset="-122"/>
                <a:cs typeface="Times New Roman" panose="02020603050405020304" pitchFamily="18" charset="0"/>
              </a:rPr>
              <a:t>w</a:t>
            </a:r>
            <a:r>
              <a:rPr lang="en-US" altLang="zh-CN" sz="2400" baseline="-25000" dirty="0">
                <a:solidFill>
                  <a:srgbClr val="FF0000"/>
                </a:solidFill>
                <a:effectLst/>
                <a:latin typeface="Times New Roman" panose="02020603050405020304" pitchFamily="18" charset="0"/>
                <a:ea typeface="仿宋" pitchFamily="49" charset="-122"/>
                <a:cs typeface="Times New Roman" panose="02020603050405020304" pitchFamily="18" charset="0"/>
              </a:rPr>
              <a:t> </a:t>
            </a:r>
            <a:r>
              <a:rPr lang="en-US" altLang="zh-CN" sz="2400" dirty="0">
                <a:solidFill>
                  <a:srgbClr val="FF0000"/>
                </a:solidFill>
                <a:effectLst/>
                <a:latin typeface="Times New Roman" panose="02020603050405020304" pitchFamily="18" charset="0"/>
                <a:ea typeface="仿宋" pitchFamily="49" charset="-122"/>
                <a:cs typeface="Times New Roman" panose="02020603050405020304" pitchFamily="18" charset="0"/>
              </a:rPr>
              <a:t>= 14</a:t>
            </a:r>
            <a:endParaRPr lang="zh-CN" altLang="en-US" sz="2400" dirty="0">
              <a:effectLst/>
              <a:latin typeface="Times New Roman" panose="02020603050405020304" pitchFamily="18" charset="0"/>
              <a:ea typeface="仿宋" pitchFamily="49" charset="-122"/>
              <a:cs typeface="Times New Roman" panose="02020603050405020304" pitchFamily="18" charset="0"/>
            </a:endParaRPr>
          </a:p>
        </p:txBody>
      </p:sp>
      <p:sp>
        <p:nvSpPr>
          <p:cNvPr id="30730" name="Text Box 6"/>
          <p:cNvSpPr txBox="1">
            <a:spLocks noChangeArrowheads="1"/>
          </p:cNvSpPr>
          <p:nvPr/>
        </p:nvSpPr>
        <p:spPr bwMode="auto">
          <a:xfrm>
            <a:off x="251520" y="980728"/>
            <a:ext cx="8043664" cy="420688"/>
          </a:xfrm>
          <a:prstGeom prst="rect">
            <a:avLst/>
          </a:prstGeom>
          <a:noFill/>
          <a:ln w="9525">
            <a:noFill/>
            <a:miter lim="800000"/>
            <a:headEnd/>
            <a:tailEnd/>
          </a:ln>
        </p:spPr>
        <p:txBody>
          <a:bodyPr wrap="square">
            <a:spAutoFit/>
          </a:bodyPr>
          <a:lstStyle/>
          <a:p>
            <a:pPr marL="342900" indent="-342900">
              <a:lnSpc>
                <a:spcPct val="90000"/>
              </a:lnSpc>
              <a:spcBef>
                <a:spcPct val="20000"/>
              </a:spcBef>
              <a:buSzPct val="75000"/>
              <a:buFont typeface="Wingdings" panose="05000000000000000000" pitchFamily="2" charset="2"/>
              <a:buChar char="l"/>
              <a:defRPr/>
            </a:pPr>
            <a:r>
              <a:rPr lang="zh-CN" altLang="en-US" sz="2400" b="1" dirty="0">
                <a:latin typeface="Times New Roman" panose="02020603050405020304" pitchFamily="18" charset="0"/>
                <a:ea typeface="仿宋" pitchFamily="49" charset="-122"/>
                <a:cs typeface="Times New Roman" panose="02020603050405020304" pitchFamily="18" charset="0"/>
              </a:rPr>
              <a:t>纯水是一种很弱的电解质，存在着下列离解平衡：</a:t>
            </a:r>
            <a:endParaRPr lang="zh-CN" altLang="en-US" b="1" dirty="0">
              <a:latin typeface="Times New Roman" panose="02020603050405020304" pitchFamily="18" charset="0"/>
              <a:ea typeface="仿宋" pitchFamily="49" charset="-122"/>
              <a:cs typeface="Times New Roman" panose="02020603050405020304" pitchFamily="18" charset="0"/>
            </a:endParaRPr>
          </a:p>
        </p:txBody>
      </p:sp>
      <p:sp>
        <p:nvSpPr>
          <p:cNvPr id="30731" name="Text Box 7"/>
          <p:cNvSpPr txBox="1">
            <a:spLocks noChangeArrowheads="1"/>
          </p:cNvSpPr>
          <p:nvPr/>
        </p:nvSpPr>
        <p:spPr bwMode="auto">
          <a:xfrm>
            <a:off x="251520" y="2276872"/>
            <a:ext cx="3590230" cy="423863"/>
          </a:xfrm>
          <a:prstGeom prst="rect">
            <a:avLst/>
          </a:prstGeom>
          <a:noFill/>
          <a:ln w="9525">
            <a:noFill/>
            <a:miter lim="800000"/>
            <a:headEnd/>
            <a:tailEnd/>
          </a:ln>
        </p:spPr>
        <p:txBody>
          <a:bodyPr wrap="square">
            <a:spAutoFit/>
          </a:bodyPr>
          <a:lstStyle/>
          <a:p>
            <a:pPr marL="342900" indent="-342900">
              <a:lnSpc>
                <a:spcPct val="90000"/>
              </a:lnSpc>
              <a:spcBef>
                <a:spcPct val="20000"/>
              </a:spcBef>
              <a:buSzPct val="75000"/>
              <a:buFont typeface="Wingdings" panose="05000000000000000000" pitchFamily="2" charset="2"/>
              <a:buChar char="l"/>
              <a:defRPr/>
            </a:pPr>
            <a:r>
              <a:rPr lang="zh-CN" altLang="en-US" sz="2400" b="1" dirty="0">
                <a:latin typeface="Times New Roman" panose="02020603050405020304" pitchFamily="18" charset="0"/>
                <a:ea typeface="仿宋" pitchFamily="49" charset="-122"/>
                <a:cs typeface="Times New Roman" panose="02020603050405020304" pitchFamily="18" charset="0"/>
              </a:rPr>
              <a:t>其平衡常数表达式：</a:t>
            </a:r>
            <a:endParaRPr lang="zh-CN" altLang="en-US" b="1" dirty="0">
              <a:latin typeface="Times New Roman" panose="02020603050405020304" pitchFamily="18" charset="0"/>
              <a:ea typeface="仿宋" pitchFamily="49" charset="-122"/>
              <a:cs typeface="Times New Roman" panose="02020603050405020304" pitchFamily="18" charset="0"/>
            </a:endParaRPr>
          </a:p>
        </p:txBody>
      </p:sp>
      <p:graphicFrame>
        <p:nvGraphicFramePr>
          <p:cNvPr id="79885" name="Object 13"/>
          <p:cNvGraphicFramePr>
            <a:graphicFrameLocks noChangeAspect="1"/>
          </p:cNvGraphicFramePr>
          <p:nvPr>
            <p:extLst>
              <p:ext uri="{D42A27DB-BD31-4B8C-83A1-F6EECF244321}">
                <p14:modId xmlns:p14="http://schemas.microsoft.com/office/powerpoint/2010/main" val="7056317"/>
              </p:ext>
            </p:extLst>
          </p:nvPr>
        </p:nvGraphicFramePr>
        <p:xfrm>
          <a:off x="3320083" y="1988840"/>
          <a:ext cx="2332037" cy="1038225"/>
        </p:xfrm>
        <a:graphic>
          <a:graphicData uri="http://schemas.openxmlformats.org/presentationml/2006/ole">
            <mc:AlternateContent xmlns:mc="http://schemas.openxmlformats.org/markup-compatibility/2006">
              <mc:Choice xmlns:v="urn:schemas-microsoft-com:vml" Requires="v">
                <p:oleObj spid="_x0000_s195877" name="Equation" r:id="rId4" imgW="1028700" imgH="457200" progId="Equation.DSMT4">
                  <p:embed/>
                </p:oleObj>
              </mc:Choice>
              <mc:Fallback>
                <p:oleObj name="Equation" r:id="rId4" imgW="1028700" imgH="457200" progId="Equation.DSMT4">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0083" y="1988840"/>
                        <a:ext cx="2332037" cy="1038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6" name="Object 14"/>
          <p:cNvGraphicFramePr>
            <a:graphicFrameLocks noChangeAspect="1"/>
          </p:cNvGraphicFramePr>
          <p:nvPr>
            <p:extLst>
              <p:ext uri="{D42A27DB-BD31-4B8C-83A1-F6EECF244321}">
                <p14:modId xmlns:p14="http://schemas.microsoft.com/office/powerpoint/2010/main" val="200208046"/>
              </p:ext>
            </p:extLst>
          </p:nvPr>
        </p:nvGraphicFramePr>
        <p:xfrm>
          <a:off x="2483768" y="3429000"/>
          <a:ext cx="4165600" cy="588963"/>
        </p:xfrm>
        <a:graphic>
          <a:graphicData uri="http://schemas.openxmlformats.org/presentationml/2006/ole">
            <mc:AlternateContent xmlns:mc="http://schemas.openxmlformats.org/markup-compatibility/2006">
              <mc:Choice xmlns:v="urn:schemas-microsoft-com:vml" Requires="v">
                <p:oleObj spid="_x0000_s195878" name="Equation" r:id="rId6" imgW="1701720" imgH="241200" progId="Equation.DSMT4">
                  <p:embed/>
                </p:oleObj>
              </mc:Choice>
              <mc:Fallback>
                <p:oleObj name="Equation" r:id="rId6" imgW="1701720" imgH="241200" progId="Equation.DSMT4">
                  <p:embed/>
                  <p:pic>
                    <p:nvPicPr>
                      <p:cNvPr id="0" name="Picture 14"/>
                      <p:cNvPicPr>
                        <a:picLocks noChangeAspect="1" noChangeArrowheads="1"/>
                      </p:cNvPicPr>
                      <p:nvPr/>
                    </p:nvPicPr>
                    <p:blipFill>
                      <a:blip r:embed="rId7"/>
                      <a:srcRect/>
                      <a:stretch>
                        <a:fillRect/>
                      </a:stretch>
                    </p:blipFill>
                    <p:spPr bwMode="auto">
                      <a:xfrm>
                        <a:off x="2483768" y="3429000"/>
                        <a:ext cx="4165600"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2" name="Text Box 10"/>
          <p:cNvSpPr txBox="1">
            <a:spLocks noChangeArrowheads="1"/>
          </p:cNvSpPr>
          <p:nvPr/>
        </p:nvSpPr>
        <p:spPr bwMode="auto">
          <a:xfrm>
            <a:off x="251520" y="2997076"/>
            <a:ext cx="6748264" cy="420688"/>
          </a:xfrm>
          <a:prstGeom prst="rect">
            <a:avLst/>
          </a:prstGeom>
          <a:noFill/>
          <a:ln w="9525">
            <a:noFill/>
            <a:miter lim="800000"/>
            <a:headEnd/>
            <a:tailEnd/>
          </a:ln>
        </p:spPr>
        <p:txBody>
          <a:bodyPr wrap="square">
            <a:spAutoFit/>
          </a:bodyPr>
          <a:lstStyle/>
          <a:p>
            <a:pPr marL="342900" indent="-342900">
              <a:lnSpc>
                <a:spcPct val="90000"/>
              </a:lnSpc>
              <a:spcBef>
                <a:spcPct val="20000"/>
              </a:spcBef>
              <a:buSzPct val="75000"/>
              <a:buFont typeface="Wingdings" panose="05000000000000000000" pitchFamily="2" charset="2"/>
              <a:buChar char="l"/>
              <a:defRPr/>
            </a:pPr>
            <a:r>
              <a:rPr lang="zh-CN" altLang="en-US" sz="2400" b="1" dirty="0">
                <a:latin typeface="Times New Roman" panose="02020603050405020304" pitchFamily="18" charset="0"/>
                <a:ea typeface="仿宋" pitchFamily="49" charset="-122"/>
                <a:cs typeface="Times New Roman" panose="02020603050405020304" pitchFamily="18" charset="0"/>
              </a:rPr>
              <a:t>因水的离解很少，[</a:t>
            </a:r>
            <a:r>
              <a:rPr lang="en-US" altLang="zh-CN" sz="2400" b="1" dirty="0">
                <a:latin typeface="Times New Roman" panose="02020603050405020304" pitchFamily="18" charset="0"/>
                <a:ea typeface="仿宋" pitchFamily="49" charset="-122"/>
                <a:cs typeface="Times New Roman" panose="02020603050405020304" pitchFamily="18" charset="0"/>
              </a:rPr>
              <a:t>H</a:t>
            </a:r>
            <a:r>
              <a:rPr lang="en-US" altLang="zh-CN" sz="2400" b="1" baseline="-25000" dirty="0">
                <a:latin typeface="Times New Roman" panose="02020603050405020304" pitchFamily="18" charset="0"/>
                <a:ea typeface="仿宋" pitchFamily="49" charset="-122"/>
                <a:cs typeface="Times New Roman" panose="02020603050405020304" pitchFamily="18" charset="0"/>
              </a:rPr>
              <a:t>2</a:t>
            </a:r>
            <a:r>
              <a:rPr lang="en-US" altLang="zh-CN" sz="2400" b="1" dirty="0">
                <a:latin typeface="Times New Roman" panose="02020603050405020304" pitchFamily="18" charset="0"/>
                <a:ea typeface="仿宋" pitchFamily="49" charset="-122"/>
                <a:cs typeface="Times New Roman" panose="02020603050405020304" pitchFamily="18" charset="0"/>
              </a:rPr>
              <a:t>O]</a:t>
            </a:r>
            <a:r>
              <a:rPr lang="zh-CN" altLang="en-US" sz="2400" b="1" dirty="0">
                <a:latin typeface="Times New Roman" panose="02020603050405020304" pitchFamily="18" charset="0"/>
                <a:ea typeface="仿宋" pitchFamily="49" charset="-122"/>
                <a:cs typeface="Times New Roman" panose="02020603050405020304" pitchFamily="18" charset="0"/>
              </a:rPr>
              <a:t>可视为常数，则有</a:t>
            </a:r>
          </a:p>
        </p:txBody>
      </p:sp>
      <p:graphicFrame>
        <p:nvGraphicFramePr>
          <p:cNvPr id="79887" name="Object 15"/>
          <p:cNvGraphicFramePr>
            <a:graphicFrameLocks noChangeAspect="1"/>
          </p:cNvGraphicFramePr>
          <p:nvPr>
            <p:extLst>
              <p:ext uri="{D42A27DB-BD31-4B8C-83A1-F6EECF244321}">
                <p14:modId xmlns:p14="http://schemas.microsoft.com/office/powerpoint/2010/main" val="1549707984"/>
              </p:ext>
            </p:extLst>
          </p:nvPr>
        </p:nvGraphicFramePr>
        <p:xfrm>
          <a:off x="683568" y="4149080"/>
          <a:ext cx="554037" cy="481012"/>
        </p:xfrm>
        <a:graphic>
          <a:graphicData uri="http://schemas.openxmlformats.org/presentationml/2006/ole">
            <mc:AlternateContent xmlns:mc="http://schemas.openxmlformats.org/markup-compatibility/2006">
              <mc:Choice xmlns:v="urn:schemas-microsoft-com:vml" Requires="v">
                <p:oleObj spid="_x0000_s195879" name="Equation" r:id="rId8" imgW="241195" imgH="241195" progId="Equation.DSMT4">
                  <p:embed/>
                </p:oleObj>
              </mc:Choice>
              <mc:Fallback>
                <p:oleObj name="Equation" r:id="rId8" imgW="241195" imgH="241195" progId="Equation.DSMT4">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568" y="4149080"/>
                        <a:ext cx="554037"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8" name="Object 16"/>
          <p:cNvGraphicFramePr>
            <a:graphicFrameLocks noChangeAspect="1"/>
          </p:cNvGraphicFramePr>
          <p:nvPr>
            <p:extLst>
              <p:ext uri="{D42A27DB-BD31-4B8C-83A1-F6EECF244321}">
                <p14:modId xmlns:p14="http://schemas.microsoft.com/office/powerpoint/2010/main" val="2029263609"/>
              </p:ext>
            </p:extLst>
          </p:nvPr>
        </p:nvGraphicFramePr>
        <p:xfrm>
          <a:off x="1425675" y="5108227"/>
          <a:ext cx="554037" cy="481013"/>
        </p:xfrm>
        <a:graphic>
          <a:graphicData uri="http://schemas.openxmlformats.org/presentationml/2006/ole">
            <mc:AlternateContent xmlns:mc="http://schemas.openxmlformats.org/markup-compatibility/2006">
              <mc:Choice xmlns:v="urn:schemas-microsoft-com:vml" Requires="v">
                <p:oleObj spid="_x0000_s195880" name="Equation" r:id="rId10" imgW="241195" imgH="241195" progId="Equation.DSMT4">
                  <p:embed/>
                </p:oleObj>
              </mc:Choice>
              <mc:Fallback>
                <p:oleObj name="Equation" r:id="rId10" imgW="241195" imgH="241195" progId="Equation.DSMT4">
                  <p:embed/>
                  <p:pic>
                    <p:nvPicPr>
                      <p:cNvPr id="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5675" y="5108227"/>
                        <a:ext cx="554037"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9" name="Object 17"/>
          <p:cNvGraphicFramePr>
            <a:graphicFrameLocks noChangeAspect="1"/>
          </p:cNvGraphicFramePr>
          <p:nvPr>
            <p:extLst>
              <p:ext uri="{D42A27DB-BD31-4B8C-83A1-F6EECF244321}">
                <p14:modId xmlns:p14="http://schemas.microsoft.com/office/powerpoint/2010/main" val="1508456948"/>
              </p:ext>
            </p:extLst>
          </p:nvPr>
        </p:nvGraphicFramePr>
        <p:xfrm>
          <a:off x="6804248" y="5543152"/>
          <a:ext cx="554038" cy="481012"/>
        </p:xfrm>
        <a:graphic>
          <a:graphicData uri="http://schemas.openxmlformats.org/presentationml/2006/ole">
            <mc:AlternateContent xmlns:mc="http://schemas.openxmlformats.org/markup-compatibility/2006">
              <mc:Choice xmlns:v="urn:schemas-microsoft-com:vml" Requires="v">
                <p:oleObj spid="_x0000_s195881" name="Equation" r:id="rId12" imgW="241195" imgH="241195" progId="Equation.DSMT4">
                  <p:embed/>
                </p:oleObj>
              </mc:Choice>
              <mc:Fallback>
                <p:oleObj name="Equation" r:id="rId12" imgW="241195" imgH="241195" progId="Equation.DSMT4">
                  <p:embed/>
                  <p:pic>
                    <p:nvPicPr>
                      <p:cNvPr id="0"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4248" y="5543152"/>
                        <a:ext cx="554038"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90" name="Object 18"/>
          <p:cNvGraphicFramePr>
            <a:graphicFrameLocks noChangeAspect="1"/>
          </p:cNvGraphicFramePr>
          <p:nvPr>
            <p:extLst>
              <p:ext uri="{D42A27DB-BD31-4B8C-83A1-F6EECF244321}">
                <p14:modId xmlns:p14="http://schemas.microsoft.com/office/powerpoint/2010/main" val="860317795"/>
              </p:ext>
            </p:extLst>
          </p:nvPr>
        </p:nvGraphicFramePr>
        <p:xfrm>
          <a:off x="3063875" y="1412875"/>
          <a:ext cx="3000375" cy="576263"/>
        </p:xfrm>
        <a:graphic>
          <a:graphicData uri="http://schemas.openxmlformats.org/presentationml/2006/ole">
            <mc:AlternateContent xmlns:mc="http://schemas.openxmlformats.org/markup-compatibility/2006">
              <mc:Choice xmlns:v="urn:schemas-microsoft-com:vml" Requires="v">
                <p:oleObj spid="_x0000_s195882" name="Equation" r:id="rId13" imgW="1257120" imgH="241200" progId="Equation.DSMT4">
                  <p:embed/>
                </p:oleObj>
              </mc:Choice>
              <mc:Fallback>
                <p:oleObj name="Equation" r:id="rId13" imgW="1257120" imgH="241200" progId="Equation.DSMT4">
                  <p:embed/>
                  <p:pic>
                    <p:nvPicPr>
                      <p:cNvPr id="0" name="Picture 18"/>
                      <p:cNvPicPr>
                        <a:picLocks noChangeAspect="1" noChangeArrowheads="1"/>
                      </p:cNvPicPr>
                      <p:nvPr/>
                    </p:nvPicPr>
                    <p:blipFill>
                      <a:blip r:embed="rId14"/>
                      <a:srcRect/>
                      <a:stretch>
                        <a:fillRect/>
                      </a:stretch>
                    </p:blipFill>
                    <p:spPr bwMode="auto">
                      <a:xfrm>
                        <a:off x="3063875" y="1412875"/>
                        <a:ext cx="3000375"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组合 12">
            <a:extLst>
              <a:ext uri="{FF2B5EF4-FFF2-40B4-BE49-F238E27FC236}">
                <a16:creationId xmlns:a16="http://schemas.microsoft.com/office/drawing/2014/main" id="{B1EFAB0A-746F-47E4-98DB-D90FAECC4766}"/>
              </a:ext>
            </a:extLst>
          </p:cNvPr>
          <p:cNvGrpSpPr/>
          <p:nvPr/>
        </p:nvGrpSpPr>
        <p:grpSpPr>
          <a:xfrm>
            <a:off x="7006392" y="2467347"/>
            <a:ext cx="1480145" cy="1480145"/>
            <a:chOff x="6660232" y="5044480"/>
            <a:chExt cx="1480145" cy="1480145"/>
          </a:xfrm>
        </p:grpSpPr>
        <p:sp>
          <p:nvSpPr>
            <p:cNvPr id="14" name="爆炸形: 8 pt  13">
              <a:extLst>
                <a:ext uri="{FF2B5EF4-FFF2-40B4-BE49-F238E27FC236}">
                  <a16:creationId xmlns:a16="http://schemas.microsoft.com/office/drawing/2014/main" id="{7E7A58BD-ABAF-4D17-BEDC-E5B8DB645384}"/>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5" name="矩形 14">
              <a:extLst>
                <a:ext uri="{FF2B5EF4-FFF2-40B4-BE49-F238E27FC236}">
                  <a16:creationId xmlns:a16="http://schemas.microsoft.com/office/drawing/2014/main" id="{82656C95-FA87-425F-A149-256D199D9A7D}"/>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graphicFrame>
        <p:nvGraphicFramePr>
          <p:cNvPr id="16" name="Object 17">
            <a:extLst>
              <a:ext uri="{FF2B5EF4-FFF2-40B4-BE49-F238E27FC236}">
                <a16:creationId xmlns:a16="http://schemas.microsoft.com/office/drawing/2014/main" id="{2E01EE30-1E52-4DF8-8418-6C9532A45714}"/>
              </a:ext>
            </a:extLst>
          </p:cNvPr>
          <p:cNvGraphicFramePr>
            <a:graphicFrameLocks noChangeAspect="1"/>
          </p:cNvGraphicFramePr>
          <p:nvPr>
            <p:extLst>
              <p:ext uri="{D42A27DB-BD31-4B8C-83A1-F6EECF244321}">
                <p14:modId xmlns:p14="http://schemas.microsoft.com/office/powerpoint/2010/main" val="2416662092"/>
              </p:ext>
            </p:extLst>
          </p:nvPr>
        </p:nvGraphicFramePr>
        <p:xfrm>
          <a:off x="4017962" y="6023192"/>
          <a:ext cx="554038" cy="481012"/>
        </p:xfrm>
        <a:graphic>
          <a:graphicData uri="http://schemas.openxmlformats.org/presentationml/2006/ole">
            <mc:AlternateContent xmlns:mc="http://schemas.openxmlformats.org/markup-compatibility/2006">
              <mc:Choice xmlns:v="urn:schemas-microsoft-com:vml" Requires="v">
                <p:oleObj spid="_x0000_s195883" name="Equation" r:id="rId15" imgW="241200" imgH="241200" progId="Equation.DSMT4">
                  <p:embed/>
                </p:oleObj>
              </mc:Choice>
              <mc:Fallback>
                <p:oleObj name="Equation" r:id="rId15" imgW="241200" imgH="241200" progId="Equation.DSMT4">
                  <p:embed/>
                  <p:pic>
                    <p:nvPicPr>
                      <p:cNvPr id="79889" name="Object 17"/>
                      <p:cNvPicPr>
                        <a:picLocks noChangeAspect="1" noChangeArrowheads="1"/>
                      </p:cNvPicPr>
                      <p:nvPr/>
                    </p:nvPicPr>
                    <p:blipFill>
                      <a:blip r:embed="rId16"/>
                      <a:srcRect/>
                      <a:stretch>
                        <a:fillRect/>
                      </a:stretch>
                    </p:blipFill>
                    <p:spPr bwMode="auto">
                      <a:xfrm>
                        <a:off x="4017962" y="6023192"/>
                        <a:ext cx="554038"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矩形 16">
            <a:extLst>
              <a:ext uri="{FF2B5EF4-FFF2-40B4-BE49-F238E27FC236}">
                <a16:creationId xmlns:a16="http://schemas.microsoft.com/office/drawing/2014/main" id="{6197F759-F168-4E81-9B0F-D77D853DB20B}"/>
              </a:ext>
            </a:extLst>
          </p:cNvPr>
          <p:cNvSpPr/>
          <p:nvPr/>
        </p:nvSpPr>
        <p:spPr bwMode="auto">
          <a:xfrm>
            <a:off x="2483768" y="3445102"/>
            <a:ext cx="4165600" cy="5542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8" name="矩形 17">
            <a:extLst>
              <a:ext uri="{FF2B5EF4-FFF2-40B4-BE49-F238E27FC236}">
                <a16:creationId xmlns:a16="http://schemas.microsoft.com/office/drawing/2014/main" id="{D5906A02-7CA2-4D2E-8D80-3787808D42E4}"/>
              </a:ext>
            </a:extLst>
          </p:cNvPr>
          <p:cNvSpPr/>
          <p:nvPr/>
        </p:nvSpPr>
        <p:spPr bwMode="auto">
          <a:xfrm>
            <a:off x="5364088" y="6001814"/>
            <a:ext cx="2376264" cy="53106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4" name="Rectangle 2"/>
          <p:cNvSpPr>
            <a:spLocks noGrp="1" noChangeArrowheads="1"/>
          </p:cNvSpPr>
          <p:nvPr>
            <p:ph type="title"/>
          </p:nvPr>
        </p:nvSpPr>
        <p:spPr>
          <a:xfrm>
            <a:off x="251520" y="333375"/>
            <a:ext cx="6843166" cy="676275"/>
          </a:xfrm>
        </p:spPr>
        <p:txBody>
          <a:bodyPr/>
          <a:lstStyle/>
          <a:p>
            <a:pPr eaLnBrk="1" hangingPunct="1"/>
            <a:r>
              <a:rPr lang="en-US" altLang="zh-CN" sz="3200" dirty="0">
                <a:latin typeface="Arial" panose="020B0604020202020204" pitchFamily="34" charset="0"/>
                <a:cs typeface="Arial" panose="020B0604020202020204" pitchFamily="34" charset="0"/>
              </a:rPr>
              <a:t>4.4.0  </a:t>
            </a:r>
            <a:r>
              <a:rPr lang="zh-CN" altLang="en-US" sz="3200" dirty="0"/>
              <a:t>纯水的离解平衡及溶液酸碱性</a:t>
            </a:r>
          </a:p>
        </p:txBody>
      </p:sp>
      <p:sp>
        <p:nvSpPr>
          <p:cNvPr id="34823" name="Rectangle 3"/>
          <p:cNvSpPr>
            <a:spLocks noGrp="1" noChangeArrowheads="1"/>
          </p:cNvSpPr>
          <p:nvPr>
            <p:ph idx="1"/>
          </p:nvPr>
        </p:nvSpPr>
        <p:spPr>
          <a:xfrm>
            <a:off x="251520" y="980728"/>
            <a:ext cx="8640960" cy="4855904"/>
          </a:xfrm>
        </p:spPr>
        <p:txBody>
          <a:bodyPr/>
          <a:lstStyle/>
          <a:p>
            <a:pPr eaLnBrk="1" hangingPunct="1">
              <a:lnSpc>
                <a:spcPct val="125000"/>
              </a:lnSpc>
              <a:spcBef>
                <a:spcPts val="600"/>
              </a:spcBef>
              <a:buClrTx/>
              <a:defRPr/>
            </a:pPr>
            <a:r>
              <a:rPr lang="zh-CN" altLang="en-US" sz="2600" dirty="0">
                <a:effectLst/>
                <a:latin typeface="Times New Roman" panose="02020603050405020304" pitchFamily="18" charset="0"/>
                <a:cs typeface="Times New Roman" panose="02020603050405020304" pitchFamily="18" charset="0"/>
              </a:rPr>
              <a:t>      值不受</a:t>
            </a:r>
            <a:r>
              <a:rPr lang="en-US" altLang="zh-CN" sz="2600" dirty="0">
                <a:effectLst/>
                <a:latin typeface="Times New Roman" panose="02020603050405020304" pitchFamily="18" charset="0"/>
                <a:cs typeface="Times New Roman" panose="02020603050405020304" pitchFamily="18" charset="0"/>
              </a:rPr>
              <a:t>H</a:t>
            </a:r>
            <a:r>
              <a:rPr lang="en-US" altLang="zh-CN" sz="2600" baseline="30000" dirty="0">
                <a:effectLst/>
                <a:latin typeface="Times New Roman" panose="02020603050405020304" pitchFamily="18" charset="0"/>
                <a:cs typeface="Times New Roman" panose="02020603050405020304" pitchFamily="18" charset="0"/>
              </a:rPr>
              <a:t>＋</a:t>
            </a:r>
            <a:r>
              <a:rPr lang="zh-CN" altLang="en-US" sz="2600" dirty="0">
                <a:effectLst/>
                <a:latin typeface="Times New Roman" panose="02020603050405020304" pitchFamily="18" charset="0"/>
                <a:cs typeface="Times New Roman" panose="02020603050405020304" pitchFamily="18" charset="0"/>
              </a:rPr>
              <a:t>和</a:t>
            </a:r>
            <a:r>
              <a:rPr lang="en-US" altLang="zh-CN" sz="2600" dirty="0">
                <a:effectLst/>
                <a:latin typeface="Times New Roman" panose="02020603050405020304" pitchFamily="18" charset="0"/>
                <a:cs typeface="Times New Roman" panose="02020603050405020304" pitchFamily="18" charset="0"/>
              </a:rPr>
              <a:t>OH</a:t>
            </a:r>
            <a:r>
              <a:rPr lang="en-US" altLang="zh-CN" sz="2600" baseline="30000" dirty="0">
                <a:effectLst/>
                <a:latin typeface="Times New Roman" panose="02020603050405020304" pitchFamily="18" charset="0"/>
                <a:cs typeface="Times New Roman" panose="02020603050405020304" pitchFamily="18" charset="0"/>
              </a:rPr>
              <a:t>-</a:t>
            </a:r>
            <a:r>
              <a:rPr lang="zh-CN" altLang="en-US" sz="2600" dirty="0">
                <a:effectLst/>
                <a:latin typeface="Times New Roman" panose="02020603050405020304" pitchFamily="18" charset="0"/>
                <a:cs typeface="Times New Roman" panose="02020603050405020304" pitchFamily="18" charset="0"/>
              </a:rPr>
              <a:t>离子浓度的影响。</a:t>
            </a:r>
            <a:r>
              <a:rPr lang="zh-CN" altLang="en-US" sz="2600" dirty="0">
                <a:solidFill>
                  <a:srgbClr val="0000FF"/>
                </a:solidFill>
                <a:effectLst/>
                <a:latin typeface="Times New Roman" panose="02020603050405020304" pitchFamily="18" charset="0"/>
                <a:cs typeface="Times New Roman" panose="02020603050405020304" pitchFamily="18" charset="0"/>
              </a:rPr>
              <a:t>也就是说在水溶液中[</a:t>
            </a:r>
            <a:r>
              <a:rPr lang="en-US" altLang="zh-CN" sz="2600" dirty="0">
                <a:solidFill>
                  <a:srgbClr val="0000FF"/>
                </a:solidFill>
                <a:effectLst/>
                <a:latin typeface="Times New Roman" panose="02020603050405020304" pitchFamily="18" charset="0"/>
                <a:cs typeface="Times New Roman" panose="02020603050405020304" pitchFamily="18" charset="0"/>
              </a:rPr>
              <a:t>H</a:t>
            </a:r>
            <a:r>
              <a:rPr lang="en-US" altLang="zh-CN" sz="2600" baseline="30000" dirty="0">
                <a:solidFill>
                  <a:srgbClr val="0000FF"/>
                </a:solidFill>
                <a:effectLst/>
                <a:latin typeface="Times New Roman" panose="02020603050405020304" pitchFamily="18" charset="0"/>
                <a:cs typeface="Times New Roman" panose="02020603050405020304" pitchFamily="18" charset="0"/>
              </a:rPr>
              <a:t>＋</a:t>
            </a:r>
            <a:r>
              <a:rPr lang="en-US" altLang="zh-CN" sz="2600" dirty="0">
                <a:solidFill>
                  <a:srgbClr val="0000FF"/>
                </a:solidFill>
                <a:effectLst/>
                <a:latin typeface="Times New Roman" panose="02020603050405020304" pitchFamily="18" charset="0"/>
                <a:cs typeface="Times New Roman" panose="02020603050405020304" pitchFamily="18" charset="0"/>
              </a:rPr>
              <a:t>]</a:t>
            </a:r>
            <a:r>
              <a:rPr lang="zh-CN" altLang="en-US" sz="2600" dirty="0">
                <a:solidFill>
                  <a:srgbClr val="0000FF"/>
                </a:solidFill>
                <a:effectLst/>
                <a:latin typeface="Times New Roman" panose="02020603050405020304" pitchFamily="18" charset="0"/>
                <a:cs typeface="Times New Roman" panose="02020603050405020304" pitchFamily="18" charset="0"/>
              </a:rPr>
              <a:t>和[</a:t>
            </a:r>
            <a:r>
              <a:rPr lang="en-US" altLang="zh-CN" sz="2600" dirty="0">
                <a:solidFill>
                  <a:srgbClr val="0000FF"/>
                </a:solidFill>
                <a:effectLst/>
                <a:latin typeface="Times New Roman" panose="02020603050405020304" pitchFamily="18" charset="0"/>
                <a:cs typeface="Times New Roman" panose="02020603050405020304" pitchFamily="18" charset="0"/>
              </a:rPr>
              <a:t>OH</a:t>
            </a:r>
            <a:r>
              <a:rPr lang="en-US" altLang="zh-CN" sz="2600" baseline="30000" dirty="0">
                <a:solidFill>
                  <a:srgbClr val="0000FF"/>
                </a:solidFill>
                <a:effectLst/>
                <a:latin typeface="Times New Roman" panose="02020603050405020304" pitchFamily="18" charset="0"/>
                <a:cs typeface="Times New Roman" panose="02020603050405020304" pitchFamily="18" charset="0"/>
              </a:rPr>
              <a:t>-</a:t>
            </a:r>
            <a:r>
              <a:rPr lang="en-US" altLang="zh-CN" sz="2600" dirty="0">
                <a:solidFill>
                  <a:srgbClr val="0000FF"/>
                </a:solidFill>
                <a:effectLst/>
                <a:latin typeface="Times New Roman" panose="02020603050405020304" pitchFamily="18" charset="0"/>
                <a:cs typeface="Times New Roman" panose="02020603050405020304" pitchFamily="18" charset="0"/>
              </a:rPr>
              <a:t>]</a:t>
            </a:r>
            <a:r>
              <a:rPr lang="zh-CN" altLang="en-US" sz="2600" dirty="0">
                <a:solidFill>
                  <a:srgbClr val="0000FF"/>
                </a:solidFill>
                <a:effectLst/>
                <a:latin typeface="Times New Roman" panose="02020603050405020304" pitchFamily="18" charset="0"/>
                <a:cs typeface="Times New Roman" panose="02020603050405020304" pitchFamily="18" charset="0"/>
              </a:rPr>
              <a:t>的乘积总是等于</a:t>
            </a:r>
            <a:r>
              <a:rPr lang="zh-CN" altLang="en-US" sz="2600" dirty="0">
                <a:effectLst/>
                <a:latin typeface="Times New Roman" panose="02020603050405020304" pitchFamily="18" charset="0"/>
                <a:cs typeface="Times New Roman" panose="02020603050405020304" pitchFamily="18" charset="0"/>
              </a:rPr>
              <a:t>      </a:t>
            </a:r>
            <a:r>
              <a:rPr lang="en-US" altLang="zh-CN" sz="2600" dirty="0">
                <a:effectLst/>
                <a:latin typeface="Times New Roman" panose="02020603050405020304" pitchFamily="18" charset="0"/>
                <a:cs typeface="Times New Roman" panose="02020603050405020304" pitchFamily="18" charset="0"/>
              </a:rPr>
              <a:t>。</a:t>
            </a:r>
            <a:r>
              <a:rPr lang="zh-CN" altLang="en-US" sz="2600" dirty="0">
                <a:effectLst/>
                <a:latin typeface="Times New Roman" panose="02020603050405020304" pitchFamily="18" charset="0"/>
                <a:cs typeface="Times New Roman" panose="02020603050405020304" pitchFamily="18" charset="0"/>
              </a:rPr>
              <a:t>因此，我们可以用</a:t>
            </a:r>
            <a:r>
              <a:rPr lang="en-US" altLang="zh-CN" sz="2600" dirty="0">
                <a:effectLst/>
                <a:latin typeface="Times New Roman" panose="02020603050405020304" pitchFamily="18" charset="0"/>
                <a:cs typeface="Times New Roman" panose="02020603050405020304" pitchFamily="18" charset="0"/>
              </a:rPr>
              <a:t>H</a:t>
            </a:r>
            <a:r>
              <a:rPr lang="en-US" altLang="zh-CN" sz="2600" baseline="30000" dirty="0">
                <a:effectLst/>
                <a:latin typeface="Times New Roman" panose="02020603050405020304" pitchFamily="18" charset="0"/>
                <a:cs typeface="Times New Roman" panose="02020603050405020304" pitchFamily="18" charset="0"/>
              </a:rPr>
              <a:t>＋</a:t>
            </a:r>
            <a:r>
              <a:rPr lang="zh-CN" altLang="en-US" sz="2600" dirty="0">
                <a:effectLst/>
                <a:latin typeface="Times New Roman" panose="02020603050405020304" pitchFamily="18" charset="0"/>
                <a:cs typeface="Times New Roman" panose="02020603050405020304" pitchFamily="18" charset="0"/>
              </a:rPr>
              <a:t>浓度来表示水溶液的酸碱性。</a:t>
            </a:r>
            <a:endParaRPr lang="en-US" altLang="zh-CN" sz="2600"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buClrTx/>
              <a:defRPr/>
            </a:pPr>
            <a:r>
              <a:rPr lang="zh-CN" altLang="en-US" sz="2600" dirty="0">
                <a:solidFill>
                  <a:srgbClr val="FF0000"/>
                </a:solidFill>
                <a:effectLst/>
                <a:latin typeface="Times New Roman" panose="02020603050405020304" pitchFamily="18" charset="0"/>
                <a:cs typeface="Times New Roman" panose="02020603050405020304" pitchFamily="18" charset="0"/>
              </a:rPr>
              <a:t>在18</a:t>
            </a:r>
            <a:r>
              <a:rPr lang="en-US" altLang="zh-CN" sz="2600" dirty="0">
                <a:solidFill>
                  <a:srgbClr val="FF0000"/>
                </a:solidFill>
                <a:effectLst/>
                <a:latin typeface="Times New Roman" panose="02020603050405020304" pitchFamily="18" charset="0"/>
                <a:cs typeface="Times New Roman" panose="02020603050405020304" pitchFamily="18" charset="0"/>
              </a:rPr>
              <a:t>-</a:t>
            </a:r>
            <a:r>
              <a:rPr lang="zh-CN" altLang="en-US" sz="2600" dirty="0">
                <a:solidFill>
                  <a:srgbClr val="FF0000"/>
                </a:solidFill>
                <a:effectLst/>
                <a:latin typeface="Times New Roman" panose="02020603050405020304" pitchFamily="18" charset="0"/>
                <a:cs typeface="Times New Roman" panose="02020603050405020304" pitchFamily="18" charset="0"/>
              </a:rPr>
              <a:t>25 ℃范围内：</a:t>
            </a:r>
          </a:p>
          <a:p>
            <a:pPr marL="0" indent="355600" eaLnBrk="1" hangingPunct="1">
              <a:lnSpc>
                <a:spcPct val="125000"/>
              </a:lnSpc>
              <a:spcBef>
                <a:spcPts val="600"/>
              </a:spcBef>
              <a:buClrTx/>
              <a:buNone/>
              <a:defRPr/>
            </a:pPr>
            <a:r>
              <a:rPr lang="zh-CN" altLang="en-US" sz="2600" dirty="0">
                <a:effectLst/>
                <a:latin typeface="Times New Roman" panose="02020603050405020304" pitchFamily="18" charset="0"/>
                <a:cs typeface="Times New Roman" panose="02020603050405020304" pitchFamily="18" charset="0"/>
              </a:rPr>
              <a:t>纯水 [</a:t>
            </a:r>
            <a:r>
              <a:rPr lang="en-US" altLang="zh-CN" sz="2600" dirty="0">
                <a:effectLst/>
                <a:latin typeface="Times New Roman" panose="02020603050405020304" pitchFamily="18" charset="0"/>
                <a:cs typeface="Times New Roman" panose="02020603050405020304" pitchFamily="18" charset="0"/>
              </a:rPr>
              <a:t>H</a:t>
            </a:r>
            <a:r>
              <a:rPr lang="en-US" altLang="zh-CN" sz="2600" baseline="300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 = [OH</a:t>
            </a:r>
            <a:r>
              <a:rPr lang="en-US" altLang="zh-CN" sz="2600" baseline="300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 = 10</a:t>
            </a:r>
            <a:r>
              <a:rPr lang="en-US" altLang="zh-CN" sz="2600" baseline="30000" dirty="0">
                <a:effectLst/>
                <a:latin typeface="Times New Roman" panose="02020603050405020304" pitchFamily="18" charset="0"/>
                <a:cs typeface="Times New Roman" panose="02020603050405020304" pitchFamily="18" charset="0"/>
              </a:rPr>
              <a:t>-7</a:t>
            </a:r>
            <a:r>
              <a:rPr lang="en-US" altLang="zh-CN" sz="2600" dirty="0">
                <a:effectLst/>
                <a:latin typeface="Times New Roman" panose="02020603050405020304" pitchFamily="18" charset="0"/>
                <a:cs typeface="Times New Roman" panose="02020603050405020304" pitchFamily="18" charset="0"/>
              </a:rPr>
              <a:t> mol·L</a:t>
            </a:r>
            <a:r>
              <a:rPr lang="en-US" altLang="zh-CN" sz="2600" baseline="30000" dirty="0">
                <a:effectLst/>
                <a:latin typeface="Times New Roman" panose="02020603050405020304" pitchFamily="18" charset="0"/>
                <a:cs typeface="Times New Roman" panose="02020603050405020304" pitchFamily="18" charset="0"/>
              </a:rPr>
              <a:t>-1</a:t>
            </a:r>
            <a:r>
              <a:rPr lang="en-US" altLang="zh-CN" sz="2600" dirty="0">
                <a:effectLst/>
                <a:latin typeface="Times New Roman" panose="02020603050405020304" pitchFamily="18" charset="0"/>
                <a:cs typeface="Times New Roman" panose="02020603050405020304" pitchFamily="18" charset="0"/>
              </a:rPr>
              <a:t>,                  pH = 7</a:t>
            </a:r>
          </a:p>
          <a:p>
            <a:pPr marL="0" indent="355600" eaLnBrk="1" hangingPunct="1">
              <a:lnSpc>
                <a:spcPct val="125000"/>
              </a:lnSpc>
              <a:spcBef>
                <a:spcPts val="600"/>
              </a:spcBef>
              <a:buClrTx/>
              <a:buNone/>
              <a:defRPr/>
            </a:pPr>
            <a:r>
              <a:rPr lang="zh-CN" altLang="en-US" sz="2600" dirty="0">
                <a:effectLst/>
                <a:latin typeface="Times New Roman" panose="02020603050405020304" pitchFamily="18" charset="0"/>
                <a:cs typeface="Times New Roman" panose="02020603050405020304" pitchFamily="18" charset="0"/>
              </a:rPr>
              <a:t>酸性溶液 [</a:t>
            </a:r>
            <a:r>
              <a:rPr lang="en-US" altLang="zh-CN" sz="2600" dirty="0">
                <a:effectLst/>
                <a:latin typeface="Times New Roman" panose="02020603050405020304" pitchFamily="18" charset="0"/>
                <a:cs typeface="Times New Roman" panose="02020603050405020304" pitchFamily="18" charset="0"/>
              </a:rPr>
              <a:t>H</a:t>
            </a:r>
            <a:r>
              <a:rPr lang="en-US" altLang="zh-CN" sz="2600" baseline="300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 &gt; [OH</a:t>
            </a:r>
            <a:r>
              <a:rPr lang="en-US" altLang="zh-CN" sz="2600" baseline="300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 </a:t>
            </a:r>
            <a:r>
              <a:rPr lang="zh-CN" altLang="en-US" sz="26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H</a:t>
            </a:r>
            <a:r>
              <a:rPr lang="en-US" altLang="zh-CN" sz="2600" baseline="300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 &gt; 10</a:t>
            </a:r>
            <a:r>
              <a:rPr lang="en-US" altLang="zh-CN" sz="2600" baseline="30000" dirty="0">
                <a:effectLst/>
                <a:latin typeface="Times New Roman" panose="02020603050405020304" pitchFamily="18" charset="0"/>
                <a:cs typeface="Times New Roman" panose="02020603050405020304" pitchFamily="18" charset="0"/>
              </a:rPr>
              <a:t>-7</a:t>
            </a:r>
            <a:r>
              <a:rPr lang="en-US" altLang="zh-CN" sz="2600" dirty="0">
                <a:effectLst/>
                <a:latin typeface="Times New Roman" panose="02020603050405020304" pitchFamily="18" charset="0"/>
                <a:cs typeface="Times New Roman" panose="02020603050405020304" pitchFamily="18" charset="0"/>
              </a:rPr>
              <a:t> mol·L</a:t>
            </a:r>
            <a:r>
              <a:rPr lang="en-US" altLang="zh-CN" sz="2600" baseline="30000" dirty="0">
                <a:effectLst/>
                <a:latin typeface="Times New Roman" panose="02020603050405020304" pitchFamily="18" charset="0"/>
                <a:cs typeface="Times New Roman" panose="02020603050405020304" pitchFamily="18" charset="0"/>
              </a:rPr>
              <a:t>-1</a:t>
            </a:r>
            <a:r>
              <a:rPr lang="en-US" altLang="zh-CN" sz="2600" dirty="0">
                <a:effectLst/>
                <a:latin typeface="Times New Roman" panose="02020603050405020304" pitchFamily="18" charset="0"/>
                <a:cs typeface="Times New Roman" panose="02020603050405020304" pitchFamily="18" charset="0"/>
              </a:rPr>
              <a:t>, pH &lt; 7</a:t>
            </a:r>
          </a:p>
          <a:p>
            <a:pPr marL="0" indent="355600" eaLnBrk="1" hangingPunct="1">
              <a:lnSpc>
                <a:spcPct val="125000"/>
              </a:lnSpc>
              <a:spcBef>
                <a:spcPts val="600"/>
              </a:spcBef>
              <a:buClrTx/>
              <a:buNone/>
              <a:defRPr/>
            </a:pPr>
            <a:r>
              <a:rPr lang="zh-CN" altLang="en-US" sz="2600" dirty="0">
                <a:effectLst/>
                <a:latin typeface="Times New Roman" panose="02020603050405020304" pitchFamily="18" charset="0"/>
                <a:cs typeface="Times New Roman" panose="02020603050405020304" pitchFamily="18" charset="0"/>
              </a:rPr>
              <a:t>碱性溶液 [</a:t>
            </a:r>
            <a:r>
              <a:rPr lang="en-US" altLang="zh-CN" sz="2600" dirty="0">
                <a:effectLst/>
                <a:latin typeface="Times New Roman" panose="02020603050405020304" pitchFamily="18" charset="0"/>
                <a:cs typeface="Times New Roman" panose="02020603050405020304" pitchFamily="18" charset="0"/>
              </a:rPr>
              <a:t>H</a:t>
            </a:r>
            <a:r>
              <a:rPr lang="en-US" altLang="zh-CN" sz="2600" baseline="300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 &lt; [OH</a:t>
            </a:r>
            <a:r>
              <a:rPr lang="en-US" altLang="zh-CN" sz="2600" baseline="300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 </a:t>
            </a:r>
            <a:r>
              <a:rPr lang="zh-CN" altLang="en-US" sz="26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H</a:t>
            </a:r>
            <a:r>
              <a:rPr lang="en-US" altLang="zh-CN" sz="2600" baseline="30000" dirty="0">
                <a:effectLst/>
                <a:latin typeface="Times New Roman" panose="02020603050405020304" pitchFamily="18" charset="0"/>
                <a:cs typeface="Times New Roman" panose="02020603050405020304" pitchFamily="18" charset="0"/>
              </a:rPr>
              <a:t>+</a:t>
            </a:r>
            <a:r>
              <a:rPr lang="en-US" altLang="zh-CN" sz="2600" dirty="0">
                <a:effectLst/>
                <a:latin typeface="Times New Roman" panose="02020603050405020304" pitchFamily="18" charset="0"/>
                <a:cs typeface="Times New Roman" panose="02020603050405020304" pitchFamily="18" charset="0"/>
              </a:rPr>
              <a:t>] &lt; 10</a:t>
            </a:r>
            <a:r>
              <a:rPr lang="en-US" altLang="zh-CN" sz="2600" baseline="30000" dirty="0">
                <a:effectLst/>
                <a:latin typeface="Times New Roman" panose="02020603050405020304" pitchFamily="18" charset="0"/>
                <a:cs typeface="Times New Roman" panose="02020603050405020304" pitchFamily="18" charset="0"/>
              </a:rPr>
              <a:t>-7</a:t>
            </a:r>
            <a:r>
              <a:rPr lang="en-US" altLang="zh-CN" sz="2600" dirty="0">
                <a:effectLst/>
                <a:latin typeface="Times New Roman" panose="02020603050405020304" pitchFamily="18" charset="0"/>
                <a:cs typeface="Times New Roman" panose="02020603050405020304" pitchFamily="18" charset="0"/>
              </a:rPr>
              <a:t> mol·L</a:t>
            </a:r>
            <a:r>
              <a:rPr lang="en-US" altLang="zh-CN" sz="2600" baseline="30000" dirty="0">
                <a:effectLst/>
                <a:latin typeface="Times New Roman" panose="02020603050405020304" pitchFamily="18" charset="0"/>
                <a:cs typeface="Times New Roman" panose="02020603050405020304" pitchFamily="18" charset="0"/>
              </a:rPr>
              <a:t>-1</a:t>
            </a:r>
            <a:r>
              <a:rPr lang="en-US" altLang="zh-CN" sz="2600" dirty="0">
                <a:effectLst/>
                <a:latin typeface="Times New Roman" panose="02020603050405020304" pitchFamily="18" charset="0"/>
                <a:cs typeface="Times New Roman" panose="02020603050405020304" pitchFamily="18" charset="0"/>
              </a:rPr>
              <a:t>, pH &gt; 7</a:t>
            </a:r>
          </a:p>
          <a:p>
            <a:pPr eaLnBrk="1" hangingPunct="1">
              <a:lnSpc>
                <a:spcPct val="125000"/>
              </a:lnSpc>
              <a:spcBef>
                <a:spcPts val="600"/>
              </a:spcBef>
              <a:buClrTx/>
              <a:defRPr/>
            </a:pPr>
            <a:r>
              <a:rPr lang="zh-CN" altLang="en-US" sz="2600" dirty="0">
                <a:effectLst/>
                <a:latin typeface="Times New Roman" panose="02020603050405020304" pitchFamily="18" charset="0"/>
                <a:cs typeface="Times New Roman" panose="02020603050405020304" pitchFamily="18" charset="0"/>
              </a:rPr>
              <a:t>在工农业生产和科学实验中，常会用</a:t>
            </a:r>
            <a:r>
              <a:rPr lang="en-US" altLang="zh-CN" sz="2600" dirty="0">
                <a:effectLst/>
                <a:latin typeface="Times New Roman" panose="02020603050405020304" pitchFamily="18" charset="0"/>
                <a:cs typeface="Times New Roman" panose="02020603050405020304" pitchFamily="18" charset="0"/>
              </a:rPr>
              <a:t>pH</a:t>
            </a:r>
            <a:r>
              <a:rPr lang="zh-CN" altLang="en-US" sz="2600" dirty="0">
                <a:effectLst/>
                <a:latin typeface="Times New Roman" panose="02020603050405020304" pitchFamily="18" charset="0"/>
                <a:cs typeface="Times New Roman" panose="02020603050405020304" pitchFamily="18" charset="0"/>
              </a:rPr>
              <a:t>值表示水中</a:t>
            </a:r>
            <a:r>
              <a:rPr lang="en-US" altLang="zh-CN" sz="2600" dirty="0">
                <a:effectLst/>
                <a:latin typeface="Times New Roman" panose="02020603050405020304" pitchFamily="18" charset="0"/>
                <a:cs typeface="Times New Roman" panose="02020603050405020304" pitchFamily="18" charset="0"/>
              </a:rPr>
              <a:t>H</a:t>
            </a:r>
            <a:r>
              <a:rPr lang="en-US" altLang="zh-CN" sz="2600" baseline="30000" dirty="0">
                <a:effectLst/>
                <a:latin typeface="Times New Roman" panose="02020603050405020304" pitchFamily="18" charset="0"/>
                <a:cs typeface="Times New Roman" panose="02020603050405020304" pitchFamily="18" charset="0"/>
              </a:rPr>
              <a:t>+</a:t>
            </a:r>
            <a:r>
              <a:rPr lang="zh-CN" altLang="en-US" sz="2600" dirty="0">
                <a:effectLst/>
                <a:latin typeface="Times New Roman" panose="02020603050405020304" pitchFamily="18" charset="0"/>
                <a:cs typeface="Times New Roman" panose="02020603050405020304" pitchFamily="18" charset="0"/>
              </a:rPr>
              <a:t>离子浓度。</a:t>
            </a:r>
          </a:p>
        </p:txBody>
      </p:sp>
      <p:graphicFrame>
        <p:nvGraphicFramePr>
          <p:cNvPr id="80902" name="Object 6"/>
          <p:cNvGraphicFramePr>
            <a:graphicFrameLocks noChangeAspect="1"/>
          </p:cNvGraphicFramePr>
          <p:nvPr>
            <p:extLst>
              <p:ext uri="{D42A27DB-BD31-4B8C-83A1-F6EECF244321}">
                <p14:modId xmlns:p14="http://schemas.microsoft.com/office/powerpoint/2010/main" val="3894975106"/>
              </p:ext>
            </p:extLst>
          </p:nvPr>
        </p:nvGraphicFramePr>
        <p:xfrm>
          <a:off x="683568" y="1021368"/>
          <a:ext cx="565448" cy="565448"/>
        </p:xfrm>
        <a:graphic>
          <a:graphicData uri="http://schemas.openxmlformats.org/presentationml/2006/ole">
            <mc:AlternateContent xmlns:mc="http://schemas.openxmlformats.org/markup-compatibility/2006">
              <mc:Choice xmlns:v="urn:schemas-microsoft-com:vml" Requires="v">
                <p:oleObj spid="_x0000_s81594" name="Equation" r:id="rId3" imgW="241195" imgH="241195" progId="Equation.DSMT4">
                  <p:embed/>
                </p:oleObj>
              </mc:Choice>
              <mc:Fallback>
                <p:oleObj name="Equation" r:id="rId3" imgW="241195" imgH="241195" progId="Equation.DSMT4">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021368"/>
                        <a:ext cx="565448" cy="565448"/>
                      </a:xfrm>
                      <a:prstGeom prst="rect">
                        <a:avLst/>
                      </a:prstGeom>
                      <a:noFill/>
                    </p:spPr>
                  </p:pic>
                </p:oleObj>
              </mc:Fallback>
            </mc:AlternateContent>
          </a:graphicData>
        </a:graphic>
      </p:graphicFrame>
      <p:pic>
        <p:nvPicPr>
          <p:cNvPr id="80906" name="Ink 6"/>
          <p:cNvPicPr>
            <a:picLocks noRot="1" noChangeAspect="1" noEditPoints="1" noChangeArrowheads="1" noChangeShapeType="1"/>
          </p:cNvPicPr>
          <p:nvPr/>
        </p:nvPicPr>
        <p:blipFill>
          <a:blip r:embed="rId5"/>
          <a:srcRect/>
          <a:stretch>
            <a:fillRect/>
          </a:stretch>
        </p:blipFill>
        <p:spPr bwMode="auto">
          <a:xfrm>
            <a:off x="1209675" y="6656388"/>
            <a:ext cx="84138" cy="84137"/>
          </a:xfrm>
          <a:prstGeom prst="rect">
            <a:avLst/>
          </a:prstGeom>
          <a:noFill/>
          <a:ln w="9525">
            <a:noFill/>
            <a:miter lim="800000"/>
            <a:headEnd/>
            <a:tailEnd/>
          </a:ln>
        </p:spPr>
      </p:pic>
      <p:graphicFrame>
        <p:nvGraphicFramePr>
          <p:cNvPr id="7" name="Object 6">
            <a:extLst>
              <a:ext uri="{FF2B5EF4-FFF2-40B4-BE49-F238E27FC236}">
                <a16:creationId xmlns:a16="http://schemas.microsoft.com/office/drawing/2014/main" id="{1589077F-270B-4E8E-8978-C0F78352D695}"/>
              </a:ext>
            </a:extLst>
          </p:cNvPr>
          <p:cNvGraphicFramePr>
            <a:graphicFrameLocks noChangeAspect="1"/>
          </p:cNvGraphicFramePr>
          <p:nvPr>
            <p:extLst>
              <p:ext uri="{D42A27DB-BD31-4B8C-83A1-F6EECF244321}">
                <p14:modId xmlns:p14="http://schemas.microsoft.com/office/powerpoint/2010/main" val="3698335517"/>
              </p:ext>
            </p:extLst>
          </p:nvPr>
        </p:nvGraphicFramePr>
        <p:xfrm>
          <a:off x="5436096" y="1530152"/>
          <a:ext cx="565448" cy="565448"/>
        </p:xfrm>
        <a:graphic>
          <a:graphicData uri="http://schemas.openxmlformats.org/presentationml/2006/ole">
            <mc:AlternateContent xmlns:mc="http://schemas.openxmlformats.org/markup-compatibility/2006">
              <mc:Choice xmlns:v="urn:schemas-microsoft-com:vml" Requires="v">
                <p:oleObj spid="_x0000_s81595" name="Equation" r:id="rId3" imgW="241195" imgH="241195" progId="Equation.DSMT4">
                  <p:embed/>
                </p:oleObj>
              </mc:Choice>
              <mc:Fallback>
                <p:oleObj name="Equation" r:id="rId3" imgW="241195" imgH="241195" progId="Equation.DSMT4">
                  <p:embed/>
                  <p:pic>
                    <p:nvPicPr>
                      <p:cNvPr id="8090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1530152"/>
                        <a:ext cx="565448" cy="565448"/>
                      </a:xfrm>
                      <a:prstGeom prst="rect">
                        <a:avLst/>
                      </a:prstGeom>
                      <a:noFill/>
                    </p:spPr>
                  </p:pic>
                </p:oleObj>
              </mc:Fallback>
            </mc:AlternateContent>
          </a:graphicData>
        </a:graphic>
      </p:graphicFrame>
    </p:spTree>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2" descr="PHgraph"/>
          <p:cNvPicPr>
            <a:picLocks noGrp="1" noChangeAspect="1" noChangeArrowheads="1"/>
          </p:cNvPicPr>
          <p:nvPr>
            <p:ph idx="4294967295"/>
          </p:nvPr>
        </p:nvPicPr>
        <p:blipFill rotWithShape="1">
          <a:blip r:embed="rId2">
            <a:clrChange>
              <a:clrFrom>
                <a:srgbClr val="FFFFFF"/>
              </a:clrFrom>
              <a:clrTo>
                <a:srgbClr val="FFFFFF">
                  <a:alpha val="0"/>
                </a:srgbClr>
              </a:clrTo>
            </a:clrChange>
          </a:blip>
          <a:srcRect b="2336"/>
          <a:stretch/>
        </p:blipFill>
        <p:spPr>
          <a:xfrm>
            <a:off x="971601" y="1052736"/>
            <a:ext cx="7128792" cy="4176464"/>
          </a:xfrm>
        </p:spPr>
      </p:pic>
      <p:sp>
        <p:nvSpPr>
          <p:cNvPr id="158722" name="Rectangle 6"/>
          <p:cNvSpPr>
            <a:spLocks noGrp="1" noChangeArrowheads="1"/>
          </p:cNvSpPr>
          <p:nvPr>
            <p:ph type="title" idx="4294967295"/>
          </p:nvPr>
        </p:nvSpPr>
        <p:spPr>
          <a:xfrm>
            <a:off x="251520" y="404664"/>
            <a:ext cx="5005388" cy="609600"/>
          </a:xfrm>
        </p:spPr>
        <p:txBody>
          <a:bodyPr/>
          <a:lstStyle/>
          <a:p>
            <a:pPr eaLnBrk="1" hangingPunct="1"/>
            <a:r>
              <a:rPr lang="en-US" altLang="zh-CN" sz="3200" dirty="0">
                <a:latin typeface="Arial" panose="020B0604020202020204" pitchFamily="34" charset="0"/>
                <a:cs typeface="Arial" panose="020B0604020202020204" pitchFamily="34" charset="0"/>
              </a:rPr>
              <a:t>4.4.0.1  </a:t>
            </a:r>
            <a:r>
              <a:rPr lang="zh-CN" altLang="en-US" sz="3200" dirty="0"/>
              <a:t>一些物质的酸碱性</a:t>
            </a:r>
          </a:p>
        </p:txBody>
      </p:sp>
      <p:sp>
        <p:nvSpPr>
          <p:cNvPr id="158723" name="Text Box 3"/>
          <p:cNvSpPr txBox="1">
            <a:spLocks noChangeArrowheads="1"/>
          </p:cNvSpPr>
          <p:nvPr/>
        </p:nvSpPr>
        <p:spPr bwMode="auto">
          <a:xfrm>
            <a:off x="1691680" y="5267672"/>
            <a:ext cx="5976664" cy="1384995"/>
          </a:xfrm>
          <a:prstGeom prst="rect">
            <a:avLst/>
          </a:prstGeom>
          <a:noFill/>
          <a:ln w="9525">
            <a:noFill/>
            <a:miter lim="800000"/>
            <a:headEnd/>
            <a:tailEnd/>
          </a:ln>
        </p:spPr>
        <p:txBody>
          <a:bodyPr wrap="square">
            <a:spAutoFit/>
          </a:bodyPr>
          <a:lstStyle/>
          <a:p>
            <a:pPr>
              <a:buClr>
                <a:srgbClr val="0000FF"/>
              </a:buClr>
              <a:buSzPct val="90000"/>
              <a:buFont typeface="Wingdings" pitchFamily="2" charset="2"/>
              <a:buChar char="Ø"/>
            </a:pPr>
            <a:r>
              <a:rPr kumimoji="0"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酸性溶液：</a:t>
            </a:r>
            <a:r>
              <a:rPr kumimoji="0"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pH ＜ 7，[H</a:t>
            </a:r>
            <a:r>
              <a:rPr kumimoji="0"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 10</a:t>
            </a:r>
            <a:r>
              <a:rPr kumimoji="0"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-7</a:t>
            </a:r>
          </a:p>
          <a:p>
            <a:pPr>
              <a:buClr>
                <a:srgbClr val="0000FF"/>
              </a:buClr>
              <a:buSzPct val="90000"/>
              <a:buFont typeface="Wingdings" pitchFamily="2" charset="2"/>
              <a:buChar char="Ø"/>
            </a:pPr>
            <a:r>
              <a:rPr kumimoji="0"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kumimoji="0"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中性溶液：</a:t>
            </a:r>
            <a:r>
              <a:rPr kumimoji="0"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pH ＝ 7，[H</a:t>
            </a:r>
            <a:r>
              <a:rPr kumimoji="0"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 10</a:t>
            </a:r>
            <a:r>
              <a:rPr kumimoji="0"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-7</a:t>
            </a:r>
            <a:endParaRPr kumimoji="0"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endParaRPr>
          </a:p>
          <a:p>
            <a:pPr>
              <a:buClr>
                <a:srgbClr val="0000FF"/>
              </a:buClr>
              <a:buSzPct val="90000"/>
              <a:buFont typeface="Wingdings" pitchFamily="2" charset="2"/>
              <a:buChar char="Ø"/>
            </a:pPr>
            <a:r>
              <a:rPr kumimoji="0"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kumimoji="0"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碱性溶液：</a:t>
            </a:r>
            <a:r>
              <a:rPr kumimoji="0"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pH ＞ 7，[H</a:t>
            </a:r>
            <a:r>
              <a:rPr kumimoji="0"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kumimoji="0"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 10</a:t>
            </a:r>
            <a:r>
              <a:rPr kumimoji="0" lang="en-US" altLang="zh-CN"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-7</a:t>
            </a:r>
          </a:p>
        </p:txBody>
      </p:sp>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11"/>
          <p:cNvSpPr>
            <a:spLocks noGrp="1" noChangeArrowheads="1"/>
          </p:cNvSpPr>
          <p:nvPr>
            <p:ph type="title"/>
          </p:nvPr>
        </p:nvSpPr>
        <p:spPr>
          <a:xfrm>
            <a:off x="251520" y="333375"/>
            <a:ext cx="7520880" cy="609600"/>
          </a:xfrm>
        </p:spPr>
        <p:txBody>
          <a:bodyPr/>
          <a:lstStyle/>
          <a:p>
            <a:pPr eaLnBrk="1" hangingPunct="1"/>
            <a:r>
              <a:rPr lang="en-US" altLang="zh-CN" sz="3200" dirty="0">
                <a:latin typeface="Arial" panose="020B0604020202020204" pitchFamily="34" charset="0"/>
                <a:cs typeface="Arial" panose="020B0604020202020204" pitchFamily="34" charset="0"/>
              </a:rPr>
              <a:t>4.4.0.2  </a:t>
            </a:r>
            <a:r>
              <a:rPr lang="en-US" altLang="zh-CN" sz="3200" dirty="0"/>
              <a:t>pH</a:t>
            </a:r>
            <a:r>
              <a:rPr lang="zh-CN" altLang="en-US" sz="3200" dirty="0"/>
              <a:t>值的测定</a:t>
            </a:r>
          </a:p>
        </p:txBody>
      </p:sp>
      <p:pic>
        <p:nvPicPr>
          <p:cNvPr id="160770" name="Picture 9" descr="Rotation of PHpaper2"/>
          <p:cNvPicPr>
            <a:picLocks noGrp="1" noChangeAspect="1" noChangeArrowheads="1"/>
          </p:cNvPicPr>
          <p:nvPr>
            <p:ph sz="quarter" idx="2"/>
          </p:nvPr>
        </p:nvPicPr>
        <p:blipFill>
          <a:blip r:embed="rId3"/>
          <a:srcRect/>
          <a:stretch>
            <a:fillRect/>
          </a:stretch>
        </p:blipFill>
        <p:spPr>
          <a:xfrm>
            <a:off x="1133301" y="1243608"/>
            <a:ext cx="3265487" cy="1468438"/>
          </a:xfrm>
        </p:spPr>
      </p:pic>
      <p:pic>
        <p:nvPicPr>
          <p:cNvPr id="160771" name="Picture 6" descr="PHmeter"/>
          <p:cNvPicPr>
            <a:picLocks noGrp="1" noChangeAspect="1" noChangeArrowheads="1"/>
          </p:cNvPicPr>
          <p:nvPr>
            <p:ph sz="quarter" idx="3"/>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rcRect/>
          <a:stretch>
            <a:fillRect/>
          </a:stretch>
        </p:blipFill>
        <p:spPr>
          <a:xfrm>
            <a:off x="865013" y="3760465"/>
            <a:ext cx="3695700" cy="1857375"/>
          </a:xfrm>
        </p:spPr>
      </p:pic>
      <p:sp>
        <p:nvSpPr>
          <p:cNvPr id="160772" name="Rectangle 3"/>
          <p:cNvSpPr>
            <a:spLocks noChangeArrowheads="1"/>
          </p:cNvSpPr>
          <p:nvPr/>
        </p:nvSpPr>
        <p:spPr bwMode="auto">
          <a:xfrm>
            <a:off x="2233438" y="4701853"/>
            <a:ext cx="4968875" cy="1582737"/>
          </a:xfrm>
          <a:prstGeom prst="rect">
            <a:avLst/>
          </a:prstGeom>
          <a:noFill/>
          <a:ln w="9525">
            <a:noFill/>
            <a:miter lim="800000"/>
            <a:headEnd/>
            <a:tailEnd/>
          </a:ln>
        </p:spPr>
        <p:txBody>
          <a:bodyPr/>
          <a:lstStyle/>
          <a:p>
            <a:pPr marL="342900" indent="-342900">
              <a:spcBef>
                <a:spcPct val="20000"/>
              </a:spcBef>
              <a:buClr>
                <a:schemeClr val="hlink"/>
              </a:buClr>
              <a:buFontTx/>
              <a:buChar char="•"/>
            </a:pPr>
            <a:endParaRPr lang="zh-CN" altLang="en-US" sz="2400" b="1">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60773" name="Text Box 4"/>
          <p:cNvSpPr txBox="1">
            <a:spLocks noChangeArrowheads="1"/>
          </p:cNvSpPr>
          <p:nvPr/>
        </p:nvSpPr>
        <p:spPr bwMode="auto">
          <a:xfrm>
            <a:off x="1133302" y="2730624"/>
            <a:ext cx="3265486" cy="457200"/>
          </a:xfrm>
          <a:prstGeom prst="rect">
            <a:avLst/>
          </a:prstGeom>
          <a:noFill/>
          <a:ln w="9525">
            <a:noFill/>
            <a:miter lim="800000"/>
            <a:headEnd/>
            <a:tailEnd/>
          </a:ln>
        </p:spPr>
        <p:txBody>
          <a:bodyPr wrap="square">
            <a:spAutoFit/>
          </a:bodyPr>
          <a:lstStyle/>
          <a:p>
            <a:pPr algn="ctr"/>
            <a:r>
              <a:rPr lang="en-US" altLang="zh-CN"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pH</a:t>
            </a:r>
            <a:r>
              <a:rPr lang="zh-CN" altLang="en-US"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试纸</a:t>
            </a:r>
          </a:p>
        </p:txBody>
      </p:sp>
      <p:sp>
        <p:nvSpPr>
          <p:cNvPr id="160774" name="Text Box 5"/>
          <p:cNvSpPr txBox="1">
            <a:spLocks noChangeArrowheads="1"/>
          </p:cNvSpPr>
          <p:nvPr/>
        </p:nvSpPr>
        <p:spPr bwMode="auto">
          <a:xfrm>
            <a:off x="865013" y="5636096"/>
            <a:ext cx="3695700" cy="457200"/>
          </a:xfrm>
          <a:prstGeom prst="rect">
            <a:avLst/>
          </a:prstGeom>
          <a:noFill/>
          <a:ln w="9525">
            <a:noFill/>
            <a:miter lim="800000"/>
            <a:headEnd/>
            <a:tailEnd/>
          </a:ln>
        </p:spPr>
        <p:txBody>
          <a:bodyPr wrap="square">
            <a:spAutoFit/>
          </a:bodyPr>
          <a:lstStyle/>
          <a:p>
            <a:pPr algn="ctr">
              <a:spcBef>
                <a:spcPct val="50000"/>
              </a:spcBef>
            </a:pPr>
            <a:r>
              <a:rPr lang="en-US" altLang="zh-CN"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pH</a:t>
            </a:r>
            <a:r>
              <a:rPr lang="zh-CN" altLang="en-US"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计（酸度计）</a:t>
            </a:r>
          </a:p>
        </p:txBody>
      </p:sp>
      <p:sp>
        <p:nvSpPr>
          <p:cNvPr id="160775" name="Text Box 7"/>
          <p:cNvSpPr txBox="1">
            <a:spLocks noChangeArrowheads="1"/>
          </p:cNvSpPr>
          <p:nvPr/>
        </p:nvSpPr>
        <p:spPr bwMode="auto">
          <a:xfrm>
            <a:off x="5669160" y="5493221"/>
            <a:ext cx="2482801" cy="457200"/>
          </a:xfrm>
          <a:prstGeom prst="rect">
            <a:avLst/>
          </a:prstGeom>
          <a:noFill/>
          <a:ln w="9525">
            <a:noFill/>
            <a:miter lim="800000"/>
            <a:headEnd/>
            <a:tailEnd/>
          </a:ln>
        </p:spPr>
        <p:txBody>
          <a:bodyPr wrap="square">
            <a:spAutoFit/>
          </a:bodyPr>
          <a:lstStyle/>
          <a:p>
            <a:pPr algn="ctr">
              <a:spcBef>
                <a:spcPct val="50000"/>
              </a:spcBef>
            </a:pPr>
            <a:r>
              <a:rPr lang="zh-CN" altLang="en-US"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化学滴定</a:t>
            </a:r>
          </a:p>
        </p:txBody>
      </p:sp>
      <p:pic>
        <p:nvPicPr>
          <p:cNvPr id="160776" name="Picture 8" descr="PHtritation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l="10375" t="1949" b="1421"/>
          <a:stretch/>
        </p:blipFill>
        <p:spPr bwMode="auto">
          <a:xfrm>
            <a:off x="5669161" y="1409117"/>
            <a:ext cx="2482801" cy="4039765"/>
          </a:xfrm>
          <a:prstGeom prst="rect">
            <a:avLst/>
          </a:prstGeom>
          <a:noFill/>
          <a:ln w="9525">
            <a:noFill/>
            <a:miter lim="800000"/>
            <a:headEnd/>
            <a:tailEnd/>
          </a:ln>
        </p:spPr>
      </p:pic>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5" descr="image0"/>
          <p:cNvPicPr>
            <a:picLocks noGrp="1" noChangeAspect="1" noChangeArrowheads="1"/>
          </p:cNvPicPr>
          <p:nvPr>
            <p:ph idx="4294967295"/>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7320" t="1415" r="4376" b="2715"/>
          <a:stretch/>
        </p:blipFill>
        <p:spPr>
          <a:xfrm>
            <a:off x="323528" y="1340916"/>
            <a:ext cx="6158108" cy="5256436"/>
          </a:xfrm>
        </p:spPr>
      </p:pic>
      <p:sp>
        <p:nvSpPr>
          <p:cNvPr id="115714" name="Rectangle 7"/>
          <p:cNvSpPr>
            <a:spLocks noGrp="1" noChangeArrowheads="1"/>
          </p:cNvSpPr>
          <p:nvPr>
            <p:ph type="title" idx="4294967295"/>
          </p:nvPr>
        </p:nvSpPr>
        <p:spPr>
          <a:xfrm>
            <a:off x="251073" y="404813"/>
            <a:ext cx="4536951" cy="609600"/>
          </a:xfrm>
        </p:spPr>
        <p:txBody>
          <a:bodyPr/>
          <a:lstStyle/>
          <a:p>
            <a:pPr eaLnBrk="1" hangingPunct="1"/>
            <a:r>
              <a:rPr lang="en-US" altLang="zh-CN" sz="3200" dirty="0"/>
              <a:t>4.4.0.2  </a:t>
            </a:r>
            <a:r>
              <a:rPr lang="zh-CN" altLang="en-US" sz="3200" dirty="0"/>
              <a:t>酸碱指示剂</a:t>
            </a:r>
          </a:p>
        </p:txBody>
      </p:sp>
      <p:sp>
        <p:nvSpPr>
          <p:cNvPr id="115715" name="Text Box 2"/>
          <p:cNvSpPr txBox="1">
            <a:spLocks noChangeArrowheads="1"/>
          </p:cNvSpPr>
          <p:nvPr/>
        </p:nvSpPr>
        <p:spPr bwMode="auto">
          <a:xfrm>
            <a:off x="6640868" y="2901788"/>
            <a:ext cx="1723549" cy="461665"/>
          </a:xfrm>
          <a:prstGeom prst="rect">
            <a:avLst/>
          </a:prstGeom>
          <a:noFill/>
          <a:ln w="9525">
            <a:noFill/>
            <a:miter lim="800000"/>
            <a:headEnd/>
            <a:tailEnd/>
          </a:ln>
        </p:spPr>
        <p:txBody>
          <a:bodyPr wrap="none">
            <a:spAutoFit/>
          </a:bodyPr>
          <a:lstStyle/>
          <a:p>
            <a:r>
              <a:rPr kumimoji="0" lang="zh-CN" altLang="en-US" sz="2400" b="1" dirty="0">
                <a:latin typeface="华文仿宋" panose="02010600040101010101" pitchFamily="2" charset="-122"/>
                <a:ea typeface="华文仿宋" panose="02010600040101010101" pitchFamily="2" charset="-122"/>
              </a:rPr>
              <a:t>溴百里酚蓝</a:t>
            </a:r>
          </a:p>
        </p:txBody>
      </p:sp>
      <p:sp>
        <p:nvSpPr>
          <p:cNvPr id="115716" name="Text Box 3"/>
          <p:cNvSpPr txBox="1">
            <a:spLocks noChangeArrowheads="1"/>
          </p:cNvSpPr>
          <p:nvPr/>
        </p:nvSpPr>
        <p:spPr bwMode="auto">
          <a:xfrm>
            <a:off x="7231318" y="4926442"/>
            <a:ext cx="800219" cy="461665"/>
          </a:xfrm>
          <a:prstGeom prst="rect">
            <a:avLst/>
          </a:prstGeom>
          <a:noFill/>
          <a:ln w="9525">
            <a:noFill/>
            <a:miter lim="800000"/>
            <a:headEnd/>
            <a:tailEnd/>
          </a:ln>
        </p:spPr>
        <p:txBody>
          <a:bodyPr wrap="none">
            <a:spAutoFit/>
          </a:bodyPr>
          <a:lstStyle/>
          <a:p>
            <a:r>
              <a:rPr kumimoji="0" lang="zh-CN" altLang="en-US" sz="2400" b="1" dirty="0">
                <a:latin typeface="华文仿宋" panose="02010600040101010101" pitchFamily="2" charset="-122"/>
                <a:ea typeface="华文仿宋" panose="02010600040101010101" pitchFamily="2" charset="-122"/>
              </a:rPr>
              <a:t>酚酞</a:t>
            </a:r>
          </a:p>
        </p:txBody>
      </p:sp>
      <p:sp>
        <p:nvSpPr>
          <p:cNvPr id="115717" name="Text Box 4"/>
          <p:cNvSpPr txBox="1">
            <a:spLocks noChangeArrowheads="1"/>
          </p:cNvSpPr>
          <p:nvPr/>
        </p:nvSpPr>
        <p:spPr bwMode="auto">
          <a:xfrm>
            <a:off x="7000724" y="1275221"/>
            <a:ext cx="1107996" cy="461665"/>
          </a:xfrm>
          <a:prstGeom prst="rect">
            <a:avLst/>
          </a:prstGeom>
          <a:noFill/>
          <a:ln w="9525">
            <a:noFill/>
            <a:miter lim="800000"/>
            <a:headEnd/>
            <a:tailEnd/>
          </a:ln>
        </p:spPr>
        <p:txBody>
          <a:bodyPr wrap="none">
            <a:spAutoFit/>
          </a:bodyPr>
          <a:lstStyle/>
          <a:p>
            <a:r>
              <a:rPr kumimoji="0" lang="zh-CN" altLang="en-US" sz="2400" b="1" dirty="0">
                <a:latin typeface="华文仿宋" panose="02010600040101010101" pitchFamily="2" charset="-122"/>
                <a:ea typeface="华文仿宋" panose="02010600040101010101" pitchFamily="2" charset="-122"/>
              </a:rPr>
              <a:t>甲基红</a:t>
            </a:r>
          </a:p>
        </p:txBody>
      </p:sp>
      <p:pic>
        <p:nvPicPr>
          <p:cNvPr id="3" name="图片 2">
            <a:extLst>
              <a:ext uri="{FF2B5EF4-FFF2-40B4-BE49-F238E27FC236}">
                <a16:creationId xmlns:a16="http://schemas.microsoft.com/office/drawing/2014/main" id="{E0CC6B0F-A13D-4E41-BE8A-CE7A61B16264}"/>
              </a:ext>
            </a:extLst>
          </p:cNvPr>
          <p:cNvPicPr>
            <a:picLocks noChangeAspect="1"/>
          </p:cNvPicPr>
          <p:nvPr/>
        </p:nvPicPr>
        <p:blipFill rotWithShape="1">
          <a:blip r:embed="rId4">
            <a:clrChange>
              <a:clrFrom>
                <a:srgbClr val="FFFFFF"/>
              </a:clrFrom>
              <a:clrTo>
                <a:srgbClr val="FFFFFF">
                  <a:alpha val="0"/>
                </a:srgbClr>
              </a:clrTo>
            </a:clrChange>
            <a:biLevel thresh="75000"/>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t="21789" b="22267"/>
          <a:stretch/>
        </p:blipFill>
        <p:spPr>
          <a:xfrm>
            <a:off x="6481636" y="1425550"/>
            <a:ext cx="2129730" cy="1191440"/>
          </a:xfrm>
          <a:prstGeom prst="rect">
            <a:avLst/>
          </a:prstGeom>
        </p:spPr>
      </p:pic>
      <p:pic>
        <p:nvPicPr>
          <p:cNvPr id="5" name="图片 4">
            <a:extLst>
              <a:ext uri="{FF2B5EF4-FFF2-40B4-BE49-F238E27FC236}">
                <a16:creationId xmlns:a16="http://schemas.microsoft.com/office/drawing/2014/main" id="{0288DE2D-8238-4E3F-8475-DE5E7587A6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8224" y="3321062"/>
            <a:ext cx="2026988" cy="1443127"/>
          </a:xfrm>
          <a:prstGeom prst="rect">
            <a:avLst/>
          </a:prstGeom>
        </p:spPr>
      </p:pic>
      <p:pic>
        <p:nvPicPr>
          <p:cNvPr id="7" name="图片 6">
            <a:extLst>
              <a:ext uri="{FF2B5EF4-FFF2-40B4-BE49-F238E27FC236}">
                <a16:creationId xmlns:a16="http://schemas.microsoft.com/office/drawing/2014/main" id="{D6BB7B67-AB0E-4C49-9660-191CC3A87320}"/>
              </a:ext>
            </a:extLst>
          </p:cNvPr>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t="9576" r="51297" b="28830"/>
          <a:stretch/>
        </p:blipFill>
        <p:spPr>
          <a:xfrm>
            <a:off x="6444208" y="5309638"/>
            <a:ext cx="2374438" cy="1287714"/>
          </a:xfrm>
          <a:prstGeom prst="rect">
            <a:avLst/>
          </a:prstGeom>
        </p:spPr>
      </p:pic>
      <p:sp>
        <p:nvSpPr>
          <p:cNvPr id="10" name="Text Box 2">
            <a:extLst>
              <a:ext uri="{FF2B5EF4-FFF2-40B4-BE49-F238E27FC236}">
                <a16:creationId xmlns:a16="http://schemas.microsoft.com/office/drawing/2014/main" id="{45D1B71C-8DFD-40F7-A553-C012DB78162A}"/>
              </a:ext>
            </a:extLst>
          </p:cNvPr>
          <p:cNvSpPr txBox="1">
            <a:spLocks noChangeArrowheads="1"/>
          </p:cNvSpPr>
          <p:nvPr/>
        </p:nvSpPr>
        <p:spPr bwMode="auto">
          <a:xfrm>
            <a:off x="251520" y="990397"/>
            <a:ext cx="6552728" cy="461665"/>
          </a:xfrm>
          <a:prstGeom prst="rect">
            <a:avLst/>
          </a:prstGeom>
          <a:noFill/>
          <a:ln w="9525">
            <a:noFill/>
            <a:miter lim="800000"/>
            <a:headEnd/>
            <a:tailEnd/>
          </a:ln>
        </p:spPr>
        <p:txBody>
          <a:bodyPr wrap="square">
            <a:spAutoFit/>
          </a:bodyPr>
          <a:lstStyle/>
          <a:p>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    3        4       5       6       7       8        9      10    11 </a:t>
            </a:r>
            <a:endPar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4.4.0.3  </a:t>
            </a:r>
            <a:r>
              <a:rPr lang="zh-CN" altLang="en-US" dirty="0">
                <a:latin typeface="华文新魏" pitchFamily="2" charset="-122"/>
              </a:rPr>
              <a:t>水溶液中的单相离子平衡</a:t>
            </a:r>
            <a:r>
              <a:rPr lang="zh-CN" altLang="en-US" dirty="0"/>
              <a:t> </a:t>
            </a:r>
          </a:p>
        </p:txBody>
      </p:sp>
      <p:sp>
        <p:nvSpPr>
          <p:cNvPr id="28675" name="Text Box 3"/>
          <p:cNvSpPr txBox="1">
            <a:spLocks noChangeArrowheads="1"/>
          </p:cNvSpPr>
          <p:nvPr/>
        </p:nvSpPr>
        <p:spPr bwMode="auto">
          <a:xfrm>
            <a:off x="251519" y="3538472"/>
            <a:ext cx="8640961" cy="1114664"/>
          </a:xfrm>
          <a:prstGeom prst="rect">
            <a:avLst/>
          </a:prstGeom>
          <a:noFill/>
          <a:ln w="9525">
            <a:noFill/>
            <a:miter lim="800000"/>
            <a:headEnd/>
            <a:tailEnd/>
          </a:ln>
        </p:spPr>
        <p:txBody>
          <a:bodyPr wrap="square">
            <a:spAutoFit/>
          </a:bodyPr>
          <a:lstStyle/>
          <a:p>
            <a:pPr eaLnBrk="0" hangingPunct="0">
              <a:lnSpc>
                <a:spcPct val="125000"/>
              </a:lnSpc>
              <a:spcBef>
                <a:spcPct val="50000"/>
              </a:spcBef>
              <a:defRPr/>
            </a:pP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水溶液中的单相离子平衡一般分为</a:t>
            </a:r>
            <a:r>
              <a:rPr lang="zh-CN" altLang="en-US" b="1" u="sng" dirty="0">
                <a:solidFill>
                  <a:srgbClr val="0000FF"/>
                </a:solidFill>
                <a:latin typeface="Times New Roman" panose="02020603050405020304" pitchFamily="18" charset="0"/>
                <a:ea typeface="仿宋" pitchFamily="49" charset="-122"/>
                <a:cs typeface="Times New Roman" panose="02020603050405020304" pitchFamily="18" charset="0"/>
              </a:rPr>
              <a:t>酸或者碱的解离平衡</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，以及</a:t>
            </a:r>
            <a:r>
              <a:rPr lang="zh-CN" altLang="en-US" b="1" u="sng" dirty="0">
                <a:solidFill>
                  <a:srgbClr val="0000FF"/>
                </a:solidFill>
                <a:latin typeface="Times New Roman" panose="02020603050405020304" pitchFamily="18" charset="0"/>
                <a:ea typeface="仿宋" pitchFamily="49" charset="-122"/>
                <a:cs typeface="Times New Roman" panose="02020603050405020304" pitchFamily="18" charset="0"/>
              </a:rPr>
              <a:t>配离子的解离平衡</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两类。 </a:t>
            </a:r>
          </a:p>
        </p:txBody>
      </p:sp>
      <p:sp>
        <p:nvSpPr>
          <p:cNvPr id="41988" name="Text Box 4"/>
          <p:cNvSpPr txBox="1">
            <a:spLocks noChangeArrowheads="1"/>
          </p:cNvSpPr>
          <p:nvPr/>
        </p:nvSpPr>
        <p:spPr bwMode="auto">
          <a:xfrm>
            <a:off x="251521" y="980728"/>
            <a:ext cx="8640960" cy="2099549"/>
          </a:xfrm>
          <a:prstGeom prst="rect">
            <a:avLst/>
          </a:prstGeom>
          <a:noFill/>
          <a:ln w="12700" cap="sq">
            <a:noFill/>
            <a:miter lim="800000"/>
            <a:headEnd/>
            <a:tailEnd/>
          </a:ln>
        </p:spPr>
        <p:txBody>
          <a:bodyPr wrap="square" tIns="0" bIns="0">
            <a:spAutoFit/>
          </a:bodyPr>
          <a:lstStyle/>
          <a:p>
            <a:pPr eaLnBrk="0" hangingPunct="0">
              <a:lnSpc>
                <a:spcPct val="125000"/>
              </a:lnSpc>
              <a:spcBef>
                <a:spcPct val="50000"/>
              </a:spcBef>
              <a:defRPr/>
            </a:pPr>
            <a:r>
              <a:rPr lang="zh-CN" altLang="en-US" b="1" dirty="0">
                <a:latin typeface="Times New Roman" panose="02020603050405020304" pitchFamily="18" charset="0"/>
                <a:ea typeface="仿宋" pitchFamily="49" charset="-122"/>
                <a:cs typeface="Times New Roman" panose="02020603050405020304" pitchFamily="18" charset="0"/>
              </a:rPr>
              <a:t>根据解离度的大小，将电解质分为</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强电解质</a:t>
            </a:r>
            <a:r>
              <a:rPr lang="zh-CN" altLang="en-US" b="1" dirty="0">
                <a:latin typeface="Times New Roman" panose="02020603050405020304" pitchFamily="18" charset="0"/>
                <a:ea typeface="仿宋" pitchFamily="49" charset="-122"/>
                <a:cs typeface="Times New Roman" panose="02020603050405020304" pitchFamily="18" charset="0"/>
              </a:rPr>
              <a:t>和</a:t>
            </a:r>
            <a:r>
              <a:rPr lang="zh-CN" altLang="en-US" b="1" dirty="0">
                <a:solidFill>
                  <a:srgbClr val="0000FF"/>
                </a:solidFill>
                <a:latin typeface="Times New Roman" panose="02020603050405020304" pitchFamily="18" charset="0"/>
                <a:ea typeface="仿宋" pitchFamily="49" charset="-122"/>
                <a:cs typeface="Times New Roman" panose="02020603050405020304" pitchFamily="18" charset="0"/>
              </a:rPr>
              <a:t>弱电解质</a:t>
            </a:r>
            <a:r>
              <a:rPr lang="zh-CN" altLang="en-US" b="1" dirty="0">
                <a:latin typeface="Times New Roman" panose="02020603050405020304" pitchFamily="18" charset="0"/>
                <a:ea typeface="仿宋" pitchFamily="49" charset="-122"/>
                <a:cs typeface="Times New Roman" panose="02020603050405020304" pitchFamily="18" charset="0"/>
              </a:rPr>
              <a:t>两类。强电解质在水中全部解离，而弱电解质在水溶液中只有部分解离，大部分仍以分子形式存在。弱电解质在水溶液中存在解离平衡。</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4.1.2.1  </a:t>
            </a:r>
            <a:r>
              <a:rPr lang="zh-CN" altLang="en-US" sz="3200" dirty="0"/>
              <a:t>溶液的形成过程</a:t>
            </a:r>
          </a:p>
        </p:txBody>
      </p:sp>
      <p:sp>
        <p:nvSpPr>
          <p:cNvPr id="3" name="内容占位符 2"/>
          <p:cNvSpPr>
            <a:spLocks noGrp="1"/>
          </p:cNvSpPr>
          <p:nvPr>
            <p:ph idx="1"/>
          </p:nvPr>
        </p:nvSpPr>
        <p:spPr>
          <a:xfrm>
            <a:off x="251520" y="980728"/>
            <a:ext cx="8640960" cy="2808312"/>
          </a:xfrm>
        </p:spPr>
        <p:txBody>
          <a:bodyPr/>
          <a:lstStyle/>
          <a:p>
            <a:pPr algn="just" eaLnBrk="1" hangingPunct="1">
              <a:lnSpc>
                <a:spcPct val="125000"/>
              </a:lnSpc>
              <a:spcBef>
                <a:spcPts val="600"/>
              </a:spcBef>
              <a:buClrTx/>
              <a:defRPr/>
            </a:pPr>
            <a:r>
              <a:rPr lang="zh-CN" altLang="en-US" dirty="0">
                <a:effectLst/>
              </a:rPr>
              <a:t>物质溶解于水，通常经过两个过程：一个是溶质分子（或离子）的扩散过程，这是物理过程，需要吸收热量；另一个是溶质分子（或离子）和溶剂（水）分子作用，这是化学过程，放出热量。</a:t>
            </a:r>
            <a:endParaRPr lang="en-US" altLang="zh-CN" dirty="0">
              <a:effectLst/>
            </a:endParaRPr>
          </a:p>
          <a:p>
            <a:pPr algn="just" eaLnBrk="1" hangingPunct="1">
              <a:lnSpc>
                <a:spcPct val="125000"/>
              </a:lnSpc>
              <a:spcBef>
                <a:spcPts val="600"/>
              </a:spcBef>
              <a:buClrTx/>
              <a:defRPr/>
            </a:pPr>
            <a:r>
              <a:rPr lang="zh-CN" altLang="en-US" dirty="0">
                <a:effectLst/>
              </a:rPr>
              <a:t>物质的溶解遵从</a:t>
            </a:r>
            <a:r>
              <a:rPr lang="zh-CN" altLang="en-US" dirty="0">
                <a:solidFill>
                  <a:srgbClr val="0000FF"/>
                </a:solidFill>
                <a:effectLst/>
              </a:rPr>
              <a:t>“相似者相溶”</a:t>
            </a:r>
            <a:r>
              <a:rPr lang="zh-CN" altLang="en-US" dirty="0">
                <a:effectLst/>
              </a:rPr>
              <a:t>原则。</a:t>
            </a:r>
          </a:p>
        </p:txBody>
      </p:sp>
      <p:pic>
        <p:nvPicPr>
          <p:cNvPr id="4" name="图片 3">
            <a:extLst>
              <a:ext uri="{FF2B5EF4-FFF2-40B4-BE49-F238E27FC236}">
                <a16:creationId xmlns:a16="http://schemas.microsoft.com/office/drawing/2014/main" id="{64A44388-CEA8-49F0-9934-C1C6FEC91C9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11917" r="5906" b="15807"/>
          <a:stretch/>
        </p:blipFill>
        <p:spPr>
          <a:xfrm>
            <a:off x="827584" y="3789040"/>
            <a:ext cx="7488832" cy="2945398"/>
          </a:xfrm>
          <a:prstGeom prst="rect">
            <a:avLst/>
          </a:prstGeom>
        </p:spPr>
      </p:pic>
      <p:sp>
        <p:nvSpPr>
          <p:cNvPr id="2" name="矩形 1">
            <a:extLst>
              <a:ext uri="{FF2B5EF4-FFF2-40B4-BE49-F238E27FC236}">
                <a16:creationId xmlns:a16="http://schemas.microsoft.com/office/drawing/2014/main" id="{4643350A-9219-4B5F-BBA3-79D491BE426D}"/>
              </a:ext>
            </a:extLst>
          </p:cNvPr>
          <p:cNvSpPr/>
          <p:nvPr/>
        </p:nvSpPr>
        <p:spPr>
          <a:xfrm>
            <a:off x="1835696" y="6263015"/>
            <a:ext cx="2060179" cy="523220"/>
          </a:xfrm>
          <a:prstGeom prst="rect">
            <a:avLst/>
          </a:prstGeom>
        </p:spPr>
        <p:txBody>
          <a:bodyPr wrap="none">
            <a:spAutoFit/>
          </a:bodyPr>
          <a:lstStyle/>
          <a:p>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NaCl</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溶于水</a:t>
            </a:r>
          </a:p>
        </p:txBody>
      </p:sp>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a:xfrm>
            <a:off x="251520" y="333375"/>
            <a:ext cx="6042025" cy="747713"/>
          </a:xfrm>
        </p:spPr>
        <p:txBody>
          <a:bodyPr/>
          <a:lstStyle/>
          <a:p>
            <a:pPr eaLnBrk="1" hangingPunct="1"/>
            <a:r>
              <a:rPr lang="en-US" altLang="zh-CN" dirty="0">
                <a:latin typeface="Arial" panose="020B0604020202020204" pitchFamily="34" charset="0"/>
                <a:cs typeface="Arial" panose="020B0604020202020204" pitchFamily="34" charset="0"/>
              </a:rPr>
              <a:t>4.4.1  </a:t>
            </a:r>
            <a:r>
              <a:rPr lang="zh-CN" altLang="en-US" dirty="0"/>
              <a:t>酸碱理论简介</a:t>
            </a:r>
          </a:p>
        </p:txBody>
      </p:sp>
      <p:sp>
        <p:nvSpPr>
          <p:cNvPr id="110596" name="Text Box 3"/>
          <p:cNvSpPr txBox="1">
            <a:spLocks noChangeArrowheads="1"/>
          </p:cNvSpPr>
          <p:nvPr/>
        </p:nvSpPr>
        <p:spPr bwMode="auto">
          <a:xfrm>
            <a:off x="251520" y="980728"/>
            <a:ext cx="8640960" cy="3861442"/>
          </a:xfrm>
          <a:prstGeom prst="rect">
            <a:avLst/>
          </a:prstGeom>
          <a:noFill/>
          <a:ln w="12700" cap="sq">
            <a:noFill/>
            <a:miter lim="800000"/>
            <a:headEnd/>
            <a:tailEnd/>
          </a:ln>
        </p:spPr>
        <p:txBody>
          <a:bodyPr wrap="square" tIns="0" bIns="0">
            <a:spAutoFit/>
          </a:bodyPr>
          <a:lstStyle/>
          <a:p>
            <a:pPr>
              <a:lnSpc>
                <a:spcPct val="125000"/>
              </a:lnSpc>
              <a:spcBef>
                <a:spcPts val="600"/>
              </a:spcBef>
              <a:defRPr/>
            </a:pPr>
            <a:r>
              <a:rPr lang="zh-CN" altLang="en-US" b="1" dirty="0">
                <a:latin typeface="Times New Roman" panose="02020603050405020304" pitchFamily="18" charset="0"/>
                <a:ea typeface="仿宋" pitchFamily="49" charset="-122"/>
                <a:cs typeface="Times New Roman" panose="02020603050405020304" pitchFamily="18" charset="0"/>
              </a:rPr>
              <a:t>酸和碱的定义经历了一个相当长的时间过程，随着对电解质理论的认识，依次提出了：</a:t>
            </a:r>
            <a:endParaRPr lang="en-US" altLang="zh-CN" b="1" dirty="0">
              <a:latin typeface="Times New Roman" panose="02020603050405020304" pitchFamily="18" charset="0"/>
              <a:ea typeface="仿宋" pitchFamily="49" charset="-122"/>
              <a:cs typeface="Times New Roman" panose="02020603050405020304" pitchFamily="18" charset="0"/>
            </a:endParaRPr>
          </a:p>
          <a:p>
            <a:pPr>
              <a:lnSpc>
                <a:spcPct val="125000"/>
              </a:lnSpc>
              <a:spcBef>
                <a:spcPts val="600"/>
              </a:spcBef>
              <a:defRPr/>
            </a:pPr>
            <a:r>
              <a:rPr lang="en-US" altLang="zh-CN" sz="3200" b="1" dirty="0">
                <a:latin typeface="Times New Roman" panose="02020603050405020304" pitchFamily="18" charset="0"/>
                <a:ea typeface="仿宋" pitchFamily="49" charset="-122"/>
                <a:cs typeface="Times New Roman" panose="02020603050405020304" pitchFamily="18" charset="0"/>
              </a:rPr>
              <a:t>1</a:t>
            </a:r>
            <a:r>
              <a:rPr lang="zh-CN" altLang="en-US" sz="3200" b="1" dirty="0">
                <a:latin typeface="Times New Roman" panose="02020603050405020304" pitchFamily="18" charset="0"/>
                <a:ea typeface="仿宋" pitchFamily="49" charset="-122"/>
                <a:cs typeface="Times New Roman" panose="02020603050405020304" pitchFamily="18" charset="0"/>
              </a:rPr>
              <a:t>）酸碱电离理论（</a:t>
            </a:r>
            <a:r>
              <a:rPr lang="en-US" altLang="zh-CN" sz="3200" b="1" dirty="0">
                <a:latin typeface="Times New Roman" panose="02020603050405020304" pitchFamily="18" charset="0"/>
                <a:ea typeface="仿宋" pitchFamily="49" charset="-122"/>
                <a:cs typeface="Times New Roman" panose="02020603050405020304" pitchFamily="18" charset="0"/>
              </a:rPr>
              <a:t>1884</a:t>
            </a:r>
            <a:r>
              <a:rPr lang="zh-CN" altLang="en-US" sz="3200" b="1" dirty="0">
                <a:latin typeface="Times New Roman" panose="02020603050405020304" pitchFamily="18" charset="0"/>
                <a:ea typeface="仿宋" pitchFamily="49" charset="-122"/>
                <a:cs typeface="Times New Roman" panose="02020603050405020304" pitchFamily="18" charset="0"/>
              </a:rPr>
              <a:t>年）</a:t>
            </a:r>
            <a:endParaRPr lang="en-US" altLang="zh-CN" sz="3200" b="1" dirty="0">
              <a:latin typeface="Times New Roman" panose="02020603050405020304" pitchFamily="18" charset="0"/>
              <a:ea typeface="仿宋" pitchFamily="49" charset="-122"/>
              <a:cs typeface="Times New Roman" panose="02020603050405020304" pitchFamily="18" charset="0"/>
            </a:endParaRPr>
          </a:p>
          <a:p>
            <a:pPr>
              <a:lnSpc>
                <a:spcPct val="125000"/>
              </a:lnSpc>
              <a:spcBef>
                <a:spcPts val="600"/>
              </a:spcBef>
              <a:defRPr/>
            </a:pPr>
            <a:r>
              <a:rPr lang="en-US" altLang="zh-CN" sz="3200" b="1" dirty="0">
                <a:solidFill>
                  <a:srgbClr val="FF0000"/>
                </a:solidFill>
                <a:latin typeface="Times New Roman" panose="02020603050405020304" pitchFamily="18" charset="0"/>
                <a:ea typeface="+mj-ea"/>
                <a:cs typeface="Times New Roman" panose="02020603050405020304" pitchFamily="18" charset="0"/>
              </a:rPr>
              <a:t>2</a:t>
            </a:r>
            <a:r>
              <a:rPr lang="zh-CN" altLang="en-US" sz="3200" b="1" dirty="0">
                <a:solidFill>
                  <a:srgbClr val="FF0000"/>
                </a:solidFill>
                <a:latin typeface="Times New Roman" panose="02020603050405020304" pitchFamily="18" charset="0"/>
                <a:ea typeface="+mj-ea"/>
                <a:cs typeface="Times New Roman" panose="02020603050405020304" pitchFamily="18" charset="0"/>
              </a:rPr>
              <a:t>）酸碱质子理论（</a:t>
            </a:r>
            <a:r>
              <a:rPr lang="en-US" altLang="zh-CN" sz="3200" b="1" dirty="0">
                <a:solidFill>
                  <a:srgbClr val="FF0000"/>
                </a:solidFill>
                <a:latin typeface="Times New Roman" panose="02020603050405020304" pitchFamily="18" charset="0"/>
                <a:ea typeface="+mj-ea"/>
                <a:cs typeface="Times New Roman" panose="02020603050405020304" pitchFamily="18" charset="0"/>
              </a:rPr>
              <a:t>1923</a:t>
            </a:r>
            <a:r>
              <a:rPr lang="zh-CN" altLang="en-US" sz="3200" b="1" dirty="0">
                <a:solidFill>
                  <a:srgbClr val="FF0000"/>
                </a:solidFill>
                <a:latin typeface="Times New Roman" panose="02020603050405020304" pitchFamily="18" charset="0"/>
                <a:ea typeface="+mj-ea"/>
                <a:cs typeface="Times New Roman" panose="02020603050405020304" pitchFamily="18" charset="0"/>
              </a:rPr>
              <a:t>年）</a:t>
            </a:r>
            <a:endParaRPr lang="en-US" altLang="zh-CN" sz="3200" b="1" dirty="0">
              <a:solidFill>
                <a:srgbClr val="FF0000"/>
              </a:solidFill>
              <a:latin typeface="Times New Roman" panose="02020603050405020304" pitchFamily="18" charset="0"/>
              <a:ea typeface="+mj-ea"/>
              <a:cs typeface="Times New Roman" panose="02020603050405020304" pitchFamily="18" charset="0"/>
            </a:endParaRPr>
          </a:p>
          <a:p>
            <a:pPr>
              <a:lnSpc>
                <a:spcPct val="125000"/>
              </a:lnSpc>
              <a:spcBef>
                <a:spcPts val="600"/>
              </a:spcBef>
              <a:defRPr/>
            </a:pPr>
            <a:r>
              <a:rPr lang="en-US" altLang="zh-CN" sz="3200" b="1" dirty="0">
                <a:latin typeface="Times New Roman" panose="02020603050405020304" pitchFamily="18" charset="0"/>
                <a:ea typeface="仿宋" pitchFamily="49" charset="-122"/>
                <a:cs typeface="Times New Roman" panose="02020603050405020304" pitchFamily="18" charset="0"/>
              </a:rPr>
              <a:t>3</a:t>
            </a:r>
            <a:r>
              <a:rPr lang="zh-CN" altLang="en-US" sz="3200" b="1" dirty="0">
                <a:latin typeface="Times New Roman" panose="02020603050405020304" pitchFamily="18" charset="0"/>
                <a:ea typeface="仿宋" pitchFamily="49" charset="-122"/>
                <a:cs typeface="Times New Roman" panose="02020603050405020304" pitchFamily="18" charset="0"/>
              </a:rPr>
              <a:t>）</a:t>
            </a:r>
            <a:r>
              <a:rPr lang="en-US" altLang="zh-CN" sz="3200" b="1" dirty="0">
                <a:latin typeface="Times New Roman" panose="02020603050405020304" pitchFamily="18" charset="0"/>
                <a:ea typeface="仿宋" pitchFamily="49" charset="-122"/>
                <a:cs typeface="Times New Roman" panose="02020603050405020304" pitchFamily="18" charset="0"/>
              </a:rPr>
              <a:t>Lewis</a:t>
            </a:r>
            <a:r>
              <a:rPr lang="zh-CN" altLang="en-US" sz="3200" b="1" dirty="0">
                <a:latin typeface="Times New Roman" panose="02020603050405020304" pitchFamily="18" charset="0"/>
                <a:ea typeface="仿宋" pitchFamily="49" charset="-122"/>
                <a:cs typeface="Times New Roman" panose="02020603050405020304" pitchFamily="18" charset="0"/>
              </a:rPr>
              <a:t>酸碱电子理论（</a:t>
            </a:r>
            <a:r>
              <a:rPr lang="en-US" altLang="zh-CN" sz="3200" b="1" dirty="0">
                <a:latin typeface="Times New Roman" panose="02020603050405020304" pitchFamily="18" charset="0"/>
                <a:ea typeface="仿宋" pitchFamily="49" charset="-122"/>
                <a:cs typeface="Times New Roman" panose="02020603050405020304" pitchFamily="18" charset="0"/>
              </a:rPr>
              <a:t>1923</a:t>
            </a:r>
            <a:r>
              <a:rPr lang="zh-CN" altLang="en-US" sz="3200" b="1" dirty="0">
                <a:latin typeface="Times New Roman" panose="02020603050405020304" pitchFamily="18" charset="0"/>
                <a:ea typeface="仿宋" pitchFamily="49" charset="-122"/>
                <a:cs typeface="Times New Roman" panose="02020603050405020304" pitchFamily="18" charset="0"/>
              </a:rPr>
              <a:t>年）</a:t>
            </a:r>
            <a:endParaRPr lang="en-US" altLang="zh-CN" sz="3200" b="1" dirty="0">
              <a:latin typeface="Times New Roman" panose="02020603050405020304" pitchFamily="18" charset="0"/>
              <a:ea typeface="仿宋" pitchFamily="49" charset="-122"/>
              <a:cs typeface="Times New Roman" panose="02020603050405020304" pitchFamily="18" charset="0"/>
            </a:endParaRPr>
          </a:p>
          <a:p>
            <a:pPr>
              <a:lnSpc>
                <a:spcPct val="125000"/>
              </a:lnSpc>
              <a:spcBef>
                <a:spcPts val="600"/>
              </a:spcBef>
              <a:defRPr/>
            </a:pPr>
            <a:r>
              <a:rPr lang="en-US" altLang="zh-CN" sz="3200" b="1" dirty="0">
                <a:latin typeface="Times New Roman" panose="02020603050405020304" pitchFamily="18" charset="0"/>
                <a:ea typeface="仿宋" pitchFamily="49" charset="-122"/>
                <a:cs typeface="Times New Roman" panose="02020603050405020304" pitchFamily="18" charset="0"/>
              </a:rPr>
              <a:t>4</a:t>
            </a:r>
            <a:r>
              <a:rPr lang="zh-CN" altLang="en-US" sz="3200" b="1" dirty="0">
                <a:latin typeface="Times New Roman" panose="02020603050405020304" pitchFamily="18" charset="0"/>
                <a:ea typeface="仿宋" pitchFamily="49" charset="-122"/>
                <a:cs typeface="Times New Roman" panose="02020603050405020304" pitchFamily="18" charset="0"/>
              </a:rPr>
              <a:t>）软硬酸碱理论（</a:t>
            </a:r>
            <a:r>
              <a:rPr lang="en-US" altLang="zh-CN" sz="3200" b="1" dirty="0">
                <a:latin typeface="Times New Roman" panose="02020603050405020304" pitchFamily="18" charset="0"/>
                <a:ea typeface="仿宋" pitchFamily="49" charset="-122"/>
                <a:cs typeface="Times New Roman" panose="02020603050405020304" pitchFamily="18" charset="0"/>
              </a:rPr>
              <a:t>1956</a:t>
            </a:r>
            <a:r>
              <a:rPr lang="zh-CN" altLang="en-US" sz="3200" b="1" dirty="0">
                <a:latin typeface="Times New Roman" panose="02020603050405020304" pitchFamily="18" charset="0"/>
                <a:ea typeface="仿宋" pitchFamily="49" charset="-122"/>
                <a:cs typeface="Times New Roman" panose="02020603050405020304" pitchFamily="18" charset="0"/>
              </a:rPr>
              <a:t>年）</a:t>
            </a:r>
          </a:p>
        </p:txBody>
      </p:sp>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050"/>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4.4.1.1  </a:t>
            </a:r>
            <a:r>
              <a:rPr lang="zh-CN" altLang="en-US" sz="3200" dirty="0"/>
              <a:t>酸碱电离理论</a:t>
            </a:r>
            <a:endParaRPr lang="en-US" altLang="zh-CN" sz="3200" dirty="0"/>
          </a:p>
        </p:txBody>
      </p:sp>
      <p:sp>
        <p:nvSpPr>
          <p:cNvPr id="36870" name="Rectangle 2051"/>
          <p:cNvSpPr>
            <a:spLocks noGrp="1" noChangeArrowheads="1"/>
          </p:cNvSpPr>
          <p:nvPr>
            <p:ph idx="1"/>
          </p:nvPr>
        </p:nvSpPr>
        <p:spPr>
          <a:xfrm>
            <a:off x="251520" y="980728"/>
            <a:ext cx="8640960" cy="5544393"/>
          </a:xfrm>
        </p:spPr>
        <p:txBody>
          <a:bodyPr/>
          <a:lstStyle/>
          <a:p>
            <a:pPr algn="just" eaLnBrk="1" hangingPunct="1">
              <a:lnSpc>
                <a:spcPct val="125000"/>
              </a:lnSpc>
              <a:spcBef>
                <a:spcPts val="600"/>
              </a:spcBef>
              <a:buClrTx/>
              <a:defRPr/>
            </a:pPr>
            <a:r>
              <a:rPr lang="zh-CN" altLang="en-US" dirty="0">
                <a:effectLst/>
                <a:latin typeface="Times New Roman" panose="02020603050405020304" pitchFamily="18" charset="0"/>
                <a:ea typeface="仿宋" pitchFamily="49" charset="-122"/>
                <a:cs typeface="Times New Roman" panose="02020603050405020304" pitchFamily="18" charset="0"/>
              </a:rPr>
              <a:t>根据电离理论，解离时所生成的</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正离子全部都是</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H</a:t>
            </a:r>
            <a:r>
              <a:rPr lang="en-US" altLang="zh-CN" baseline="30000" dirty="0">
                <a:solidFill>
                  <a:srgbClr val="0000FF"/>
                </a:solidFill>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的化合物，叫做</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酸</a:t>
            </a:r>
            <a:r>
              <a:rPr lang="zh-CN" altLang="en-US" dirty="0">
                <a:effectLst/>
                <a:latin typeface="Times New Roman" panose="02020603050405020304" pitchFamily="18" charset="0"/>
                <a:ea typeface="仿宋" pitchFamily="49" charset="-122"/>
                <a:cs typeface="Times New Roman" panose="02020603050405020304" pitchFamily="18" charset="0"/>
              </a:rPr>
              <a:t>。所生成的</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负离子全部是</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OH</a:t>
            </a:r>
            <a:r>
              <a:rPr lang="en-US" altLang="zh-CN" baseline="30000" dirty="0">
                <a:solidFill>
                  <a:srgbClr val="0000FF"/>
                </a:solidFill>
                <a:effectLst/>
                <a:latin typeface="Times New Roman" panose="02020603050405020304" pitchFamily="18" charset="0"/>
                <a:ea typeface="仿宋" pitchFamily="49" charset="-122"/>
                <a:cs typeface="Times New Roman" panose="02020603050405020304" pitchFamily="18" charset="0"/>
              </a:rPr>
              <a:t>-</a:t>
            </a:r>
            <a:r>
              <a:rPr lang="zh-CN" altLang="en-US" dirty="0">
                <a:effectLst/>
                <a:latin typeface="Times New Roman" panose="02020603050405020304" pitchFamily="18" charset="0"/>
                <a:ea typeface="仿宋" pitchFamily="49" charset="-122"/>
                <a:cs typeface="Times New Roman" panose="02020603050405020304" pitchFamily="18" charset="0"/>
              </a:rPr>
              <a:t>的化合物，则称做</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碱</a:t>
            </a:r>
            <a:r>
              <a:rPr lang="zh-CN" altLang="en-US" dirty="0">
                <a:effectLst/>
                <a:latin typeface="Times New Roman" panose="02020603050405020304" pitchFamily="18" charset="0"/>
                <a:ea typeface="仿宋" pitchFamily="49" charset="-122"/>
                <a:cs typeface="Times New Roman" panose="02020603050405020304" pitchFamily="18" charset="0"/>
              </a:rPr>
              <a:t>。</a:t>
            </a:r>
          </a:p>
          <a:p>
            <a:pPr algn="just" eaLnBrk="1" hangingPunct="1">
              <a:lnSpc>
                <a:spcPct val="125000"/>
              </a:lnSpc>
              <a:spcBef>
                <a:spcPts val="600"/>
              </a:spcBef>
              <a:buClrTx/>
              <a:defRPr/>
            </a:pP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按照电离理论，</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NH</a:t>
            </a:r>
            <a:r>
              <a:rPr lang="en-US" altLang="zh-CN" baseline="-25000" dirty="0">
                <a:solidFill>
                  <a:srgbClr val="0000FF"/>
                </a:solidFill>
                <a:effectLst/>
                <a:latin typeface="Times New Roman" panose="02020603050405020304" pitchFamily="18" charset="0"/>
                <a:ea typeface="仿宋" pitchFamily="49" charset="-122"/>
                <a:cs typeface="Times New Roman" panose="02020603050405020304" pitchFamily="18" charset="0"/>
              </a:rPr>
              <a:t>3</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被认为不是碱，</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Na</a:t>
            </a:r>
            <a:r>
              <a:rPr lang="en-US" altLang="zh-CN" baseline="-25000" dirty="0">
                <a:solidFill>
                  <a:srgbClr val="0000FF"/>
                </a:solidFill>
                <a:effectLst/>
                <a:latin typeface="Times New Roman" panose="02020603050405020304" pitchFamily="18" charset="0"/>
                <a:ea typeface="仿宋" pitchFamily="49" charset="-122"/>
                <a:cs typeface="Times New Roman" panose="02020603050405020304" pitchFamily="18" charset="0"/>
              </a:rPr>
              <a:t>2</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CO</a:t>
            </a:r>
            <a:r>
              <a:rPr lang="en-US" altLang="zh-CN" baseline="-25000" dirty="0">
                <a:solidFill>
                  <a:srgbClr val="0000FF"/>
                </a:solidFill>
                <a:effectLst/>
                <a:latin typeface="Times New Roman" panose="02020603050405020304" pitchFamily="18" charset="0"/>
                <a:ea typeface="仿宋" pitchFamily="49" charset="-122"/>
                <a:cs typeface="Times New Roman" panose="02020603050405020304" pitchFamily="18" charset="0"/>
              </a:rPr>
              <a:t>3</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被认为是盐。虽然两者的水溶液都呈碱性，而且</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Na</a:t>
            </a:r>
            <a:r>
              <a:rPr lang="en-US" altLang="zh-CN" baseline="-25000" dirty="0">
                <a:solidFill>
                  <a:srgbClr val="0000FF"/>
                </a:solidFill>
                <a:effectLst/>
                <a:latin typeface="Times New Roman" panose="02020603050405020304" pitchFamily="18" charset="0"/>
                <a:ea typeface="仿宋" pitchFamily="49" charset="-122"/>
                <a:cs typeface="Times New Roman" panose="02020603050405020304" pitchFamily="18" charset="0"/>
              </a:rPr>
              <a:t>2</a:t>
            </a:r>
            <a:r>
              <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rPr>
              <a:t>CO</a:t>
            </a:r>
            <a:r>
              <a:rPr lang="en-US" altLang="zh-CN" baseline="-25000" dirty="0">
                <a:solidFill>
                  <a:srgbClr val="0000FF"/>
                </a:solidFill>
                <a:effectLst/>
                <a:latin typeface="Times New Roman" panose="02020603050405020304" pitchFamily="18" charset="0"/>
                <a:ea typeface="仿宋" pitchFamily="49" charset="-122"/>
                <a:cs typeface="Times New Roman" panose="02020603050405020304" pitchFamily="18" charset="0"/>
              </a:rPr>
              <a:t>3</a:t>
            </a:r>
            <a:r>
              <a:rPr lang="zh-CN" altLang="en-US" dirty="0">
                <a:solidFill>
                  <a:srgbClr val="0000FF"/>
                </a:solidFill>
                <a:effectLst/>
                <a:latin typeface="Times New Roman" panose="02020603050405020304" pitchFamily="18" charset="0"/>
                <a:ea typeface="仿宋" pitchFamily="49" charset="-122"/>
                <a:cs typeface="Times New Roman" panose="02020603050405020304" pitchFamily="18" charset="0"/>
              </a:rPr>
              <a:t>俗称纯碱。</a:t>
            </a:r>
            <a:endParaRPr lang="en-US" altLang="zh-CN" dirty="0">
              <a:solidFill>
                <a:srgbClr val="0000FF"/>
              </a:solidFill>
              <a:effectLst/>
              <a:latin typeface="Times New Roman" panose="02020603050405020304" pitchFamily="18" charset="0"/>
              <a:ea typeface="仿宋" pitchFamily="49" charset="-122"/>
              <a:cs typeface="Times New Roman" panose="02020603050405020304" pitchFamily="18" charset="0"/>
            </a:endParaRPr>
          </a:p>
          <a:p>
            <a:pPr algn="just" eaLnBrk="1" hangingPunct="1">
              <a:lnSpc>
                <a:spcPct val="125000"/>
              </a:lnSpc>
              <a:spcBef>
                <a:spcPts val="600"/>
              </a:spcBef>
              <a:buClrTx/>
              <a:defRPr/>
            </a:pPr>
            <a:r>
              <a:rPr lang="zh-CN" altLang="en-US" dirty="0">
                <a:solidFill>
                  <a:srgbClr val="FF0000"/>
                </a:solidFill>
                <a:effectLst/>
                <a:latin typeface="Times New Roman" panose="02020603050405020304" pitchFamily="18" charset="0"/>
                <a:ea typeface="仿宋" pitchFamily="49" charset="-122"/>
                <a:cs typeface="Times New Roman" panose="02020603050405020304" pitchFamily="18" charset="0"/>
              </a:rPr>
              <a:t>酸碱电离理论的缺陷：</a:t>
            </a:r>
          </a:p>
          <a:p>
            <a:pPr marL="0" indent="0" algn="just" eaLnBrk="1" hangingPunct="1">
              <a:lnSpc>
                <a:spcPct val="125000"/>
              </a:lnSpc>
              <a:spcBef>
                <a:spcPts val="600"/>
              </a:spcBef>
              <a:buClrTx/>
              <a:buNone/>
              <a:defRPr/>
            </a:pPr>
            <a:r>
              <a:rPr lang="zh-CN" altLang="en-US" dirty="0">
                <a:effectLst/>
                <a:latin typeface="Times New Roman" panose="02020603050405020304" pitchFamily="18" charset="0"/>
                <a:ea typeface="仿宋" pitchFamily="49" charset="-122"/>
                <a:cs typeface="Times New Roman" panose="02020603050405020304" pitchFamily="18" charset="0"/>
              </a:rPr>
              <a:t>把酸、碱的定义局限于以水为溶剂的系统。</a:t>
            </a:r>
            <a:endParaRPr lang="en-US" altLang="zh-CN" dirty="0">
              <a:effectLst/>
              <a:latin typeface="Times New Roman" panose="02020603050405020304" pitchFamily="18" charset="0"/>
              <a:ea typeface="仿宋" pitchFamily="49" charset="-122"/>
              <a:cs typeface="Times New Roman" panose="02020603050405020304" pitchFamily="18" charset="0"/>
            </a:endParaRPr>
          </a:p>
          <a:p>
            <a:pPr marL="0" indent="0" algn="just" eaLnBrk="1" hangingPunct="1">
              <a:lnSpc>
                <a:spcPct val="125000"/>
              </a:lnSpc>
              <a:spcBef>
                <a:spcPts val="600"/>
              </a:spcBef>
              <a:buClrTx/>
              <a:buNone/>
              <a:defRPr/>
            </a:pPr>
            <a:r>
              <a:rPr lang="zh-CN" altLang="en-US" dirty="0">
                <a:effectLst/>
                <a:latin typeface="Times New Roman" panose="02020603050405020304" pitchFamily="18" charset="0"/>
                <a:ea typeface="仿宋" pitchFamily="49" charset="-122"/>
                <a:cs typeface="Times New Roman" panose="02020603050405020304" pitchFamily="18" charset="0"/>
              </a:rPr>
              <a:t>无法解释</a:t>
            </a:r>
            <a:r>
              <a:rPr lang="en-US" altLang="zh-CN" dirty="0">
                <a:effectLst/>
                <a:latin typeface="Times New Roman" panose="02020603050405020304" pitchFamily="18" charset="0"/>
                <a:ea typeface="仿宋" pitchFamily="49" charset="-122"/>
                <a:cs typeface="Times New Roman" panose="02020603050405020304" pitchFamily="18" charset="0"/>
              </a:rPr>
              <a:t>NH</a:t>
            </a:r>
            <a:r>
              <a:rPr lang="en-US" altLang="zh-CN" baseline="-25000" dirty="0">
                <a:effectLst/>
                <a:latin typeface="Times New Roman" panose="02020603050405020304" pitchFamily="18" charset="0"/>
                <a:ea typeface="仿宋" pitchFamily="49" charset="-122"/>
                <a:cs typeface="Times New Roman" panose="02020603050405020304" pitchFamily="18" charset="0"/>
              </a:rPr>
              <a:t>3</a:t>
            </a:r>
            <a:r>
              <a:rPr lang="zh-CN" altLang="en-US" dirty="0">
                <a:effectLst/>
                <a:latin typeface="Times New Roman" panose="02020603050405020304" pitchFamily="18" charset="0"/>
                <a:ea typeface="仿宋" pitchFamily="49" charset="-122"/>
                <a:cs typeface="Times New Roman" panose="02020603050405020304" pitchFamily="18" charset="0"/>
              </a:rPr>
              <a:t>和</a:t>
            </a:r>
            <a:r>
              <a:rPr lang="en-US" altLang="zh-CN" dirty="0">
                <a:effectLst/>
                <a:latin typeface="Times New Roman" panose="02020603050405020304" pitchFamily="18" charset="0"/>
                <a:ea typeface="仿宋" pitchFamily="49" charset="-122"/>
                <a:cs typeface="Times New Roman" panose="02020603050405020304" pitchFamily="18" charset="0"/>
              </a:rPr>
              <a:t>Na</a:t>
            </a:r>
            <a:r>
              <a:rPr lang="en-US" altLang="zh-CN" baseline="-25000" dirty="0">
                <a:effectLst/>
                <a:latin typeface="Times New Roman" panose="02020603050405020304" pitchFamily="18" charset="0"/>
                <a:ea typeface="仿宋" pitchFamily="49" charset="-122"/>
                <a:cs typeface="Times New Roman" panose="02020603050405020304" pitchFamily="18" charset="0"/>
              </a:rPr>
              <a:t>2</a:t>
            </a:r>
            <a:r>
              <a:rPr lang="en-US" altLang="zh-CN" dirty="0">
                <a:effectLst/>
                <a:latin typeface="Times New Roman" panose="02020603050405020304" pitchFamily="18" charset="0"/>
                <a:ea typeface="仿宋" pitchFamily="49" charset="-122"/>
                <a:cs typeface="Times New Roman" panose="02020603050405020304" pitchFamily="18" charset="0"/>
              </a:rPr>
              <a:t>CO</a:t>
            </a:r>
            <a:r>
              <a:rPr lang="en-US" altLang="zh-CN" baseline="-25000" dirty="0">
                <a:effectLst/>
                <a:latin typeface="Times New Roman" panose="02020603050405020304" pitchFamily="18" charset="0"/>
                <a:ea typeface="仿宋" pitchFamily="49" charset="-122"/>
                <a:cs typeface="Times New Roman" panose="02020603050405020304" pitchFamily="18" charset="0"/>
              </a:rPr>
              <a:t>3</a:t>
            </a:r>
            <a:r>
              <a:rPr lang="zh-CN" altLang="en-US" dirty="0">
                <a:effectLst/>
                <a:latin typeface="Times New Roman" panose="02020603050405020304" pitchFamily="18" charset="0"/>
                <a:ea typeface="仿宋" pitchFamily="49" charset="-122"/>
                <a:cs typeface="Times New Roman" panose="02020603050405020304" pitchFamily="18" charset="0"/>
              </a:rPr>
              <a:t>均不含</a:t>
            </a:r>
            <a:r>
              <a:rPr lang="en-US" altLang="zh-CN" dirty="0">
                <a:effectLst/>
                <a:latin typeface="Times New Roman" panose="02020603050405020304" pitchFamily="18" charset="0"/>
                <a:ea typeface="仿宋" pitchFamily="49" charset="-122"/>
                <a:cs typeface="Times New Roman" panose="02020603050405020304" pitchFamily="18" charset="0"/>
              </a:rPr>
              <a:t>OHˉ</a:t>
            </a:r>
            <a:r>
              <a:rPr lang="zh-CN" altLang="en-US" dirty="0">
                <a:effectLst/>
                <a:latin typeface="Times New Roman" panose="02020603050405020304" pitchFamily="18" charset="0"/>
                <a:ea typeface="仿宋" pitchFamily="49" charset="-122"/>
                <a:cs typeface="Times New Roman" panose="02020603050405020304" pitchFamily="18" charset="0"/>
              </a:rPr>
              <a:t>，也具有碱性。</a:t>
            </a:r>
          </a:p>
          <a:p>
            <a:pPr algn="just" eaLnBrk="1" hangingPunct="1">
              <a:lnSpc>
                <a:spcPct val="125000"/>
              </a:lnSpc>
              <a:spcBef>
                <a:spcPts val="600"/>
              </a:spcBef>
              <a:buClr>
                <a:schemeClr val="hlink"/>
              </a:buClr>
              <a:buFont typeface="Wingdings" pitchFamily="2" charset="2"/>
              <a:buChar char="Ø"/>
              <a:defRPr/>
            </a:pPr>
            <a:endParaRPr lang="zh-CN" altLang="en-US" dirty="0">
              <a:effectLst/>
              <a:latin typeface="Times New Roman" panose="02020603050405020304" pitchFamily="18" charset="0"/>
              <a:ea typeface="楷体_GB2312" pitchFamily="49" charset="-122"/>
              <a:cs typeface="Times New Roman" panose="02020603050405020304" pitchFamily="18" charset="0"/>
            </a:endParaRPr>
          </a:p>
          <a:p>
            <a:pPr algn="just" eaLnBrk="1" hangingPunct="1">
              <a:lnSpc>
                <a:spcPct val="125000"/>
              </a:lnSpc>
              <a:spcBef>
                <a:spcPts val="600"/>
              </a:spcBef>
              <a:defRPr/>
            </a:pPr>
            <a:endParaRPr lang="zh-CN" altLang="en-US" dirty="0">
              <a:solidFill>
                <a:srgbClr val="0000FF"/>
              </a:solidFill>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defRPr/>
            </a:pPr>
            <a:endParaRPr lang="zh-CN" altLang="en-US" dirty="0">
              <a:effectLst/>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4.4.1.2 </a:t>
            </a:r>
            <a:r>
              <a:rPr lang="en-US" altLang="zh-CN" sz="3200" dirty="0"/>
              <a:t> </a:t>
            </a:r>
            <a:r>
              <a:rPr lang="zh-CN" altLang="en-US" sz="3200" dirty="0"/>
              <a:t>酸碱质子理论</a:t>
            </a:r>
          </a:p>
        </p:txBody>
      </p:sp>
      <p:sp>
        <p:nvSpPr>
          <p:cNvPr id="102404" name="Rectangle 3"/>
          <p:cNvSpPr>
            <a:spLocks noGrp="1" noChangeArrowheads="1"/>
          </p:cNvSpPr>
          <p:nvPr>
            <p:ph idx="1"/>
          </p:nvPr>
        </p:nvSpPr>
        <p:spPr>
          <a:xfrm>
            <a:off x="250825" y="3714367"/>
            <a:ext cx="8642349" cy="2376264"/>
          </a:xfrm>
        </p:spPr>
        <p:txBody>
          <a:bodyPr/>
          <a:lstStyle/>
          <a:p>
            <a:pPr algn="just" eaLnBrk="1" hangingPunct="1">
              <a:lnSpc>
                <a:spcPct val="125000"/>
              </a:lnSpc>
              <a:spcBef>
                <a:spcPts val="600"/>
              </a:spcBef>
              <a:buClrTx/>
            </a:pPr>
            <a:r>
              <a:rPr lang="zh-CN" altLang="en-US" dirty="0">
                <a:effectLst/>
                <a:latin typeface="Times New Roman" panose="02020603050405020304" pitchFamily="18" charset="0"/>
                <a:cs typeface="Times New Roman" panose="02020603050405020304" pitchFamily="18" charset="0"/>
              </a:rPr>
              <a:t>酸碱质子理论对酸碱的区分</a:t>
            </a:r>
            <a:r>
              <a:rPr lang="zh-CN" altLang="en-US" dirty="0">
                <a:solidFill>
                  <a:srgbClr val="0000FF"/>
                </a:solidFill>
                <a:effectLst/>
                <a:latin typeface="Times New Roman" panose="02020603050405020304" pitchFamily="18" charset="0"/>
                <a:cs typeface="Times New Roman" panose="02020603050405020304" pitchFamily="18" charset="0"/>
              </a:rPr>
              <a:t>只以</a:t>
            </a:r>
            <a:r>
              <a:rPr lang="en-US" altLang="zh-CN" dirty="0">
                <a:solidFill>
                  <a:srgbClr val="0000FF"/>
                </a:solidFill>
                <a:effectLst/>
                <a:latin typeface="Times New Roman" panose="02020603050405020304" pitchFamily="18" charset="0"/>
                <a:cs typeface="Times New Roman" panose="02020603050405020304" pitchFamily="18" charset="0"/>
              </a:rPr>
              <a:t>H</a:t>
            </a:r>
            <a:r>
              <a:rPr lang="en-US" altLang="zh-CN" baseline="30000" dirty="0">
                <a:solidFill>
                  <a:srgbClr val="0000FF"/>
                </a:solidFill>
                <a:effectLst/>
                <a:latin typeface="Times New Roman" panose="02020603050405020304" pitchFamily="18" charset="0"/>
                <a:cs typeface="Times New Roman" panose="02020603050405020304" pitchFamily="18" charset="0"/>
              </a:rPr>
              <a:t>＋</a:t>
            </a:r>
            <a:r>
              <a:rPr lang="zh-CN" altLang="en-US" dirty="0">
                <a:solidFill>
                  <a:srgbClr val="0000FF"/>
                </a:solidFill>
                <a:effectLst/>
                <a:latin typeface="Times New Roman" panose="02020603050405020304" pitchFamily="18" charset="0"/>
                <a:cs typeface="Times New Roman" panose="02020603050405020304" pitchFamily="18" charset="0"/>
              </a:rPr>
              <a:t>为判据</a:t>
            </a:r>
            <a:r>
              <a:rPr lang="zh-CN" altLang="en-US" dirty="0">
                <a:effectLst/>
                <a:latin typeface="Times New Roman" panose="02020603050405020304" pitchFamily="18" charset="0"/>
                <a:cs typeface="Times New Roman" panose="02020603050405020304" pitchFamily="18" charset="0"/>
              </a:rPr>
              <a:t>，认为</a:t>
            </a:r>
            <a:r>
              <a:rPr lang="en-US" altLang="zh-CN" dirty="0">
                <a:effectLst/>
                <a:latin typeface="Times New Roman" panose="02020603050405020304" pitchFamily="18" charset="0"/>
                <a:cs typeface="Times New Roman" panose="02020603050405020304" pitchFamily="18" charset="0"/>
              </a:rPr>
              <a:t>NH</a:t>
            </a:r>
            <a:r>
              <a:rPr lang="en-US" altLang="zh-CN" baseline="-25000" dirty="0">
                <a:effectLst/>
                <a:latin typeface="Times New Roman" panose="02020603050405020304" pitchFamily="18" charset="0"/>
                <a:cs typeface="Times New Roman" panose="02020603050405020304" pitchFamily="18" charset="0"/>
              </a:rPr>
              <a:t>3</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Na</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CO</a:t>
            </a:r>
            <a:r>
              <a:rPr lang="en-US" altLang="zh-CN" baseline="-25000" dirty="0">
                <a:effectLst/>
                <a:latin typeface="Times New Roman" panose="02020603050405020304" pitchFamily="18" charset="0"/>
                <a:cs typeface="Times New Roman" panose="02020603050405020304" pitchFamily="18" charset="0"/>
              </a:rPr>
              <a:t>3</a:t>
            </a:r>
            <a:r>
              <a:rPr lang="zh-CN" altLang="en-US" dirty="0">
                <a:effectLst/>
                <a:latin typeface="Times New Roman" panose="02020603050405020304" pitchFamily="18" charset="0"/>
                <a:cs typeface="Times New Roman" panose="02020603050405020304" pitchFamily="18" charset="0"/>
              </a:rPr>
              <a:t>中的</a:t>
            </a:r>
            <a:r>
              <a:rPr lang="en-US" altLang="zh-CN" dirty="0">
                <a:effectLst/>
                <a:latin typeface="Times New Roman" panose="02020603050405020304" pitchFamily="18" charset="0"/>
                <a:cs typeface="Times New Roman" panose="02020603050405020304" pitchFamily="18" charset="0"/>
              </a:rPr>
              <a:t>CO</a:t>
            </a:r>
            <a:r>
              <a:rPr lang="en-US" altLang="zh-CN" baseline="-25000" dirty="0">
                <a:effectLst/>
                <a:latin typeface="Times New Roman" panose="02020603050405020304" pitchFamily="18" charset="0"/>
                <a:cs typeface="Times New Roman" panose="02020603050405020304" pitchFamily="18" charset="0"/>
              </a:rPr>
              <a:t>3</a:t>
            </a:r>
            <a:r>
              <a:rPr lang="en-US" altLang="zh-CN" baseline="30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都是碱。</a:t>
            </a:r>
            <a:endParaRPr lang="en-US" altLang="zh-CN" dirty="0">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buClrTx/>
            </a:pPr>
            <a:r>
              <a:rPr lang="zh-CN" altLang="en-US" dirty="0">
                <a:effectLst/>
                <a:latin typeface="Times New Roman" panose="02020603050405020304" pitchFamily="18" charset="0"/>
                <a:cs typeface="Times New Roman" panose="02020603050405020304" pitchFamily="18" charset="0"/>
              </a:rPr>
              <a:t>酸碱质子理论扩大了酸碱的范围，它比电离理论更广泛，其酸碱的定义只以</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为判据，与溶剂无关。</a:t>
            </a:r>
          </a:p>
        </p:txBody>
      </p:sp>
      <p:sp>
        <p:nvSpPr>
          <p:cNvPr id="4" name="Rectangle 3">
            <a:extLst>
              <a:ext uri="{FF2B5EF4-FFF2-40B4-BE49-F238E27FC236}">
                <a16:creationId xmlns:a16="http://schemas.microsoft.com/office/drawing/2014/main" id="{0780A579-362A-4D55-A622-15DFE2E6D327}"/>
              </a:ext>
            </a:extLst>
          </p:cNvPr>
          <p:cNvSpPr txBox="1">
            <a:spLocks noChangeArrowheads="1"/>
          </p:cNvSpPr>
          <p:nvPr/>
        </p:nvSpPr>
        <p:spPr bwMode="auto">
          <a:xfrm>
            <a:off x="250826" y="1133128"/>
            <a:ext cx="8642349" cy="23762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itchFamily="2" charset="2"/>
              <a:buChar char="l"/>
              <a:defRPr sz="2800" b="1">
                <a:solidFill>
                  <a:schemeClr val="tx1"/>
                </a:solidFill>
                <a:effectLst>
                  <a:outerShdw blurRad="38100" dist="38100" dir="2700000" algn="tl">
                    <a:srgbClr val="000000">
                      <a:alpha val="43137"/>
                    </a:srgbClr>
                  </a:outerShdw>
                </a:effectLst>
                <a:latin typeface="华文仿宋" pitchFamily="2" charset="-122"/>
                <a:ea typeface="华文仿宋" pitchFamily="2" charset="-122"/>
                <a:cs typeface="+mn-cs"/>
              </a:defRPr>
            </a:lvl1pPr>
            <a:lvl2pPr marL="742950" indent="-285750" algn="l" rtl="0" eaLnBrk="0" fontAlgn="base" hangingPunct="0">
              <a:spcBef>
                <a:spcPct val="20000"/>
              </a:spcBef>
              <a:spcAft>
                <a:spcPct val="0"/>
              </a:spcAft>
              <a:buClr>
                <a:schemeClr val="accent1"/>
              </a:buClr>
              <a:buSzPct val="80000"/>
              <a:buFont typeface="Arial" charset="0"/>
              <a:buChar char="•"/>
              <a:defRPr sz="2400" b="1">
                <a:solidFill>
                  <a:schemeClr val="tx1"/>
                </a:solidFill>
                <a:effectLst>
                  <a:outerShdw blurRad="38100" dist="38100" dir="2700000" algn="tl">
                    <a:srgbClr val="000000">
                      <a:alpha val="43137"/>
                    </a:srgbClr>
                  </a:outerShdw>
                </a:effectLst>
                <a:latin typeface="华文仿宋" pitchFamily="2" charset="-122"/>
                <a:ea typeface="华文仿宋" pitchFamily="2" charset="-122"/>
              </a:defRPr>
            </a:lvl2pPr>
            <a:lvl3pPr marL="1143000" indent="-228600" algn="l" rtl="0" eaLnBrk="0" fontAlgn="base" hangingPunct="0">
              <a:spcBef>
                <a:spcPct val="20000"/>
              </a:spcBef>
              <a:spcAft>
                <a:spcPct val="0"/>
              </a:spcAft>
              <a:buClr>
                <a:schemeClr val="accent2"/>
              </a:buClr>
              <a:buSzPct val="70000"/>
              <a:buFont typeface="Wingdings" pitchFamily="2" charset="2"/>
              <a:buChar char="l"/>
              <a:defRPr sz="2400">
                <a:solidFill>
                  <a:schemeClr val="tx1"/>
                </a:solidFill>
                <a:latin typeface="+mn-lt"/>
                <a:ea typeface="华文仿宋" pitchFamily="2" charset="-122"/>
              </a:defRPr>
            </a:lvl3pPr>
            <a:lvl4pPr marL="1600200" indent="-228600" algn="l" rtl="0" eaLnBrk="0" fontAlgn="base" hangingPunct="0">
              <a:spcBef>
                <a:spcPct val="20000"/>
              </a:spcBef>
              <a:spcAft>
                <a:spcPct val="0"/>
              </a:spcAft>
              <a:buClr>
                <a:schemeClr val="accent1"/>
              </a:buClr>
              <a:buSzPct val="60000"/>
              <a:buFont typeface="Wingdings" pitchFamily="2" charset="2"/>
              <a:buChar char="¢"/>
              <a:defRPr sz="2000" b="1">
                <a:solidFill>
                  <a:schemeClr val="tx1"/>
                </a:solidFill>
                <a:effectLst>
                  <a:outerShdw blurRad="38100" dist="38100" dir="2700000" algn="tl">
                    <a:srgbClr val="000000">
                      <a:alpha val="43137"/>
                    </a:srgbClr>
                  </a:outerShdw>
                </a:effectLst>
                <a:latin typeface="+mn-lt"/>
                <a:ea typeface="华文仿宋" pitchFamily="2" charset="-122"/>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sz="2000" b="1">
                <a:solidFill>
                  <a:schemeClr val="tx1"/>
                </a:solidFill>
                <a:effectLst>
                  <a:outerShdw blurRad="38100" dist="38100" dir="2700000" algn="tl">
                    <a:srgbClr val="000000">
                      <a:alpha val="43137"/>
                    </a:srgbClr>
                  </a:outerShdw>
                </a:effectLst>
                <a:latin typeface="+mn-lt"/>
                <a:ea typeface="华文仿宋" pitchFamily="2" charset="-122"/>
              </a:defRPr>
            </a:lvl5pPr>
            <a:lvl6pPr marL="25146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60000"/>
              <a:buFont typeface="Wingdings" pitchFamily="2" charset="2"/>
              <a:buChar char="l"/>
              <a:defRPr sz="2000">
                <a:solidFill>
                  <a:schemeClr val="tx1"/>
                </a:solidFill>
                <a:latin typeface="+mn-lt"/>
              </a:defRPr>
            </a:lvl9pPr>
          </a:lstStyle>
          <a:p>
            <a:pPr algn="just" eaLnBrk="1" hangingPunct="1">
              <a:lnSpc>
                <a:spcPct val="125000"/>
              </a:lnSpc>
              <a:spcBef>
                <a:spcPts val="600"/>
              </a:spcBef>
              <a:buClrTx/>
            </a:pPr>
            <a:r>
              <a:rPr kumimoji="0" lang="zh-CN" altLang="en-US" kern="0" dirty="0">
                <a:effectLst/>
                <a:latin typeface="Times New Roman" panose="02020603050405020304" pitchFamily="18" charset="0"/>
                <a:cs typeface="Times New Roman" panose="02020603050405020304" pitchFamily="18" charset="0"/>
              </a:rPr>
              <a:t>酸碱质子理论又称为</a:t>
            </a:r>
            <a:r>
              <a:rPr kumimoji="0" lang="zh-CN" altLang="en-US" kern="0" dirty="0">
                <a:solidFill>
                  <a:srgbClr val="FF0000"/>
                </a:solidFill>
                <a:effectLst/>
                <a:latin typeface="Times New Roman" panose="02020603050405020304" pitchFamily="18" charset="0"/>
                <a:cs typeface="Times New Roman" panose="02020603050405020304" pitchFamily="18" charset="0"/>
              </a:rPr>
              <a:t>质子传递理论。</a:t>
            </a:r>
            <a:endParaRPr kumimoji="0" lang="zh-CN" altLang="en-US" kern="0" dirty="0">
              <a:effectLst/>
              <a:latin typeface="Times New Roman" panose="02020603050405020304" pitchFamily="18" charset="0"/>
              <a:cs typeface="Times New Roman" panose="02020603050405020304" pitchFamily="18" charset="0"/>
            </a:endParaRPr>
          </a:p>
          <a:p>
            <a:pPr algn="just" eaLnBrk="1" hangingPunct="1">
              <a:lnSpc>
                <a:spcPct val="125000"/>
              </a:lnSpc>
              <a:spcBef>
                <a:spcPts val="600"/>
              </a:spcBef>
              <a:buClrTx/>
            </a:pPr>
            <a:r>
              <a:rPr kumimoji="0" lang="zh-CN" altLang="en-US" kern="0" dirty="0">
                <a:effectLst/>
                <a:latin typeface="Times New Roman" panose="02020603050405020304" pitchFamily="18" charset="0"/>
                <a:cs typeface="Times New Roman" panose="02020603050405020304" pitchFamily="18" charset="0"/>
              </a:rPr>
              <a:t>该理论认为：</a:t>
            </a:r>
            <a:r>
              <a:rPr kumimoji="0" lang="zh-CN" altLang="en-US" kern="0" dirty="0">
                <a:solidFill>
                  <a:srgbClr val="0000FF"/>
                </a:solidFill>
                <a:effectLst/>
                <a:latin typeface="+mj-ea"/>
                <a:ea typeface="+mj-ea"/>
                <a:cs typeface="Times New Roman" panose="02020603050405020304" pitchFamily="18" charset="0"/>
              </a:rPr>
              <a:t>凡能</a:t>
            </a:r>
            <a:r>
              <a:rPr kumimoji="0" lang="zh-CN" altLang="en-US" u="sng" kern="0" dirty="0">
                <a:solidFill>
                  <a:srgbClr val="0000FF"/>
                </a:solidFill>
                <a:effectLst/>
                <a:latin typeface="+mj-ea"/>
                <a:ea typeface="+mj-ea"/>
                <a:cs typeface="Times New Roman" panose="02020603050405020304" pitchFamily="18" charset="0"/>
              </a:rPr>
              <a:t>给出质子</a:t>
            </a:r>
            <a:r>
              <a:rPr kumimoji="0" lang="zh-CN" altLang="en-US" kern="0" dirty="0">
                <a:solidFill>
                  <a:srgbClr val="0000FF"/>
                </a:solidFill>
                <a:effectLst/>
                <a:latin typeface="+mj-ea"/>
                <a:ea typeface="+mj-ea"/>
                <a:cs typeface="Times New Roman" panose="02020603050405020304" pitchFamily="18" charset="0"/>
              </a:rPr>
              <a:t>的物质(分子或离子)都是酸，凡能</a:t>
            </a:r>
            <a:r>
              <a:rPr kumimoji="0" lang="zh-CN" altLang="en-US" u="sng" kern="0" dirty="0">
                <a:solidFill>
                  <a:srgbClr val="0000FF"/>
                </a:solidFill>
                <a:effectLst/>
                <a:latin typeface="+mj-ea"/>
                <a:ea typeface="+mj-ea"/>
                <a:cs typeface="Times New Roman" panose="02020603050405020304" pitchFamily="18" charset="0"/>
              </a:rPr>
              <a:t>与质子结合</a:t>
            </a:r>
            <a:r>
              <a:rPr kumimoji="0" lang="zh-CN" altLang="en-US" kern="0" dirty="0">
                <a:solidFill>
                  <a:srgbClr val="0000FF"/>
                </a:solidFill>
                <a:effectLst/>
                <a:latin typeface="+mj-ea"/>
                <a:ea typeface="+mj-ea"/>
                <a:cs typeface="Times New Roman" panose="02020603050405020304" pitchFamily="18" charset="0"/>
              </a:rPr>
              <a:t>的物质都是碱</a:t>
            </a:r>
            <a:r>
              <a:rPr kumimoji="0" lang="zh-CN" altLang="en-US" kern="0" dirty="0">
                <a:effectLst/>
                <a:latin typeface="Times New Roman" panose="02020603050405020304" pitchFamily="18" charset="0"/>
                <a:cs typeface="Times New Roman" panose="02020603050405020304" pitchFamily="18" charset="0"/>
              </a:rPr>
              <a:t>。</a:t>
            </a:r>
          </a:p>
          <a:p>
            <a:pPr algn="just" eaLnBrk="1" hangingPunct="1">
              <a:lnSpc>
                <a:spcPct val="125000"/>
              </a:lnSpc>
              <a:spcBef>
                <a:spcPts val="600"/>
              </a:spcBef>
              <a:buClrTx/>
            </a:pPr>
            <a:r>
              <a:rPr kumimoji="0" lang="zh-CN" altLang="en-US" kern="0" dirty="0">
                <a:solidFill>
                  <a:srgbClr val="FF0000"/>
                </a:solidFill>
                <a:effectLst/>
                <a:latin typeface="Times New Roman" panose="02020603050405020304" pitchFamily="18" charset="0"/>
                <a:cs typeface="Times New Roman" panose="02020603050405020304" pitchFamily="18" charset="0"/>
              </a:rPr>
              <a:t>酸是质子的给体，而碱是质子的受体</a:t>
            </a:r>
            <a:r>
              <a:rPr kumimoji="0" lang="zh-CN" altLang="en-US" kern="0" dirty="0">
                <a:effectLst/>
                <a:latin typeface="Times New Roman" panose="02020603050405020304" pitchFamily="18" charset="0"/>
                <a:cs typeface="Times New Roman" panose="02020603050405020304" pitchFamily="18" charset="0"/>
              </a:rPr>
              <a:t>。</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2404">
                                            <p:txEl>
                                              <p:pRg st="0" end="0"/>
                                            </p:txEl>
                                          </p:spTgt>
                                        </p:tgtEl>
                                        <p:attrNameLst>
                                          <p:attrName>style.visibility</p:attrName>
                                        </p:attrNameLst>
                                      </p:cBhvr>
                                      <p:to>
                                        <p:strVal val="visible"/>
                                      </p:to>
                                    </p:set>
                                    <p:animEffect transition="in" filter="barn(inVertical)">
                                      <p:cBhvr>
                                        <p:cTn id="7" dur="500"/>
                                        <p:tgtEl>
                                          <p:spTgt spid="1024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2404">
                                            <p:txEl>
                                              <p:pRg st="1" end="1"/>
                                            </p:txEl>
                                          </p:spTgt>
                                        </p:tgtEl>
                                        <p:attrNameLst>
                                          <p:attrName>style.visibility</p:attrName>
                                        </p:attrNameLst>
                                      </p:cBhvr>
                                      <p:to>
                                        <p:strVal val="visible"/>
                                      </p:to>
                                    </p:set>
                                    <p:animEffect transition="in" filter="barn(inVertical)">
                                      <p:cBhvr>
                                        <p:cTn id="12" dur="500"/>
                                        <p:tgtEl>
                                          <p:spTgt spid="10240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4.4.1.2  </a:t>
            </a:r>
            <a:r>
              <a:rPr lang="zh-CN" altLang="en-US" dirty="0">
                <a:latin typeface="华文新魏" pitchFamily="2" charset="-122"/>
              </a:rPr>
              <a:t>酸碱质子理论</a:t>
            </a:r>
            <a:endParaRPr lang="zh-CN" altLang="en-US" dirty="0"/>
          </a:p>
        </p:txBody>
      </p:sp>
      <p:sp>
        <p:nvSpPr>
          <p:cNvPr id="44045" name="Text Box 5"/>
          <p:cNvSpPr txBox="1">
            <a:spLocks noChangeArrowheads="1"/>
          </p:cNvSpPr>
          <p:nvPr/>
        </p:nvSpPr>
        <p:spPr bwMode="auto">
          <a:xfrm>
            <a:off x="274320" y="4653136"/>
            <a:ext cx="8618160" cy="1757998"/>
          </a:xfrm>
          <a:prstGeom prst="rect">
            <a:avLst/>
          </a:prstGeom>
          <a:noFill/>
          <a:ln w="12700" cap="sq">
            <a:noFill/>
            <a:miter lim="800000"/>
            <a:headEnd/>
            <a:tailEnd/>
          </a:ln>
        </p:spPr>
        <p:txBody>
          <a:bodyPr wrap="square" tIns="0" bIns="0">
            <a:spAutoFit/>
          </a:bodyPr>
          <a:lstStyle/>
          <a:p>
            <a:pPr algn="just" eaLnBrk="0" hangingPunct="0">
              <a:spcBef>
                <a:spcPts val="600"/>
              </a:spcBef>
              <a:defRPr/>
            </a:pPr>
            <a:r>
              <a:rPr lang="zh-CN" altLang="en-US" b="1" dirty="0">
                <a:latin typeface="华文仿宋" pitchFamily="2" charset="-122"/>
                <a:ea typeface="华文仿宋" pitchFamily="2" charset="-122"/>
              </a:rPr>
              <a:t>酸、碱可以是分子，也可以是离子。酸给出质子后可以再结合质子，因此酸给出质子后就变为碱：</a:t>
            </a:r>
          </a:p>
          <a:p>
            <a:pPr eaLnBrk="0" hangingPunct="0">
              <a:spcBef>
                <a:spcPts val="600"/>
              </a:spcBef>
              <a:defRPr/>
            </a:pPr>
            <a:r>
              <a:rPr lang="zh-CN" altLang="en-US" b="1" dirty="0">
                <a:latin typeface="华文仿宋" pitchFamily="2" charset="-122"/>
                <a:ea typeface="华文仿宋" pitchFamily="2" charset="-122"/>
              </a:rPr>
              <a:t>	            </a:t>
            </a:r>
            <a:r>
              <a:rPr lang="zh-CN" altLang="en-US" b="1" dirty="0">
                <a:solidFill>
                  <a:srgbClr val="FF0000"/>
                </a:solidFill>
                <a:latin typeface="华文仿宋" pitchFamily="2" charset="-122"/>
                <a:ea typeface="华文仿宋" pitchFamily="2" charset="-122"/>
                <a:cs typeface="Times New Roman" pitchFamily="18" charset="0"/>
              </a:rPr>
              <a:t>酸            质子    </a:t>
            </a:r>
            <a:r>
              <a:rPr lang="en-US" altLang="zh-CN" b="1" dirty="0">
                <a:solidFill>
                  <a:srgbClr val="FF0000"/>
                </a:solidFill>
                <a:latin typeface="华文仿宋" pitchFamily="2" charset="-122"/>
                <a:ea typeface="华文仿宋" pitchFamily="2" charset="-122"/>
                <a:cs typeface="Times New Roman" pitchFamily="18" charset="0"/>
              </a:rPr>
              <a:t>+    </a:t>
            </a:r>
            <a:r>
              <a:rPr lang="zh-CN" altLang="en-US" b="1" dirty="0">
                <a:solidFill>
                  <a:srgbClr val="FF0000"/>
                </a:solidFill>
                <a:latin typeface="华文仿宋" pitchFamily="2" charset="-122"/>
                <a:ea typeface="华文仿宋" pitchFamily="2" charset="-122"/>
                <a:cs typeface="Times New Roman" pitchFamily="18" charset="0"/>
              </a:rPr>
              <a:t>碱</a:t>
            </a:r>
          </a:p>
          <a:p>
            <a:pPr eaLnBrk="0" hangingPunct="0">
              <a:spcBef>
                <a:spcPts val="600"/>
              </a:spcBef>
              <a:defRPr/>
            </a:pPr>
            <a:r>
              <a:rPr lang="zh-CN" altLang="en-US" sz="2000" b="1" dirty="0">
                <a:solidFill>
                  <a:srgbClr val="FF0000"/>
                </a:solidFill>
                <a:latin typeface="华文仿宋" pitchFamily="2" charset="-122"/>
                <a:ea typeface="华文仿宋" pitchFamily="2" charset="-122"/>
                <a:cs typeface="Times New Roman" pitchFamily="18" charset="0"/>
              </a:rPr>
              <a:t>                      </a:t>
            </a:r>
            <a:r>
              <a:rPr lang="en-US" altLang="zh-CN" sz="2000" b="1" dirty="0">
                <a:solidFill>
                  <a:srgbClr val="FF0000"/>
                </a:solidFill>
                <a:latin typeface="华文仿宋" pitchFamily="2" charset="-122"/>
                <a:ea typeface="华文仿宋" pitchFamily="2" charset="-122"/>
                <a:cs typeface="Times New Roman" pitchFamily="18" charset="0"/>
              </a:rPr>
              <a:t>(</a:t>
            </a:r>
            <a:r>
              <a:rPr lang="zh-CN" altLang="en-US" sz="2000" b="1" dirty="0">
                <a:solidFill>
                  <a:srgbClr val="FF0000"/>
                </a:solidFill>
                <a:latin typeface="华文仿宋" pitchFamily="2" charset="-122"/>
                <a:ea typeface="华文仿宋" pitchFamily="2" charset="-122"/>
                <a:cs typeface="Times New Roman" pitchFamily="18" charset="0"/>
              </a:rPr>
              <a:t>质子给予体）                           </a:t>
            </a:r>
            <a:r>
              <a:rPr lang="en-US" altLang="zh-CN" sz="2000" b="1" dirty="0">
                <a:solidFill>
                  <a:srgbClr val="FF0000"/>
                </a:solidFill>
                <a:latin typeface="华文仿宋" pitchFamily="2" charset="-122"/>
                <a:ea typeface="华文仿宋" pitchFamily="2" charset="-122"/>
                <a:cs typeface="Times New Roman" pitchFamily="18" charset="0"/>
              </a:rPr>
              <a:t>(</a:t>
            </a:r>
            <a:r>
              <a:rPr lang="zh-CN" altLang="en-US" sz="2000" b="1" dirty="0">
                <a:solidFill>
                  <a:srgbClr val="FF0000"/>
                </a:solidFill>
                <a:latin typeface="华文仿宋" pitchFamily="2" charset="-122"/>
                <a:ea typeface="华文仿宋" pitchFamily="2" charset="-122"/>
                <a:cs typeface="Times New Roman" pitchFamily="18" charset="0"/>
              </a:rPr>
              <a:t>质子接受体）</a:t>
            </a:r>
          </a:p>
        </p:txBody>
      </p:sp>
      <p:pic>
        <p:nvPicPr>
          <p:cNvPr id="120844" name="Picture 8"/>
          <p:cNvPicPr>
            <a:picLocks noChangeAspect="1" noChangeArrowheads="1"/>
          </p:cNvPicPr>
          <p:nvPr/>
        </p:nvPicPr>
        <p:blipFill>
          <a:blip r:embed="rId2">
            <a:duotone>
              <a:prstClr val="black"/>
              <a:srgbClr val="FF0000">
                <a:tint val="45000"/>
                <a:satMod val="400000"/>
              </a:srgbClr>
            </a:duotone>
          </a:blip>
          <a:srcRect/>
          <a:stretch>
            <a:fillRect/>
          </a:stretch>
        </p:blipFill>
        <p:spPr bwMode="auto">
          <a:xfrm>
            <a:off x="2859608" y="5633729"/>
            <a:ext cx="776288" cy="398463"/>
          </a:xfrm>
          <a:prstGeom prst="rect">
            <a:avLst/>
          </a:prstGeom>
          <a:noFill/>
          <a:ln w="9525">
            <a:noFill/>
            <a:miter lim="800000"/>
            <a:headEnd/>
            <a:tailEnd/>
          </a:ln>
        </p:spPr>
      </p:pic>
      <p:sp>
        <p:nvSpPr>
          <p:cNvPr id="44038" name="Text Box 4"/>
          <p:cNvSpPr txBox="1">
            <a:spLocks noChangeArrowheads="1"/>
          </p:cNvSpPr>
          <p:nvPr/>
        </p:nvSpPr>
        <p:spPr bwMode="auto">
          <a:xfrm>
            <a:off x="251520" y="980728"/>
            <a:ext cx="8640960" cy="3533775"/>
          </a:xfrm>
          <a:prstGeom prst="rect">
            <a:avLst/>
          </a:prstGeom>
          <a:noFill/>
          <a:ln w="12700" cap="sq">
            <a:noFill/>
            <a:miter lim="800000"/>
            <a:headEnd/>
            <a:tailEnd/>
          </a:ln>
        </p:spPr>
        <p:txBody>
          <a:bodyPr wrap="square" tIns="0" bIns="0">
            <a:spAutoFit/>
          </a:bodyPr>
          <a:lstStyle/>
          <a:p>
            <a:pPr algn="just" eaLnBrk="0" hangingPunct="0">
              <a:spcBef>
                <a:spcPct val="20000"/>
              </a:spcBef>
              <a:defRPr/>
            </a:pPr>
            <a:r>
              <a:rPr lang="zh-CN" altLang="en-US" b="1" dirty="0">
                <a:latin typeface="华文仿宋" panose="02010600040101010101" pitchFamily="2" charset="-122"/>
                <a:ea typeface="华文仿宋" panose="02010600040101010101" pitchFamily="2" charset="-122"/>
                <a:cs typeface="Times New Roman" pitchFamily="18" charset="0"/>
              </a:rPr>
              <a:t>如在水溶液中</a:t>
            </a:r>
          </a:p>
          <a:p>
            <a:pPr algn="just" eaLnBrk="0" hangingPunct="0">
              <a:spcBef>
                <a:spcPct val="20000"/>
              </a:spcBef>
              <a:defRPr/>
            </a:pPr>
            <a:r>
              <a:rPr lang="zh-CN" altLang="en-US" dirty="0">
                <a:latin typeface="Times New Roman" pitchFamily="18" charset="0"/>
                <a:ea typeface="楷体_GB2312" pitchFamily="49" charset="-122"/>
                <a:cs typeface="Times New Roman" pitchFamily="18" charset="0"/>
              </a:rPr>
              <a:t>           </a:t>
            </a:r>
            <a:r>
              <a:rPr lang="en-US" altLang="zh-CN" dirty="0">
                <a:latin typeface="Times New Roman" pitchFamily="18" charset="0"/>
                <a:ea typeface="楷体_GB2312" pitchFamily="49" charset="-122"/>
                <a:cs typeface="Times New Roman" pitchFamily="18" charset="0"/>
              </a:rPr>
              <a:t>HCl(</a:t>
            </a:r>
            <a:r>
              <a:rPr lang="en-US" altLang="zh-CN" dirty="0" err="1">
                <a:latin typeface="Times New Roman" pitchFamily="18" charset="0"/>
                <a:ea typeface="楷体_GB2312" pitchFamily="49" charset="-122"/>
                <a:cs typeface="Times New Roman" pitchFamily="18" charset="0"/>
              </a:rPr>
              <a:t>aq</a:t>
            </a:r>
            <a:r>
              <a:rPr lang="zh-CN" altLang="en-US" dirty="0">
                <a:latin typeface="Times New Roman" pitchFamily="18" charset="0"/>
                <a:ea typeface="楷体_GB2312" pitchFamily="49" charset="-122"/>
                <a:cs typeface="Times New Roman" pitchFamily="18" charset="0"/>
              </a:rPr>
              <a:t>）         </a:t>
            </a:r>
            <a:r>
              <a:rPr lang="en-US" altLang="zh-CN" dirty="0">
                <a:latin typeface="Times New Roman" pitchFamily="18" charset="0"/>
                <a:ea typeface="楷体_GB2312" pitchFamily="49" charset="-122"/>
                <a:cs typeface="Times New Roman" pitchFamily="18" charset="0"/>
              </a:rPr>
              <a:t>H</a:t>
            </a:r>
            <a:r>
              <a:rPr lang="en-US" altLang="zh-CN" baseline="30000" dirty="0">
                <a:latin typeface="Times New Roman" pitchFamily="18" charset="0"/>
                <a:ea typeface="楷体_GB2312" pitchFamily="49" charset="-122"/>
                <a:cs typeface="Times New Roman" pitchFamily="18" charset="0"/>
              </a:rPr>
              <a:t>+</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 + Cl</a:t>
            </a:r>
            <a:r>
              <a:rPr lang="en-US" altLang="zh-CN" baseline="30000" dirty="0">
                <a:latin typeface="Times New Roman" pitchFamily="18" charset="0"/>
                <a:ea typeface="楷体_GB2312" pitchFamily="49" charset="-122"/>
                <a:cs typeface="Times New Roman" pitchFamily="18" charset="0"/>
              </a:rPr>
              <a:t>-</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a:t>
            </a:r>
          </a:p>
          <a:p>
            <a:pPr algn="just" eaLnBrk="0" hangingPunct="0">
              <a:spcBef>
                <a:spcPct val="20000"/>
              </a:spcBef>
              <a:defRPr/>
            </a:pPr>
            <a:r>
              <a:rPr lang="en-US" altLang="zh-CN" dirty="0">
                <a:latin typeface="Times New Roman" pitchFamily="18" charset="0"/>
                <a:ea typeface="楷体_GB2312" pitchFamily="49" charset="-122"/>
                <a:cs typeface="Times New Roman" pitchFamily="18" charset="0"/>
              </a:rPr>
              <a:t>           HAc(</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          H</a:t>
            </a:r>
            <a:r>
              <a:rPr lang="en-US" altLang="zh-CN" baseline="30000" dirty="0">
                <a:latin typeface="Times New Roman" pitchFamily="18" charset="0"/>
                <a:ea typeface="楷体_GB2312" pitchFamily="49" charset="-122"/>
                <a:cs typeface="Times New Roman" pitchFamily="18" charset="0"/>
              </a:rPr>
              <a:t>+</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 + Acˉ(</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a:t>
            </a:r>
          </a:p>
          <a:p>
            <a:pPr algn="just" eaLnBrk="0" hangingPunct="0">
              <a:spcBef>
                <a:spcPct val="20000"/>
              </a:spcBef>
              <a:defRPr/>
            </a:pPr>
            <a:r>
              <a:rPr lang="en-US" altLang="zh-CN" dirty="0">
                <a:latin typeface="Times New Roman" pitchFamily="18" charset="0"/>
                <a:ea typeface="楷体_GB2312" pitchFamily="49" charset="-122"/>
                <a:cs typeface="Times New Roman" pitchFamily="18" charset="0"/>
              </a:rPr>
              <a:t>           NH</a:t>
            </a:r>
            <a:r>
              <a:rPr lang="en-US" altLang="zh-CN" baseline="-30000" dirty="0">
                <a:latin typeface="Times New Roman" pitchFamily="18" charset="0"/>
                <a:ea typeface="楷体_GB2312" pitchFamily="49" charset="-122"/>
                <a:cs typeface="Times New Roman" pitchFamily="18" charset="0"/>
              </a:rPr>
              <a:t>4</a:t>
            </a:r>
            <a:r>
              <a:rPr lang="en-US" altLang="zh-CN" baseline="30000" dirty="0">
                <a:latin typeface="Times New Roman" pitchFamily="18" charset="0"/>
                <a:ea typeface="楷体_GB2312" pitchFamily="49" charset="-122"/>
                <a:cs typeface="Times New Roman" pitchFamily="18" charset="0"/>
              </a:rPr>
              <a:t>+</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 	     H</a:t>
            </a:r>
            <a:r>
              <a:rPr lang="en-US" altLang="zh-CN" baseline="30000" dirty="0">
                <a:latin typeface="Times New Roman" pitchFamily="18" charset="0"/>
                <a:ea typeface="楷体_GB2312" pitchFamily="49" charset="-122"/>
                <a:cs typeface="Times New Roman" pitchFamily="18" charset="0"/>
              </a:rPr>
              <a:t>+</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 + NH</a:t>
            </a:r>
            <a:r>
              <a:rPr lang="en-US" altLang="zh-CN" baseline="-30000" dirty="0">
                <a:latin typeface="Times New Roman" pitchFamily="18" charset="0"/>
                <a:ea typeface="楷体_GB2312" pitchFamily="49" charset="-122"/>
                <a:cs typeface="Times New Roman" pitchFamily="18" charset="0"/>
              </a:rPr>
              <a:t>3</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a:t>
            </a:r>
          </a:p>
          <a:p>
            <a:pPr algn="just" eaLnBrk="0" hangingPunct="0">
              <a:spcBef>
                <a:spcPct val="20000"/>
              </a:spcBef>
              <a:defRPr/>
            </a:pPr>
            <a:r>
              <a:rPr lang="en-US" altLang="zh-CN" dirty="0">
                <a:latin typeface="Times New Roman" pitchFamily="18" charset="0"/>
                <a:ea typeface="楷体_GB2312" pitchFamily="49" charset="-122"/>
                <a:cs typeface="Times New Roman" pitchFamily="18" charset="0"/>
              </a:rPr>
              <a:t>           HCO</a:t>
            </a:r>
            <a:r>
              <a:rPr lang="en-US" altLang="zh-CN" baseline="-25000" dirty="0">
                <a:latin typeface="Times New Roman" pitchFamily="18" charset="0"/>
                <a:ea typeface="楷体_GB2312" pitchFamily="49" charset="-122"/>
                <a:cs typeface="Times New Roman" pitchFamily="18" charset="0"/>
              </a:rPr>
              <a:t>3</a:t>
            </a:r>
            <a:r>
              <a:rPr lang="en-US" altLang="zh-CN" baseline="30000" dirty="0">
                <a:latin typeface="Times New Roman" pitchFamily="18" charset="0"/>
                <a:ea typeface="楷体_GB2312" pitchFamily="49" charset="-122"/>
                <a:cs typeface="Times New Roman" pitchFamily="18" charset="0"/>
              </a:rPr>
              <a:t>-</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         H</a:t>
            </a:r>
            <a:r>
              <a:rPr lang="en-US" altLang="zh-CN" baseline="30000" dirty="0">
                <a:latin typeface="Times New Roman" pitchFamily="18" charset="0"/>
                <a:ea typeface="楷体_GB2312" pitchFamily="49" charset="-122"/>
                <a:cs typeface="Times New Roman" pitchFamily="18" charset="0"/>
              </a:rPr>
              <a:t>+</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 + CO</a:t>
            </a:r>
            <a:r>
              <a:rPr lang="en-US" altLang="zh-CN" baseline="-25000" dirty="0">
                <a:latin typeface="Times New Roman" pitchFamily="18" charset="0"/>
                <a:ea typeface="楷体_GB2312" pitchFamily="49" charset="-122"/>
                <a:cs typeface="Times New Roman" pitchFamily="18" charset="0"/>
              </a:rPr>
              <a:t>3</a:t>
            </a:r>
            <a:r>
              <a:rPr lang="en-US" altLang="zh-CN" baseline="30000" dirty="0">
                <a:latin typeface="Times New Roman" pitchFamily="18" charset="0"/>
                <a:ea typeface="楷体_GB2312" pitchFamily="49" charset="-122"/>
                <a:cs typeface="Times New Roman" pitchFamily="18" charset="0"/>
              </a:rPr>
              <a:t>2-</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 </a:t>
            </a:r>
          </a:p>
          <a:p>
            <a:pPr algn="just" eaLnBrk="0" hangingPunct="0">
              <a:spcBef>
                <a:spcPct val="20000"/>
              </a:spcBef>
              <a:defRPr/>
            </a:pPr>
            <a:r>
              <a:rPr lang="en-US" altLang="zh-CN" dirty="0">
                <a:latin typeface="Times New Roman" pitchFamily="18" charset="0"/>
                <a:ea typeface="楷体_GB2312" pitchFamily="49" charset="-122"/>
                <a:cs typeface="Times New Roman" pitchFamily="18" charset="0"/>
              </a:rPr>
              <a:t>           Al(H</a:t>
            </a:r>
            <a:r>
              <a:rPr lang="en-US" altLang="zh-CN" baseline="-25000" dirty="0">
                <a:latin typeface="Times New Roman" pitchFamily="18" charset="0"/>
                <a:ea typeface="楷体_GB2312" pitchFamily="49" charset="-122"/>
                <a:cs typeface="Times New Roman" pitchFamily="18" charset="0"/>
              </a:rPr>
              <a:t>2</a:t>
            </a:r>
            <a:r>
              <a:rPr lang="en-US" altLang="zh-CN" dirty="0">
                <a:latin typeface="Times New Roman" pitchFamily="18" charset="0"/>
                <a:ea typeface="楷体_GB2312" pitchFamily="49" charset="-122"/>
                <a:cs typeface="Times New Roman" pitchFamily="18" charset="0"/>
              </a:rPr>
              <a:t>O)</a:t>
            </a:r>
            <a:r>
              <a:rPr lang="en-US" altLang="zh-CN" baseline="-25000" dirty="0">
                <a:latin typeface="Times New Roman" pitchFamily="18" charset="0"/>
                <a:ea typeface="楷体_GB2312" pitchFamily="49" charset="-122"/>
                <a:cs typeface="Times New Roman" pitchFamily="18" charset="0"/>
              </a:rPr>
              <a:t>6</a:t>
            </a:r>
            <a:r>
              <a:rPr lang="en-US" altLang="zh-CN" baseline="30000" dirty="0">
                <a:latin typeface="Times New Roman" pitchFamily="18" charset="0"/>
                <a:ea typeface="楷体_GB2312" pitchFamily="49" charset="-122"/>
                <a:cs typeface="Times New Roman" pitchFamily="18" charset="0"/>
              </a:rPr>
              <a:t>3+              </a:t>
            </a:r>
            <a:r>
              <a:rPr lang="en-US" altLang="zh-CN" dirty="0">
                <a:latin typeface="Times New Roman" pitchFamily="18" charset="0"/>
                <a:ea typeface="楷体_GB2312" pitchFamily="49" charset="-122"/>
                <a:cs typeface="Times New Roman" pitchFamily="18" charset="0"/>
              </a:rPr>
              <a:t>H</a:t>
            </a:r>
            <a:r>
              <a:rPr lang="en-US" altLang="zh-CN" baseline="30000" dirty="0">
                <a:latin typeface="Times New Roman" pitchFamily="18" charset="0"/>
                <a:ea typeface="楷体_GB2312" pitchFamily="49" charset="-122"/>
                <a:cs typeface="Times New Roman" pitchFamily="18" charset="0"/>
              </a:rPr>
              <a:t>+</a:t>
            </a:r>
            <a:r>
              <a:rPr lang="en-US" altLang="zh-CN" dirty="0">
                <a:latin typeface="Times New Roman" pitchFamily="18" charset="0"/>
                <a:ea typeface="楷体_GB2312" pitchFamily="49" charset="-122"/>
                <a:cs typeface="Times New Roman" pitchFamily="18" charset="0"/>
              </a:rPr>
              <a:t>(</a:t>
            </a:r>
            <a:r>
              <a:rPr lang="en-US" altLang="zh-CN" dirty="0" err="1">
                <a:latin typeface="Times New Roman" pitchFamily="18" charset="0"/>
                <a:ea typeface="楷体_GB2312" pitchFamily="49" charset="-122"/>
                <a:cs typeface="Times New Roman" pitchFamily="18" charset="0"/>
              </a:rPr>
              <a:t>aq</a:t>
            </a:r>
            <a:r>
              <a:rPr lang="en-US" altLang="zh-CN" dirty="0">
                <a:latin typeface="Times New Roman" pitchFamily="18" charset="0"/>
                <a:ea typeface="楷体_GB2312" pitchFamily="49" charset="-122"/>
                <a:cs typeface="Times New Roman" pitchFamily="18" charset="0"/>
              </a:rPr>
              <a:t>) + [Al(H</a:t>
            </a:r>
            <a:r>
              <a:rPr lang="en-US" altLang="zh-CN" baseline="-25000" dirty="0">
                <a:latin typeface="Times New Roman" pitchFamily="18" charset="0"/>
                <a:ea typeface="楷体_GB2312" pitchFamily="49" charset="-122"/>
                <a:cs typeface="Times New Roman" pitchFamily="18" charset="0"/>
              </a:rPr>
              <a:t>2</a:t>
            </a:r>
            <a:r>
              <a:rPr lang="en-US" altLang="zh-CN" dirty="0">
                <a:latin typeface="Times New Roman" pitchFamily="18" charset="0"/>
                <a:ea typeface="楷体_GB2312" pitchFamily="49" charset="-122"/>
                <a:cs typeface="Times New Roman" pitchFamily="18" charset="0"/>
              </a:rPr>
              <a:t>O)</a:t>
            </a:r>
            <a:r>
              <a:rPr lang="en-US" altLang="zh-CN" baseline="-25000" dirty="0">
                <a:latin typeface="Times New Roman" pitchFamily="18" charset="0"/>
                <a:ea typeface="楷体_GB2312" pitchFamily="49" charset="-122"/>
                <a:cs typeface="Times New Roman" pitchFamily="18" charset="0"/>
              </a:rPr>
              <a:t>5</a:t>
            </a:r>
            <a:r>
              <a:rPr lang="en-US" altLang="zh-CN" dirty="0">
                <a:latin typeface="Times New Roman" pitchFamily="18" charset="0"/>
                <a:ea typeface="楷体_GB2312" pitchFamily="49" charset="-122"/>
                <a:cs typeface="Times New Roman" pitchFamily="18" charset="0"/>
              </a:rPr>
              <a:t>(OH</a:t>
            </a:r>
            <a:r>
              <a:rPr lang="en-US" altLang="zh-CN" baseline="30000" dirty="0">
                <a:latin typeface="Times New Roman" pitchFamily="18" charset="0"/>
                <a:ea typeface="楷体_GB2312" pitchFamily="49" charset="-122"/>
                <a:cs typeface="Times New Roman" pitchFamily="18" charset="0"/>
              </a:rPr>
              <a:t>-</a:t>
            </a:r>
            <a:r>
              <a:rPr lang="en-US" altLang="zh-CN" dirty="0">
                <a:latin typeface="Times New Roman" pitchFamily="18" charset="0"/>
                <a:ea typeface="楷体_GB2312" pitchFamily="49" charset="-122"/>
                <a:cs typeface="Times New Roman" pitchFamily="18" charset="0"/>
              </a:rPr>
              <a:t>)]</a:t>
            </a:r>
            <a:r>
              <a:rPr lang="en-US" altLang="zh-CN" baseline="30000" dirty="0">
                <a:latin typeface="Times New Roman" pitchFamily="18" charset="0"/>
                <a:ea typeface="楷体_GB2312" pitchFamily="49" charset="-122"/>
                <a:cs typeface="Times New Roman" pitchFamily="18" charset="0"/>
              </a:rPr>
              <a:t>2+ </a:t>
            </a:r>
            <a:endParaRPr lang="en-US" altLang="zh-CN" dirty="0">
              <a:latin typeface="Times New Roman" pitchFamily="18" charset="0"/>
              <a:ea typeface="楷体_GB2312" pitchFamily="49" charset="-122"/>
              <a:cs typeface="Times New Roman" pitchFamily="18" charset="0"/>
            </a:endParaRPr>
          </a:p>
          <a:p>
            <a:pPr algn="just" eaLnBrk="0" hangingPunct="0">
              <a:spcBef>
                <a:spcPct val="20000"/>
              </a:spcBef>
              <a:defRPr/>
            </a:pPr>
            <a:r>
              <a:rPr lang="en-US" altLang="zh-CN" b="1" dirty="0">
                <a:solidFill>
                  <a:srgbClr val="FF0000"/>
                </a:solidFill>
                <a:latin typeface="华文仿宋" panose="02010600040101010101" pitchFamily="2" charset="-122"/>
                <a:ea typeface="华文仿宋" panose="02010600040101010101" pitchFamily="2" charset="-122"/>
                <a:cs typeface="Times New Roman" pitchFamily="18" charset="0"/>
              </a:rPr>
              <a:t>                      </a:t>
            </a:r>
            <a:r>
              <a:rPr lang="zh-CN" altLang="en-US" b="1" dirty="0">
                <a:solidFill>
                  <a:srgbClr val="FF0000"/>
                </a:solidFill>
                <a:latin typeface="华文仿宋" panose="02010600040101010101" pitchFamily="2" charset="-122"/>
                <a:ea typeface="华文仿宋" panose="02010600040101010101" pitchFamily="2" charset="-122"/>
                <a:cs typeface="Times New Roman" pitchFamily="18" charset="0"/>
              </a:rPr>
              <a:t>酸             质子   </a:t>
            </a:r>
            <a:r>
              <a:rPr lang="en-US" altLang="zh-CN" b="1" dirty="0">
                <a:solidFill>
                  <a:srgbClr val="FF0000"/>
                </a:solidFill>
                <a:latin typeface="华文仿宋" panose="02010600040101010101" pitchFamily="2" charset="-122"/>
                <a:ea typeface="华文仿宋" panose="02010600040101010101" pitchFamily="2" charset="-122"/>
                <a:cs typeface="Times New Roman" pitchFamily="18" charset="0"/>
              </a:rPr>
              <a:t>+    </a:t>
            </a:r>
            <a:r>
              <a:rPr lang="zh-CN" altLang="en-US" b="1" dirty="0">
                <a:solidFill>
                  <a:srgbClr val="FF0000"/>
                </a:solidFill>
                <a:latin typeface="华文仿宋" panose="02010600040101010101" pitchFamily="2" charset="-122"/>
                <a:ea typeface="华文仿宋" panose="02010600040101010101" pitchFamily="2" charset="-122"/>
                <a:cs typeface="Times New Roman" pitchFamily="18" charset="0"/>
              </a:rPr>
              <a:t>碱</a:t>
            </a:r>
          </a:p>
        </p:txBody>
      </p:sp>
      <p:pic>
        <p:nvPicPr>
          <p:cNvPr id="120837" name="Picture 6"/>
          <p:cNvPicPr>
            <a:picLocks noChangeAspect="1" noChangeArrowheads="1"/>
          </p:cNvPicPr>
          <p:nvPr/>
        </p:nvPicPr>
        <p:blipFill>
          <a:blip r:embed="rId2"/>
          <a:srcRect/>
          <a:stretch>
            <a:fillRect/>
          </a:stretch>
        </p:blipFill>
        <p:spPr bwMode="auto">
          <a:xfrm>
            <a:off x="2643584" y="2564904"/>
            <a:ext cx="776288" cy="398463"/>
          </a:xfrm>
          <a:prstGeom prst="rect">
            <a:avLst/>
          </a:prstGeom>
          <a:noFill/>
          <a:ln w="9525">
            <a:noFill/>
            <a:miter lim="800000"/>
            <a:headEnd/>
            <a:tailEnd/>
          </a:ln>
        </p:spPr>
      </p:pic>
      <p:pic>
        <p:nvPicPr>
          <p:cNvPr id="120838" name="Picture 7"/>
          <p:cNvPicPr>
            <a:picLocks noChangeAspect="1" noChangeArrowheads="1"/>
          </p:cNvPicPr>
          <p:nvPr/>
        </p:nvPicPr>
        <p:blipFill>
          <a:blip r:embed="rId2"/>
          <a:srcRect/>
          <a:stretch>
            <a:fillRect/>
          </a:stretch>
        </p:blipFill>
        <p:spPr bwMode="auto">
          <a:xfrm>
            <a:off x="2844057" y="3068960"/>
            <a:ext cx="776288" cy="398463"/>
          </a:xfrm>
          <a:prstGeom prst="rect">
            <a:avLst/>
          </a:prstGeom>
          <a:noFill/>
          <a:ln w="9525">
            <a:noFill/>
            <a:miter lim="800000"/>
            <a:headEnd/>
            <a:tailEnd/>
          </a:ln>
        </p:spPr>
      </p:pic>
      <p:pic>
        <p:nvPicPr>
          <p:cNvPr id="120839" name="Picture 9"/>
          <p:cNvPicPr>
            <a:picLocks noChangeAspect="1" noChangeArrowheads="1"/>
          </p:cNvPicPr>
          <p:nvPr/>
        </p:nvPicPr>
        <p:blipFill>
          <a:blip r:embed="rId2"/>
          <a:srcRect/>
          <a:stretch>
            <a:fillRect/>
          </a:stretch>
        </p:blipFill>
        <p:spPr bwMode="auto">
          <a:xfrm>
            <a:off x="2627784" y="1556792"/>
            <a:ext cx="776288" cy="398463"/>
          </a:xfrm>
          <a:prstGeom prst="rect">
            <a:avLst/>
          </a:prstGeom>
          <a:noFill/>
          <a:ln w="9525">
            <a:noFill/>
            <a:miter lim="800000"/>
            <a:headEnd/>
            <a:tailEnd/>
          </a:ln>
        </p:spPr>
      </p:pic>
      <p:pic>
        <p:nvPicPr>
          <p:cNvPr id="120840" name="Picture 10"/>
          <p:cNvPicPr>
            <a:picLocks noChangeAspect="1" noChangeArrowheads="1"/>
          </p:cNvPicPr>
          <p:nvPr/>
        </p:nvPicPr>
        <p:blipFill>
          <a:blip r:embed="rId2"/>
          <a:srcRect/>
          <a:stretch>
            <a:fillRect/>
          </a:stretch>
        </p:blipFill>
        <p:spPr bwMode="auto">
          <a:xfrm>
            <a:off x="2627784" y="2060848"/>
            <a:ext cx="776288" cy="398463"/>
          </a:xfrm>
          <a:prstGeom prst="rect">
            <a:avLst/>
          </a:prstGeom>
          <a:noFill/>
          <a:ln w="9525">
            <a:noFill/>
            <a:miter lim="800000"/>
            <a:headEnd/>
            <a:tailEnd/>
          </a:ln>
        </p:spPr>
      </p:pic>
      <p:pic>
        <p:nvPicPr>
          <p:cNvPr id="120841" name="Picture 11"/>
          <p:cNvPicPr>
            <a:picLocks noChangeAspect="1" noChangeArrowheads="1"/>
          </p:cNvPicPr>
          <p:nvPr/>
        </p:nvPicPr>
        <p:blipFill>
          <a:blip r:embed="rId2"/>
          <a:srcRect/>
          <a:stretch>
            <a:fillRect/>
          </a:stretch>
        </p:blipFill>
        <p:spPr bwMode="auto">
          <a:xfrm>
            <a:off x="2899619" y="3606601"/>
            <a:ext cx="776288" cy="398463"/>
          </a:xfrm>
          <a:prstGeom prst="rect">
            <a:avLst/>
          </a:prstGeom>
          <a:noFill/>
          <a:ln w="9525">
            <a:noFill/>
            <a:miter lim="800000"/>
            <a:headEnd/>
            <a:tailEnd/>
          </a:ln>
        </p:spPr>
      </p:pic>
      <p:pic>
        <p:nvPicPr>
          <p:cNvPr id="120842" name="Picture 12"/>
          <p:cNvPicPr>
            <a:picLocks noChangeAspect="1" noChangeArrowheads="1"/>
          </p:cNvPicPr>
          <p:nvPr/>
        </p:nvPicPr>
        <p:blipFill>
          <a:blip r:embed="rId2">
            <a:duotone>
              <a:prstClr val="black"/>
              <a:srgbClr val="FF0000">
                <a:tint val="45000"/>
                <a:satMod val="400000"/>
              </a:srgbClr>
            </a:duotone>
          </a:blip>
          <a:srcRect/>
          <a:stretch>
            <a:fillRect/>
          </a:stretch>
        </p:blipFill>
        <p:spPr bwMode="auto">
          <a:xfrm>
            <a:off x="2787600" y="4077072"/>
            <a:ext cx="776288" cy="398463"/>
          </a:xfrm>
          <a:prstGeom prst="rect">
            <a:avLst/>
          </a:prstGeom>
          <a:noFill/>
          <a:ln w="9525">
            <a:noFill/>
            <a:miter lim="800000"/>
            <a:headEnd/>
            <a:tailEnd/>
          </a:ln>
        </p:spPr>
      </p:pic>
      <p:sp>
        <p:nvSpPr>
          <p:cNvPr id="2" name="矩形 1">
            <a:extLst>
              <a:ext uri="{FF2B5EF4-FFF2-40B4-BE49-F238E27FC236}">
                <a16:creationId xmlns:a16="http://schemas.microsoft.com/office/drawing/2014/main" id="{2E5CF2CB-C9FD-4178-9B15-D282541AD948}"/>
              </a:ext>
            </a:extLst>
          </p:cNvPr>
          <p:cNvSpPr/>
          <p:nvPr/>
        </p:nvSpPr>
        <p:spPr bwMode="auto">
          <a:xfrm>
            <a:off x="1187624" y="1955255"/>
            <a:ext cx="4824536" cy="53764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13" name="矩形 12">
            <a:extLst>
              <a:ext uri="{FF2B5EF4-FFF2-40B4-BE49-F238E27FC236}">
                <a16:creationId xmlns:a16="http://schemas.microsoft.com/office/drawing/2014/main" id="{5C9BB9C6-AA68-40D0-8C18-748A83009E2C}"/>
              </a:ext>
            </a:extLst>
          </p:cNvPr>
          <p:cNvSpPr/>
          <p:nvPr/>
        </p:nvSpPr>
        <p:spPr bwMode="auto">
          <a:xfrm>
            <a:off x="1237522" y="2982578"/>
            <a:ext cx="5278693" cy="53764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10"/>
          <p:cNvSpPr>
            <a:spLocks noGrp="1" noChangeArrowheads="1"/>
          </p:cNvSpPr>
          <p:nvPr>
            <p:ph type="title" idx="4294967295"/>
          </p:nvPr>
        </p:nvSpPr>
        <p:spPr>
          <a:xfrm>
            <a:off x="251371" y="404664"/>
            <a:ext cx="5976813" cy="609600"/>
          </a:xfrm>
        </p:spPr>
        <p:txBody>
          <a:bodyPr/>
          <a:lstStyle/>
          <a:p>
            <a:pPr eaLnBrk="1" hangingPunct="1"/>
            <a:r>
              <a:rPr lang="en-US" altLang="zh-CN" sz="3200" dirty="0">
                <a:latin typeface="Arial" panose="020B0604020202020204" pitchFamily="34" charset="0"/>
                <a:cs typeface="Arial" panose="020B0604020202020204" pitchFamily="34" charset="0"/>
              </a:rPr>
              <a:t>4.4.1.3  </a:t>
            </a:r>
            <a:r>
              <a:rPr lang="zh-CN" altLang="en-US" sz="3200" dirty="0"/>
              <a:t>酸碱电子理论</a:t>
            </a:r>
          </a:p>
        </p:txBody>
      </p:sp>
      <p:sp>
        <p:nvSpPr>
          <p:cNvPr id="34822" name="Text Box 3"/>
          <p:cNvSpPr txBox="1">
            <a:spLocks noChangeArrowheads="1"/>
          </p:cNvSpPr>
          <p:nvPr/>
        </p:nvSpPr>
        <p:spPr bwMode="auto">
          <a:xfrm>
            <a:off x="251372" y="1052736"/>
            <a:ext cx="5246141" cy="2884379"/>
          </a:xfrm>
          <a:prstGeom prst="rect">
            <a:avLst/>
          </a:prstGeom>
          <a:noFill/>
          <a:ln w="9525">
            <a:noFill/>
            <a:miter lim="800000"/>
            <a:headEnd/>
            <a:tailEnd/>
          </a:ln>
        </p:spPr>
        <p:txBody>
          <a:bodyPr wrap="square">
            <a:spAutoFit/>
          </a:bodyPr>
          <a:lstStyle/>
          <a:p>
            <a:pPr>
              <a:lnSpc>
                <a:spcPct val="125000"/>
              </a:lnSpc>
              <a:spcBef>
                <a:spcPts val="600"/>
              </a:spcBef>
              <a:defRPr/>
            </a:pPr>
            <a:r>
              <a:rPr kumimoji="0" lang="zh-CN" altLang="en-US" b="1" dirty="0">
                <a:latin typeface="Times New Roman" panose="02020603050405020304" pitchFamily="18" charset="0"/>
                <a:ea typeface="华文仿宋" panose="02010600040101010101" pitchFamily="2" charset="-122"/>
                <a:cs typeface="Times New Roman" panose="02020603050405020304" pitchFamily="18" charset="0"/>
              </a:rPr>
              <a:t>1923年，</a:t>
            </a:r>
            <a:r>
              <a:rPr kumimoji="0" lang="en-US" altLang="zh-CN" b="1" dirty="0">
                <a:latin typeface="Times New Roman" panose="02020603050405020304" pitchFamily="18" charset="0"/>
                <a:ea typeface="华文仿宋" panose="02010600040101010101" pitchFamily="2" charset="-122"/>
                <a:cs typeface="Times New Roman" panose="02020603050405020304" pitchFamily="18" charset="0"/>
              </a:rPr>
              <a:t>Lewis</a:t>
            </a:r>
            <a:r>
              <a:rPr kumimoji="0" lang="zh-CN" altLang="en-US" b="1" dirty="0">
                <a:latin typeface="Times New Roman" panose="02020603050405020304" pitchFamily="18" charset="0"/>
                <a:ea typeface="华文仿宋" panose="02010600040101010101" pitchFamily="2" charset="-122"/>
                <a:cs typeface="Times New Roman" panose="02020603050405020304" pitchFamily="18" charset="0"/>
              </a:rPr>
              <a:t>提出：</a:t>
            </a:r>
          </a:p>
          <a:p>
            <a:pPr>
              <a:lnSpc>
                <a:spcPct val="125000"/>
              </a:lnSpc>
              <a:spcBef>
                <a:spcPts val="600"/>
              </a:spcBef>
              <a:defRPr/>
            </a:pPr>
            <a:r>
              <a:rPr kumimoji="0" lang="zh-CN" altLang="en-US" b="1" dirty="0">
                <a:latin typeface="Times New Roman" panose="02020603050405020304" pitchFamily="18" charset="0"/>
                <a:ea typeface="华文仿宋" panose="02010600040101010101" pitchFamily="2" charset="-122"/>
                <a:cs typeface="Times New Roman" panose="02020603050405020304" pitchFamily="18" charset="0"/>
              </a:rPr>
              <a:t>凡能</a:t>
            </a:r>
            <a:r>
              <a:rPr kumimoji="0" lang="zh-CN" altLang="en-US"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接受</a:t>
            </a:r>
            <a:r>
              <a:rPr kumimoji="0" lang="zh-CN" altLang="en-US" b="1" dirty="0">
                <a:latin typeface="Times New Roman" panose="02020603050405020304" pitchFamily="18" charset="0"/>
                <a:ea typeface="华文仿宋" panose="02010600040101010101" pitchFamily="2" charset="-122"/>
                <a:cs typeface="Times New Roman" panose="02020603050405020304" pitchFamily="18" charset="0"/>
              </a:rPr>
              <a:t>电子对的物质称为</a:t>
            </a:r>
            <a:r>
              <a:rPr kumimoji="0" lang="zh-CN" altLang="en-US"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路易斯酸。</a:t>
            </a:r>
            <a:endParaRPr kumimoji="0"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ct val="125000"/>
              </a:lnSpc>
              <a:spcBef>
                <a:spcPts val="600"/>
              </a:spcBef>
              <a:defRPr/>
            </a:pPr>
            <a:r>
              <a:rPr kumimoji="0" lang="zh-CN" altLang="en-US" b="1" dirty="0">
                <a:latin typeface="Times New Roman" panose="02020603050405020304" pitchFamily="18" charset="0"/>
                <a:ea typeface="华文仿宋" panose="02010600040101010101" pitchFamily="2" charset="-122"/>
                <a:cs typeface="Times New Roman" panose="02020603050405020304" pitchFamily="18" charset="0"/>
              </a:rPr>
              <a:t>凡能</a:t>
            </a:r>
            <a:r>
              <a:rPr kumimoji="0" lang="zh-CN" altLang="en-US"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给出</a:t>
            </a:r>
            <a:r>
              <a:rPr kumimoji="0" lang="zh-CN" altLang="en-US" b="1" dirty="0">
                <a:latin typeface="Times New Roman" panose="02020603050405020304" pitchFamily="18" charset="0"/>
                <a:ea typeface="华文仿宋" panose="02010600040101010101" pitchFamily="2" charset="-122"/>
                <a:cs typeface="Times New Roman" panose="02020603050405020304" pitchFamily="18" charset="0"/>
              </a:rPr>
              <a:t>电子对的物质称为</a:t>
            </a:r>
            <a:r>
              <a:rPr kumimoji="0" lang="zh-CN" altLang="en-US"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路易斯碱。</a:t>
            </a:r>
          </a:p>
        </p:txBody>
      </p:sp>
      <p:sp>
        <p:nvSpPr>
          <p:cNvPr id="90119" name="Text Box 4"/>
          <p:cNvSpPr txBox="1">
            <a:spLocks noChangeArrowheads="1"/>
          </p:cNvSpPr>
          <p:nvPr/>
        </p:nvSpPr>
        <p:spPr bwMode="auto">
          <a:xfrm>
            <a:off x="251371" y="4005064"/>
            <a:ext cx="5078437" cy="1734577"/>
          </a:xfrm>
          <a:prstGeom prst="rect">
            <a:avLst/>
          </a:prstGeom>
          <a:noFill/>
          <a:ln w="9525">
            <a:noFill/>
            <a:miter lim="800000"/>
            <a:headEnd/>
            <a:tailEnd/>
          </a:ln>
        </p:spPr>
        <p:txBody>
          <a:bodyPr wrap="square">
            <a:spAutoFit/>
          </a:bodyPr>
          <a:lstStyle/>
          <a:p>
            <a:pPr>
              <a:lnSpc>
                <a:spcPct val="125000"/>
              </a:lnSpc>
              <a:spcBef>
                <a:spcPts val="600"/>
              </a:spcBef>
            </a:pPr>
            <a:r>
              <a:rPr kumimoji="0" lang="zh-CN" altLang="en-US" b="1" dirty="0">
                <a:latin typeface="Times New Roman" panose="02020603050405020304" pitchFamily="18" charset="0"/>
                <a:ea typeface="华文仿宋" panose="02010600040101010101" pitchFamily="2" charset="-122"/>
                <a:cs typeface="Times New Roman" panose="02020603050405020304" pitchFamily="18" charset="0"/>
              </a:rPr>
              <a:t>该广义的酸碱理论，在配位化学和有机化学中得到应用普遍。</a:t>
            </a:r>
            <a:endParaRPr kumimoji="0" lang="en-US" altLang="zh-CN" b="1" dirty="0">
              <a:latin typeface="Times New Roman" panose="02020603050405020304" pitchFamily="18" charset="0"/>
              <a:ea typeface="华文仿宋" panose="02010600040101010101" pitchFamily="2" charset="-122"/>
              <a:cs typeface="Times New Roman" panose="02020603050405020304" pitchFamily="18" charset="0"/>
            </a:endParaRPr>
          </a:p>
          <a:p>
            <a:pPr algn="ctr">
              <a:lnSpc>
                <a:spcPct val="125000"/>
              </a:lnSpc>
              <a:spcBef>
                <a:spcPts val="600"/>
              </a:spcBef>
            </a:pPr>
            <a:r>
              <a:rPr kumimoji="0"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 + :B </a:t>
            </a:r>
            <a:r>
              <a:rPr kumimoji="0" lang="zh-CN" altLang="en-US"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 </a:t>
            </a:r>
            <a:r>
              <a:rPr kumimoji="0"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A:B</a:t>
            </a:r>
            <a:endParaRPr kumimoji="0" lang="zh-CN" altLang="en-US"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0121" name="Text Box 6"/>
          <p:cNvSpPr txBox="1">
            <a:spLocks noChangeArrowheads="1"/>
          </p:cNvSpPr>
          <p:nvPr/>
        </p:nvSpPr>
        <p:spPr bwMode="auto">
          <a:xfrm>
            <a:off x="5436096" y="5147541"/>
            <a:ext cx="3778696" cy="1447640"/>
          </a:xfrm>
          <a:prstGeom prst="rect">
            <a:avLst/>
          </a:prstGeom>
          <a:noFill/>
          <a:ln w="9525">
            <a:noFill/>
            <a:miter lim="800000"/>
            <a:headEnd/>
            <a:tailEnd/>
          </a:ln>
        </p:spPr>
        <p:txBody>
          <a:bodyPr wrap="square">
            <a:spAutoFit/>
          </a:bodyPr>
          <a:lstStyle/>
          <a:p>
            <a:pPr algn="ctr">
              <a:lnSpc>
                <a:spcPct val="125000"/>
              </a:lnSpc>
              <a:spcBef>
                <a:spcPts val="600"/>
              </a:spcBef>
            </a:pP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吉尔伯特</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牛顿</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路易斯（</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Gilbert Newton Lewis, </a:t>
            </a: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美国化学家</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 1875-1946</a:t>
            </a: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2400" b="1" dirty="0">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0E21422E-9EC6-4C13-8F44-98254AA6039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795963" y="1052736"/>
            <a:ext cx="3096665" cy="4190697"/>
          </a:xfrm>
          <a:prstGeom prst="rect">
            <a:avLst/>
          </a:prstGeom>
        </p:spPr>
      </p:pic>
    </p:spTree>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4.4.1.3  </a:t>
            </a:r>
            <a:r>
              <a:rPr lang="zh-CN" altLang="en-US" dirty="0">
                <a:latin typeface="华文新魏" pitchFamily="2" charset="-122"/>
              </a:rPr>
              <a:t>酸碱电子理论</a:t>
            </a:r>
            <a:endParaRPr lang="zh-CN" altLang="en-US" dirty="0"/>
          </a:p>
        </p:txBody>
      </p:sp>
      <p:sp>
        <p:nvSpPr>
          <p:cNvPr id="47107" name="Text Box 3"/>
          <p:cNvSpPr txBox="1">
            <a:spLocks noChangeArrowheads="1"/>
          </p:cNvSpPr>
          <p:nvPr/>
        </p:nvSpPr>
        <p:spPr bwMode="auto">
          <a:xfrm>
            <a:off x="251519" y="980728"/>
            <a:ext cx="8640069" cy="1039812"/>
          </a:xfrm>
          <a:prstGeom prst="rect">
            <a:avLst/>
          </a:prstGeom>
          <a:noFill/>
          <a:ln w="9525">
            <a:noFill/>
            <a:miter lim="800000"/>
            <a:headEnd/>
            <a:tailEnd/>
          </a:ln>
        </p:spPr>
        <p:txBody>
          <a:bodyPr wrap="square">
            <a:spAutoFit/>
          </a:bodyPr>
          <a:lstStyle/>
          <a:p>
            <a:pPr algn="just" eaLnBrk="0" hangingPunct="0">
              <a:spcBef>
                <a:spcPct val="20000"/>
              </a:spcBef>
              <a:buClr>
                <a:schemeClr val="hlink"/>
              </a:buClr>
              <a:buFont typeface="Wingdings" pitchFamily="2" charset="2"/>
              <a:buNone/>
              <a:defRPr/>
            </a:pP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H + </a:t>
            </a:r>
            <a:r>
              <a:rPr lang="he-IL"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OH = H</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O</a:t>
            </a:r>
          </a:p>
          <a:p>
            <a:pPr algn="just" eaLnBrk="0" hangingPunct="0">
              <a:spcBef>
                <a:spcPct val="20000"/>
              </a:spcBef>
              <a:defRPr/>
            </a:pP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酸 </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碱 </a:t>
            </a:r>
            <a:r>
              <a:rPr lang="zh-CN" altLang="en-US" sz="18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酸碱加合物</a:t>
            </a:r>
          </a:p>
        </p:txBody>
      </p:sp>
      <p:grpSp>
        <p:nvGrpSpPr>
          <p:cNvPr id="171011" name="组合 10"/>
          <p:cNvGrpSpPr>
            <a:grpSpLocks/>
          </p:cNvGrpSpPr>
          <p:nvPr/>
        </p:nvGrpSpPr>
        <p:grpSpPr bwMode="auto">
          <a:xfrm>
            <a:off x="179512" y="2276872"/>
            <a:ext cx="8964488" cy="1068387"/>
            <a:chOff x="323654" y="2882330"/>
            <a:chExt cx="8964357" cy="1066899"/>
          </a:xfrm>
        </p:grpSpPr>
        <p:sp>
          <p:nvSpPr>
            <p:cNvPr id="171014" name="Text Box 11"/>
            <p:cNvSpPr txBox="1">
              <a:spLocks noChangeArrowheads="1"/>
            </p:cNvSpPr>
            <p:nvPr/>
          </p:nvSpPr>
          <p:spPr bwMode="auto">
            <a:xfrm>
              <a:off x="323654" y="3034432"/>
              <a:ext cx="8964357" cy="903090"/>
            </a:xfrm>
            <a:prstGeom prst="rect">
              <a:avLst/>
            </a:prstGeom>
            <a:noFill/>
            <a:ln w="12700" cap="sq">
              <a:noFill/>
              <a:miter lim="800000"/>
              <a:headEnd/>
              <a:tailEnd/>
            </a:ln>
          </p:spPr>
          <p:txBody>
            <a:bodyPr wrap="square" tIns="0" bIns="0">
              <a:spAutoFit/>
            </a:bodyPr>
            <a:lstStyle/>
            <a:p>
              <a:pPr marL="457200" indent="-457200" eaLnBrk="0" hangingPunct="0">
                <a:lnSpc>
                  <a:spcPct val="50000"/>
                </a:lnSpc>
                <a:spcBef>
                  <a:spcPct val="100000"/>
                </a:spcBef>
                <a:spcAft>
                  <a:spcPct val="50000"/>
                </a:spcAft>
              </a:pP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(1)  H</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BO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H</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 H</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BO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错误</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p>
            <a:p>
              <a:pPr marL="457200" indent="-457200" eaLnBrk="0" hangingPunct="0">
                <a:lnSpc>
                  <a:spcPct val="50000"/>
                </a:lnSpc>
                <a:spcBef>
                  <a:spcPct val="50000"/>
                </a:spcBef>
                <a:spcAft>
                  <a:spcPct val="50000"/>
                </a:spcAft>
              </a:pP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H</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BO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 H</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O        [B(OH)</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4</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]ˉ + H</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硼酸是路易斯酸</a:t>
              </a:r>
              <a:r>
                <a:rPr lang="en-US" altLang="zh-CN"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171015" name="Picture 12"/>
            <p:cNvPicPr>
              <a:picLocks noChangeAspect="1" noChangeArrowheads="1"/>
            </p:cNvPicPr>
            <p:nvPr/>
          </p:nvPicPr>
          <p:blipFill>
            <a:blip r:embed="rId2"/>
            <a:srcRect/>
            <a:stretch>
              <a:fillRect/>
            </a:stretch>
          </p:blipFill>
          <p:spPr bwMode="auto">
            <a:xfrm>
              <a:off x="1979814" y="2882330"/>
              <a:ext cx="857297" cy="418827"/>
            </a:xfrm>
            <a:prstGeom prst="rect">
              <a:avLst/>
            </a:prstGeom>
            <a:noFill/>
            <a:ln w="9525">
              <a:noFill/>
              <a:miter lim="800000"/>
              <a:headEnd/>
              <a:tailEnd/>
            </a:ln>
          </p:spPr>
        </p:pic>
        <p:pic>
          <p:nvPicPr>
            <p:cNvPr id="171016" name="Picture 13"/>
            <p:cNvPicPr>
              <a:picLocks noChangeAspect="1" noChangeArrowheads="1"/>
            </p:cNvPicPr>
            <p:nvPr/>
          </p:nvPicPr>
          <p:blipFill>
            <a:blip r:embed="rId2"/>
            <a:srcRect/>
            <a:stretch>
              <a:fillRect/>
            </a:stretch>
          </p:blipFill>
          <p:spPr bwMode="auto">
            <a:xfrm>
              <a:off x="3131925" y="3530402"/>
              <a:ext cx="857297" cy="418827"/>
            </a:xfrm>
            <a:prstGeom prst="rect">
              <a:avLst/>
            </a:prstGeom>
            <a:noFill/>
            <a:ln w="9525">
              <a:noFill/>
              <a:miter lim="800000"/>
              <a:headEnd/>
              <a:tailEnd/>
            </a:ln>
          </p:spPr>
        </p:pic>
      </p:grpSp>
      <p:sp>
        <p:nvSpPr>
          <p:cNvPr id="47110" name="Rectangle 14"/>
          <p:cNvSpPr>
            <a:spLocks noChangeArrowheads="1"/>
          </p:cNvSpPr>
          <p:nvPr/>
        </p:nvSpPr>
        <p:spPr bwMode="auto">
          <a:xfrm>
            <a:off x="251520" y="3645024"/>
            <a:ext cx="8640069" cy="2731773"/>
          </a:xfrm>
          <a:prstGeom prst="rect">
            <a:avLst/>
          </a:prstGeom>
          <a:noFill/>
          <a:ln w="12700" cap="sq">
            <a:noFill/>
            <a:miter lim="800000"/>
            <a:headEnd/>
            <a:tailEnd/>
          </a:ln>
        </p:spPr>
        <p:txBody>
          <a:bodyPr wrap="square" tIns="0" bIns="0">
            <a:spAutoFit/>
          </a:bodyPr>
          <a:lstStyle/>
          <a:p>
            <a:pPr marL="457200" indent="-457200" eaLnBrk="0" hangingPunct="0">
              <a:lnSpc>
                <a:spcPct val="50000"/>
              </a:lnSpc>
              <a:spcBef>
                <a:spcPct val="50000"/>
              </a:spcBef>
              <a:spcAft>
                <a:spcPct val="50000"/>
              </a:spcAft>
              <a:buFontTx/>
              <a:buAutoNum type="arabicParenBoth" startAt="2"/>
              <a:defRPr/>
            </a:pP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Cu</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+ 4NH</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[Cu(NH</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4</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深蓝色</a:t>
            </a:r>
          </a:p>
          <a:p>
            <a:pPr marL="457200" indent="-457200" eaLnBrk="0" hangingPunct="0">
              <a:lnSpc>
                <a:spcPct val="50000"/>
              </a:lnSpc>
              <a:spcBef>
                <a:spcPct val="50000"/>
              </a:spcBef>
              <a:spcAft>
                <a:spcPct val="50000"/>
              </a:spcAft>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        酸          碱                加合物</a:t>
            </a:r>
          </a:p>
          <a:p>
            <a:pPr eaLnBrk="0" hangingPunct="0">
              <a:lnSpc>
                <a:spcPct val="125000"/>
              </a:lnSpc>
              <a:spcBef>
                <a:spcPts val="600"/>
              </a:spcBef>
              <a:spcAft>
                <a:spcPts val="600"/>
              </a:spcAft>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酸碱电子理论摆脱了酸必须含有</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的限制，应用范围更广。</a:t>
            </a:r>
            <a:r>
              <a:rPr lang="zh-CN" altLang="en-US" b="1" u="sng"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但电子理论主要是定性说明，而质子理论可用于定量计算，因此电子理论并不能取代质子理论</a:t>
            </a:r>
            <a:r>
              <a:rPr lang="zh-CN" altLang="en-US"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a:t>
            </a:r>
          </a:p>
        </p:txBody>
      </p:sp>
      <p:pic>
        <p:nvPicPr>
          <p:cNvPr id="171013" name="Picture 15"/>
          <p:cNvPicPr>
            <a:picLocks noChangeAspect="1" noChangeArrowheads="1"/>
          </p:cNvPicPr>
          <p:nvPr/>
        </p:nvPicPr>
        <p:blipFill>
          <a:blip r:embed="rId2"/>
          <a:srcRect/>
          <a:stretch>
            <a:fillRect/>
          </a:stretch>
        </p:blipFill>
        <p:spPr bwMode="auto">
          <a:xfrm>
            <a:off x="2987824" y="3502422"/>
            <a:ext cx="776288" cy="398462"/>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8" name="Rectangle 3074"/>
          <p:cNvSpPr>
            <a:spLocks noGrp="1" noChangeArrowheads="1"/>
          </p:cNvSpPr>
          <p:nvPr>
            <p:ph type="title"/>
          </p:nvPr>
        </p:nvSpPr>
        <p:spPr>
          <a:xfrm>
            <a:off x="251520" y="304800"/>
            <a:ext cx="6696968" cy="747713"/>
          </a:xfrm>
        </p:spPr>
        <p:txBody>
          <a:bodyPr/>
          <a:lstStyle/>
          <a:p>
            <a:pPr eaLnBrk="1" hangingPunct="1"/>
            <a:r>
              <a:rPr lang="en-US" altLang="zh-CN" sz="3200" dirty="0">
                <a:latin typeface="Arial" panose="020B0604020202020204" pitchFamily="34" charset="0"/>
                <a:cs typeface="Arial" panose="020B0604020202020204" pitchFamily="34" charset="0"/>
              </a:rPr>
              <a:t>4.4.2  </a:t>
            </a:r>
            <a:r>
              <a:rPr lang="zh-CN" altLang="en-US" sz="3200" dirty="0"/>
              <a:t>酸碱的解离平衡</a:t>
            </a:r>
          </a:p>
        </p:txBody>
      </p:sp>
      <p:sp>
        <p:nvSpPr>
          <p:cNvPr id="40966" name="Rectangle 3075"/>
          <p:cNvSpPr>
            <a:spLocks noGrp="1" noChangeArrowheads="1"/>
          </p:cNvSpPr>
          <p:nvPr>
            <p:ph idx="1"/>
          </p:nvPr>
        </p:nvSpPr>
        <p:spPr>
          <a:xfrm>
            <a:off x="251520" y="981075"/>
            <a:ext cx="8640960" cy="5767388"/>
          </a:xfrm>
        </p:spPr>
        <p:txBody>
          <a:bodyPr/>
          <a:lstStyle/>
          <a:p>
            <a:pPr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除少数强酸和强碱外，大多数酸和碱溶液中存在着解离平衡，即没有完全电离，</a:t>
            </a:r>
            <a:r>
              <a:rPr lang="zh-CN" altLang="en-US" dirty="0">
                <a:solidFill>
                  <a:srgbClr val="0000FF"/>
                </a:solidFill>
                <a:effectLst/>
                <a:latin typeface="Times New Roman" panose="02020603050405020304" pitchFamily="18" charset="0"/>
                <a:cs typeface="Times New Roman" panose="02020603050405020304" pitchFamily="18" charset="0"/>
              </a:rPr>
              <a:t>其平衡常数又叫做</a:t>
            </a:r>
            <a:r>
              <a:rPr lang="zh-CN" altLang="en-US" dirty="0">
                <a:solidFill>
                  <a:srgbClr val="FF0000"/>
                </a:solidFill>
                <a:effectLst/>
                <a:latin typeface="+mj-ea"/>
                <a:ea typeface="+mj-ea"/>
                <a:cs typeface="Times New Roman" panose="02020603050405020304" pitchFamily="18" charset="0"/>
              </a:rPr>
              <a:t>解离常数</a:t>
            </a:r>
            <a:r>
              <a:rPr lang="zh-CN" altLang="en-US" dirty="0">
                <a:effectLst/>
                <a:latin typeface="Times New Roman" panose="02020603050405020304" pitchFamily="18" charset="0"/>
                <a:cs typeface="Times New Roman" panose="02020603050405020304" pitchFamily="18" charset="0"/>
              </a:rPr>
              <a:t>，弱酸和弱碱的解离常数分别用</a:t>
            </a:r>
            <a:r>
              <a:rPr lang="en-US" altLang="zh-CN" i="1" dirty="0">
                <a:solidFill>
                  <a:srgbClr val="FF0000"/>
                </a:solidFill>
                <a:effectLst/>
                <a:latin typeface="Times New Roman" panose="02020603050405020304" pitchFamily="18" charset="0"/>
                <a:cs typeface="Times New Roman" panose="02020603050405020304" pitchFamily="18" charset="0"/>
              </a:rPr>
              <a:t>K</a:t>
            </a:r>
            <a:r>
              <a:rPr lang="en-US" altLang="zh-CN" baseline="-25000" dirty="0">
                <a:solidFill>
                  <a:srgbClr val="FF0000"/>
                </a:solidFill>
                <a:effectLst/>
                <a:latin typeface="Times New Roman" panose="02020603050405020304" pitchFamily="18" charset="0"/>
                <a:cs typeface="Times New Roman" panose="02020603050405020304" pitchFamily="18" charset="0"/>
              </a:rPr>
              <a:t>a</a:t>
            </a:r>
            <a:r>
              <a:rPr lang="zh-CN" altLang="en-US" dirty="0">
                <a:effectLst/>
                <a:latin typeface="Times New Roman" panose="02020603050405020304" pitchFamily="18" charset="0"/>
                <a:cs typeface="Times New Roman" panose="02020603050405020304" pitchFamily="18" charset="0"/>
              </a:rPr>
              <a:t>和</a:t>
            </a:r>
            <a:r>
              <a:rPr lang="en-US" altLang="zh-CN" i="1" dirty="0">
                <a:solidFill>
                  <a:srgbClr val="FF0000"/>
                </a:solidFill>
                <a:effectLst/>
                <a:latin typeface="Times New Roman" panose="02020603050405020304" pitchFamily="18" charset="0"/>
                <a:cs typeface="Times New Roman" panose="02020603050405020304" pitchFamily="18" charset="0"/>
              </a:rPr>
              <a:t>K</a:t>
            </a:r>
            <a:r>
              <a:rPr lang="en-US" altLang="zh-CN" baseline="-25000" dirty="0">
                <a:solidFill>
                  <a:srgbClr val="FF0000"/>
                </a:solidFill>
                <a:effectLst/>
                <a:latin typeface="Times New Roman" panose="02020603050405020304" pitchFamily="18" charset="0"/>
                <a:cs typeface="Times New Roman" panose="02020603050405020304" pitchFamily="18" charset="0"/>
              </a:rPr>
              <a:t>b</a:t>
            </a:r>
            <a:r>
              <a:rPr lang="zh-CN" altLang="en-US" dirty="0">
                <a:effectLst/>
                <a:latin typeface="Times New Roman" panose="02020603050405020304" pitchFamily="18" charset="0"/>
                <a:cs typeface="Times New Roman" panose="02020603050405020304" pitchFamily="18" charset="0"/>
              </a:rPr>
              <a:t>表示，其值可用热力学数据求出，也可由实验测定。</a:t>
            </a:r>
            <a:endParaRPr lang="en-US" altLang="zh-CN" dirty="0">
              <a:effectLst/>
              <a:latin typeface="Times New Roman" panose="02020603050405020304" pitchFamily="18" charset="0"/>
              <a:cs typeface="Times New Roman" panose="02020603050405020304" pitchFamily="18" charset="0"/>
            </a:endParaRPr>
          </a:p>
          <a:p>
            <a:pPr marL="0" indent="0">
              <a:lnSpc>
                <a:spcPct val="125000"/>
              </a:lnSpc>
              <a:spcBef>
                <a:spcPts val="600"/>
              </a:spcBef>
              <a:buClrTx/>
              <a:buSzTx/>
              <a:buFontTx/>
              <a:buNone/>
              <a:defRPr/>
            </a:pPr>
            <a:r>
              <a:rPr lang="en-US" altLang="zh-CN" sz="2400" b="0" dirty="0">
                <a:solidFill>
                  <a:srgbClr val="0000FF"/>
                </a:solidFill>
                <a:effectLst/>
                <a:latin typeface="Times New Roman" panose="02020603050405020304" pitchFamily="18" charset="0"/>
                <a:ea typeface="楷体_GB2312" pitchFamily="49" charset="-122"/>
                <a:cs typeface="Times New Roman" pitchFamily="18" charset="0"/>
              </a:rPr>
              <a:t>    </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                  HCl(</a:t>
            </a:r>
            <a:r>
              <a:rPr lang="en-US" altLang="zh-CN" b="0" dirty="0" err="1">
                <a:solidFill>
                  <a:srgbClr val="0000FF"/>
                </a:solidFill>
                <a:effectLst/>
                <a:latin typeface="Times New Roman" panose="02020603050405020304" pitchFamily="18" charset="0"/>
                <a:ea typeface="楷体_GB2312" pitchFamily="49" charset="-122"/>
                <a:cs typeface="Times New Roman" pitchFamily="18" charset="0"/>
              </a:rPr>
              <a:t>aq</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 = Cl</a:t>
            </a:r>
            <a:r>
              <a:rPr lang="en-US" altLang="zh-CN" b="0" baseline="30000" dirty="0">
                <a:solidFill>
                  <a:srgbClr val="0000FF"/>
                </a:solidFill>
                <a:effectLst/>
                <a:latin typeface="Times New Roman" panose="02020603050405020304" pitchFamily="18" charset="0"/>
                <a:ea typeface="楷体_GB2312" pitchFamily="49" charset="-122"/>
                <a:cs typeface="Times New Roman" pitchFamily="18" charset="0"/>
              </a:rPr>
              <a:t>-</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a:t>
            </a:r>
            <a:r>
              <a:rPr lang="en-US" altLang="zh-CN" b="0" dirty="0" err="1">
                <a:solidFill>
                  <a:srgbClr val="0000FF"/>
                </a:solidFill>
                <a:effectLst/>
                <a:latin typeface="Times New Roman" panose="02020603050405020304" pitchFamily="18" charset="0"/>
                <a:ea typeface="楷体_GB2312" pitchFamily="49" charset="-122"/>
                <a:cs typeface="Times New Roman" pitchFamily="18" charset="0"/>
              </a:rPr>
              <a:t>aq</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 + H</a:t>
            </a:r>
            <a:r>
              <a:rPr lang="en-US" altLang="zh-CN" b="0" baseline="30000" dirty="0">
                <a:solidFill>
                  <a:srgbClr val="0000FF"/>
                </a:solidFill>
                <a:effectLst/>
                <a:latin typeface="Times New Roman" panose="02020603050405020304" pitchFamily="18" charset="0"/>
                <a:ea typeface="楷体_GB2312" pitchFamily="49" charset="-122"/>
                <a:cs typeface="Times New Roman" pitchFamily="18" charset="0"/>
              </a:rPr>
              <a:t>+</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a:t>
            </a:r>
            <a:r>
              <a:rPr lang="en-US" altLang="zh-CN" b="0" dirty="0" err="1">
                <a:solidFill>
                  <a:srgbClr val="0000FF"/>
                </a:solidFill>
                <a:effectLst/>
                <a:latin typeface="Times New Roman" panose="02020603050405020304" pitchFamily="18" charset="0"/>
                <a:ea typeface="楷体_GB2312" pitchFamily="49" charset="-122"/>
                <a:cs typeface="Times New Roman" pitchFamily="18" charset="0"/>
              </a:rPr>
              <a:t>aq</a:t>
            </a:r>
            <a:r>
              <a:rPr lang="en-US" altLang="zh-CN" b="0" dirty="0">
                <a:solidFill>
                  <a:srgbClr val="0000FF"/>
                </a:solidFill>
                <a:effectLst/>
                <a:latin typeface="Times New Roman" pitchFamily="18" charset="0"/>
                <a:ea typeface="楷体_GB2312" pitchFamily="49" charset="-122"/>
                <a:cs typeface="Times New Roman" pitchFamily="18" charset="0"/>
              </a:rPr>
              <a:t>)</a:t>
            </a:r>
          </a:p>
          <a:p>
            <a:pPr marL="0" indent="0">
              <a:lnSpc>
                <a:spcPct val="125000"/>
              </a:lnSpc>
              <a:spcBef>
                <a:spcPts val="600"/>
              </a:spcBef>
              <a:buClrTx/>
              <a:buSzTx/>
              <a:buFontTx/>
              <a:buNone/>
              <a:defRPr/>
            </a:pPr>
            <a:r>
              <a:rPr lang="en-US" altLang="zh-CN" b="0" dirty="0">
                <a:solidFill>
                  <a:srgbClr val="0000FF"/>
                </a:solidFill>
                <a:effectLst/>
                <a:latin typeface="Times New Roman" pitchFamily="18" charset="0"/>
                <a:ea typeface="楷体_GB2312" pitchFamily="49" charset="-122"/>
                <a:cs typeface="Times New Roman" pitchFamily="18" charset="0"/>
              </a:rPr>
              <a:t>                      NaOH(</a:t>
            </a:r>
            <a:r>
              <a:rPr lang="en-US" altLang="zh-CN" b="0" dirty="0" err="1">
                <a:solidFill>
                  <a:srgbClr val="0000FF"/>
                </a:solidFill>
                <a:effectLst/>
                <a:latin typeface="Times New Roman" panose="02020603050405020304" pitchFamily="18" charset="0"/>
                <a:ea typeface="楷体_GB2312" pitchFamily="49" charset="-122"/>
                <a:cs typeface="Times New Roman" pitchFamily="18" charset="0"/>
              </a:rPr>
              <a:t>aq</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 = Na</a:t>
            </a:r>
            <a:r>
              <a:rPr lang="en-US" altLang="zh-CN" b="0" baseline="30000" dirty="0">
                <a:solidFill>
                  <a:srgbClr val="0000FF"/>
                </a:solidFill>
                <a:effectLst/>
                <a:latin typeface="Times New Roman" panose="02020603050405020304" pitchFamily="18" charset="0"/>
                <a:ea typeface="楷体_GB2312" pitchFamily="49" charset="-122"/>
                <a:cs typeface="Times New Roman" pitchFamily="18" charset="0"/>
              </a:rPr>
              <a:t>+</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a:t>
            </a:r>
            <a:r>
              <a:rPr lang="en-US" altLang="zh-CN" b="0" dirty="0" err="1">
                <a:solidFill>
                  <a:srgbClr val="0000FF"/>
                </a:solidFill>
                <a:effectLst/>
                <a:latin typeface="Times New Roman" panose="02020603050405020304" pitchFamily="18" charset="0"/>
                <a:ea typeface="楷体_GB2312" pitchFamily="49" charset="-122"/>
                <a:cs typeface="Times New Roman" pitchFamily="18" charset="0"/>
              </a:rPr>
              <a:t>aq</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 + OH</a:t>
            </a:r>
            <a:r>
              <a:rPr lang="en-US" altLang="zh-CN" b="0" baseline="30000" dirty="0">
                <a:solidFill>
                  <a:srgbClr val="0000FF"/>
                </a:solidFill>
                <a:effectLst/>
                <a:latin typeface="Times New Roman" panose="02020603050405020304" pitchFamily="18" charset="0"/>
                <a:ea typeface="楷体_GB2312" pitchFamily="49" charset="-122"/>
                <a:cs typeface="Times New Roman" pitchFamily="18" charset="0"/>
              </a:rPr>
              <a:t>-</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a:t>
            </a:r>
            <a:r>
              <a:rPr lang="en-US" altLang="zh-CN" b="0" dirty="0" err="1">
                <a:solidFill>
                  <a:srgbClr val="0000FF"/>
                </a:solidFill>
                <a:effectLst/>
                <a:latin typeface="Times New Roman" panose="02020603050405020304" pitchFamily="18" charset="0"/>
                <a:ea typeface="楷体_GB2312" pitchFamily="49" charset="-122"/>
                <a:cs typeface="Times New Roman" pitchFamily="18" charset="0"/>
              </a:rPr>
              <a:t>aq</a:t>
            </a:r>
            <a:r>
              <a:rPr lang="en-US" altLang="zh-CN" b="0" dirty="0">
                <a:solidFill>
                  <a:srgbClr val="0000FF"/>
                </a:solidFill>
                <a:effectLst/>
                <a:latin typeface="Times New Roman" panose="02020603050405020304" pitchFamily="18" charset="0"/>
                <a:ea typeface="楷体_GB2312" pitchFamily="49" charset="-122"/>
                <a:cs typeface="Times New Roman" pitchFamily="18" charset="0"/>
              </a:rPr>
              <a:t>)              </a:t>
            </a:r>
            <a:endParaRPr lang="zh-CN" altLang="en-US" b="0" dirty="0">
              <a:solidFill>
                <a:srgbClr val="0000FF"/>
              </a:solidFill>
              <a:effectLst/>
              <a:latin typeface="Times New Roman" panose="02020603050405020304" pitchFamily="18" charset="0"/>
              <a:cs typeface="Times New Roman" pitchFamily="18" charset="0"/>
            </a:endParaRPr>
          </a:p>
          <a:p>
            <a:pPr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若以</a:t>
            </a:r>
            <a:r>
              <a:rPr lang="en-US" altLang="zh-CN" dirty="0">
                <a:effectLst/>
                <a:latin typeface="Times New Roman" panose="02020603050405020304" pitchFamily="18" charset="0"/>
                <a:cs typeface="Times New Roman" panose="02020603050405020304" pitchFamily="18" charset="0"/>
              </a:rPr>
              <a:t>HA</a:t>
            </a:r>
            <a:r>
              <a:rPr lang="zh-CN" altLang="en-US" dirty="0">
                <a:effectLst/>
                <a:latin typeface="Times New Roman" panose="02020603050405020304" pitchFamily="18" charset="0"/>
                <a:cs typeface="Times New Roman" panose="02020603050405020304" pitchFamily="18" charset="0"/>
              </a:rPr>
              <a:t>代表弱酸，可写成如下通式：</a:t>
            </a:r>
          </a:p>
          <a:p>
            <a:pPr marL="0" indent="355600" eaLnBrk="1" hangingPunct="1">
              <a:lnSpc>
                <a:spcPct val="125000"/>
              </a:lnSpc>
              <a:spcBef>
                <a:spcPts val="600"/>
              </a:spcBef>
              <a:buClrTx/>
              <a:buNone/>
              <a:defRPr/>
            </a:pPr>
            <a:r>
              <a:rPr lang="zh-CN" altLang="en-US" dirty="0">
                <a:effectLst/>
                <a:latin typeface="Times New Roman" panose="02020603050405020304" pitchFamily="18" charset="0"/>
                <a:cs typeface="Times New Roman" panose="02020603050405020304" pitchFamily="18" charset="0"/>
              </a:rPr>
              <a:t>一元酸：</a:t>
            </a:r>
            <a:endParaRPr lang="en-US" altLang="zh-CN" dirty="0">
              <a:effectLst/>
              <a:latin typeface="Times New Roman" panose="02020603050405020304" pitchFamily="18" charset="0"/>
              <a:cs typeface="Times New Roman" panose="02020603050405020304" pitchFamily="18" charset="0"/>
            </a:endParaRPr>
          </a:p>
          <a:p>
            <a:pPr marL="0" indent="355600" eaLnBrk="1" hangingPunct="1">
              <a:lnSpc>
                <a:spcPct val="125000"/>
              </a:lnSpc>
              <a:spcBef>
                <a:spcPts val="2400"/>
              </a:spcBef>
              <a:buClrTx/>
              <a:buNone/>
              <a:defRPr/>
            </a:pPr>
            <a:r>
              <a:rPr lang="zh-CN" altLang="en-US" dirty="0">
                <a:effectLst/>
                <a:latin typeface="Times New Roman" panose="02020603050405020304" pitchFamily="18" charset="0"/>
                <a:cs typeface="Times New Roman" panose="02020603050405020304" pitchFamily="18" charset="0"/>
              </a:rPr>
              <a:t>其解离常数为：</a:t>
            </a:r>
          </a:p>
        </p:txBody>
      </p:sp>
      <p:graphicFrame>
        <p:nvGraphicFramePr>
          <p:cNvPr id="92166" name="Object 6"/>
          <p:cNvGraphicFramePr>
            <a:graphicFrameLocks noChangeAspect="1"/>
          </p:cNvGraphicFramePr>
          <p:nvPr>
            <p:extLst>
              <p:ext uri="{D42A27DB-BD31-4B8C-83A1-F6EECF244321}">
                <p14:modId xmlns:p14="http://schemas.microsoft.com/office/powerpoint/2010/main" val="409149653"/>
              </p:ext>
            </p:extLst>
          </p:nvPr>
        </p:nvGraphicFramePr>
        <p:xfrm>
          <a:off x="2123728" y="4985221"/>
          <a:ext cx="4648200" cy="655638"/>
        </p:xfrm>
        <a:graphic>
          <a:graphicData uri="http://schemas.openxmlformats.org/presentationml/2006/ole">
            <mc:AlternateContent xmlns:mc="http://schemas.openxmlformats.org/markup-compatibility/2006">
              <mc:Choice xmlns:v="urn:schemas-microsoft-com:vml" Requires="v">
                <p:oleObj spid="_x0000_s92878" name="Equation" r:id="rId4" imgW="1803400" imgH="254000" progId="Equation.DSMT4">
                  <p:embed/>
                </p:oleObj>
              </mc:Choice>
              <mc:Fallback>
                <p:oleObj name="Equation" r:id="rId4" imgW="1803400" imgH="2540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4985221"/>
                        <a:ext cx="4648200"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7" name="Object 7"/>
          <p:cNvGraphicFramePr>
            <a:graphicFrameLocks noChangeAspect="1"/>
          </p:cNvGraphicFramePr>
          <p:nvPr>
            <p:extLst>
              <p:ext uri="{D42A27DB-BD31-4B8C-83A1-F6EECF244321}">
                <p14:modId xmlns:p14="http://schemas.microsoft.com/office/powerpoint/2010/main" val="3614908648"/>
              </p:ext>
            </p:extLst>
          </p:nvPr>
        </p:nvGraphicFramePr>
        <p:xfrm>
          <a:off x="3024188" y="5640388"/>
          <a:ext cx="4518025" cy="1108075"/>
        </p:xfrm>
        <a:graphic>
          <a:graphicData uri="http://schemas.openxmlformats.org/presentationml/2006/ole">
            <mc:AlternateContent xmlns:mc="http://schemas.openxmlformats.org/markup-compatibility/2006">
              <mc:Choice xmlns:v="urn:schemas-microsoft-com:vml" Requires="v">
                <p:oleObj spid="_x0000_s92879" name="Equation" r:id="rId6" imgW="1815840" imgH="444240" progId="Equation.DSMT4">
                  <p:embed/>
                </p:oleObj>
              </mc:Choice>
              <mc:Fallback>
                <p:oleObj name="Equation" r:id="rId6" imgW="1815840" imgH="444240" progId="Equation.DSMT4">
                  <p:embed/>
                  <p:pic>
                    <p:nvPicPr>
                      <p:cNvPr id="0" name="Picture 7"/>
                      <p:cNvPicPr>
                        <a:picLocks noChangeAspect="1" noChangeArrowheads="1"/>
                      </p:cNvPicPr>
                      <p:nvPr/>
                    </p:nvPicPr>
                    <p:blipFill>
                      <a:blip r:embed="rId7"/>
                      <a:srcRect/>
                      <a:stretch>
                        <a:fillRect/>
                      </a:stretch>
                    </p:blipFill>
                    <p:spPr bwMode="auto">
                      <a:xfrm>
                        <a:off x="3024188" y="5640388"/>
                        <a:ext cx="4518025"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组合 5">
            <a:extLst>
              <a:ext uri="{FF2B5EF4-FFF2-40B4-BE49-F238E27FC236}">
                <a16:creationId xmlns:a16="http://schemas.microsoft.com/office/drawing/2014/main" id="{8259DF25-A947-456D-A62C-8A2D5ECF359A}"/>
              </a:ext>
            </a:extLst>
          </p:cNvPr>
          <p:cNvGrpSpPr/>
          <p:nvPr/>
        </p:nvGrpSpPr>
        <p:grpSpPr>
          <a:xfrm>
            <a:off x="7308304" y="3717032"/>
            <a:ext cx="1480145" cy="1480145"/>
            <a:chOff x="6660232" y="5044480"/>
            <a:chExt cx="1480145" cy="1480145"/>
          </a:xfrm>
        </p:grpSpPr>
        <p:sp>
          <p:nvSpPr>
            <p:cNvPr id="7" name="爆炸形: 8 pt  6">
              <a:extLst>
                <a:ext uri="{FF2B5EF4-FFF2-40B4-BE49-F238E27FC236}">
                  <a16:creationId xmlns:a16="http://schemas.microsoft.com/office/drawing/2014/main" id="{436C3808-05BF-43CC-A69B-203A4C51A296}"/>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8" name="矩形 7">
              <a:extLst>
                <a:ext uri="{FF2B5EF4-FFF2-40B4-BE49-F238E27FC236}">
                  <a16:creationId xmlns:a16="http://schemas.microsoft.com/office/drawing/2014/main" id="{053B08D6-AC7F-4450-8DC6-9DE21341D08D}"/>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4.4.2.1  </a:t>
            </a:r>
            <a:r>
              <a:rPr lang="zh-CN" altLang="en-US" sz="3200" dirty="0"/>
              <a:t>酸和碱的共轭关系</a:t>
            </a:r>
          </a:p>
        </p:txBody>
      </p:sp>
      <p:sp>
        <p:nvSpPr>
          <p:cNvPr id="38917" name="Rectangle 3"/>
          <p:cNvSpPr>
            <a:spLocks noGrp="1" noChangeArrowheads="1"/>
          </p:cNvSpPr>
          <p:nvPr>
            <p:ph idx="1"/>
          </p:nvPr>
        </p:nvSpPr>
        <p:spPr>
          <a:xfrm>
            <a:off x="251520" y="980728"/>
            <a:ext cx="8640960" cy="5400600"/>
          </a:xfrm>
        </p:spPr>
        <p:txBody>
          <a:bodyPr/>
          <a:lstStyle/>
          <a:p>
            <a:pPr eaLnBrk="1" hangingPunct="1">
              <a:lnSpc>
                <a:spcPct val="125000"/>
              </a:lnSpc>
              <a:spcBef>
                <a:spcPts val="600"/>
              </a:spcBef>
              <a:buClrTx/>
              <a:defRPr/>
            </a:pPr>
            <a:r>
              <a:rPr lang="zh-CN" altLang="en-US" sz="3200" dirty="0">
                <a:effectLst/>
                <a:latin typeface="Times New Roman" panose="02020603050405020304" pitchFamily="18" charset="0"/>
                <a:cs typeface="Times New Roman" panose="02020603050405020304" pitchFamily="18" charset="0"/>
              </a:rPr>
              <a:t>根据质子理论，酸          质子＋碱</a:t>
            </a:r>
          </a:p>
          <a:p>
            <a:pPr eaLnBrk="1" hangingPunct="1">
              <a:lnSpc>
                <a:spcPct val="125000"/>
              </a:lnSpc>
              <a:spcBef>
                <a:spcPts val="600"/>
              </a:spcBef>
              <a:buClrTx/>
              <a:defRPr/>
            </a:pPr>
            <a:r>
              <a:rPr lang="zh-CN" altLang="en-US" sz="3200" dirty="0">
                <a:effectLst/>
                <a:latin typeface="Times New Roman" panose="02020603050405020304" pitchFamily="18" charset="0"/>
                <a:cs typeface="Times New Roman" panose="02020603050405020304" pitchFamily="18" charset="0"/>
              </a:rPr>
              <a:t>上面这种相互依存、相互转化的关系叫做</a:t>
            </a:r>
            <a:r>
              <a:rPr lang="zh-CN" altLang="en-US" sz="3200" dirty="0">
                <a:solidFill>
                  <a:srgbClr val="0000FF"/>
                </a:solidFill>
                <a:effectLst/>
                <a:latin typeface="+mj-ea"/>
                <a:ea typeface="+mj-ea"/>
                <a:cs typeface="Times New Roman" panose="02020603050405020304" pitchFamily="18" charset="0"/>
              </a:rPr>
              <a:t>酸碱的共轭关系</a:t>
            </a:r>
            <a:endParaRPr lang="zh-CN" altLang="en-US" sz="3200"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buClrTx/>
              <a:defRPr/>
            </a:pPr>
            <a:r>
              <a:rPr lang="zh-CN" altLang="en-US" sz="3200" dirty="0">
                <a:effectLst/>
                <a:latin typeface="Times New Roman" panose="02020603050405020304" pitchFamily="18" charset="0"/>
                <a:cs typeface="Times New Roman" panose="02020603050405020304" pitchFamily="18" charset="0"/>
              </a:rPr>
              <a:t>酸失去质子后形成的碱叫做</a:t>
            </a:r>
            <a:r>
              <a:rPr lang="zh-CN" altLang="en-US" sz="3200" dirty="0">
                <a:solidFill>
                  <a:srgbClr val="0000FF"/>
                </a:solidFill>
                <a:effectLst/>
                <a:latin typeface="+mj-ea"/>
                <a:ea typeface="+mj-ea"/>
                <a:cs typeface="Times New Roman" panose="02020603050405020304" pitchFamily="18" charset="0"/>
              </a:rPr>
              <a:t>该酸的共轭碱</a:t>
            </a:r>
            <a:r>
              <a:rPr lang="zh-CN" altLang="en-US" sz="3200" dirty="0">
                <a:effectLst/>
                <a:latin typeface="Times New Roman" panose="02020603050405020304" pitchFamily="18" charset="0"/>
                <a:cs typeface="Times New Roman" panose="02020603050405020304" pitchFamily="18" charset="0"/>
              </a:rPr>
              <a:t>，例如，</a:t>
            </a:r>
            <a:r>
              <a:rPr lang="en-US" altLang="zh-CN" sz="3200" dirty="0">
                <a:effectLst/>
                <a:latin typeface="Times New Roman" panose="02020603050405020304" pitchFamily="18" charset="0"/>
                <a:cs typeface="Times New Roman" panose="02020603050405020304" pitchFamily="18" charset="0"/>
              </a:rPr>
              <a:t>NH</a:t>
            </a:r>
            <a:r>
              <a:rPr lang="en-US" altLang="zh-CN" sz="3200" baseline="-25000" dirty="0">
                <a:effectLst/>
                <a:latin typeface="Times New Roman" panose="02020603050405020304" pitchFamily="18" charset="0"/>
                <a:cs typeface="Times New Roman" panose="02020603050405020304" pitchFamily="18" charset="0"/>
              </a:rPr>
              <a:t>3</a:t>
            </a:r>
            <a:r>
              <a:rPr lang="zh-CN" altLang="en-US" sz="3200" dirty="0">
                <a:effectLst/>
                <a:latin typeface="Times New Roman" panose="02020603050405020304" pitchFamily="18" charset="0"/>
                <a:cs typeface="Times New Roman" panose="02020603050405020304" pitchFamily="18" charset="0"/>
              </a:rPr>
              <a:t>是</a:t>
            </a:r>
            <a:r>
              <a:rPr lang="en-US" altLang="zh-CN" sz="3200" dirty="0">
                <a:effectLst/>
                <a:latin typeface="Times New Roman" panose="02020603050405020304" pitchFamily="18" charset="0"/>
                <a:cs typeface="Times New Roman" panose="02020603050405020304" pitchFamily="18" charset="0"/>
              </a:rPr>
              <a:t>NH</a:t>
            </a:r>
            <a:r>
              <a:rPr lang="en-US" altLang="zh-CN" sz="3200" baseline="-25000" dirty="0">
                <a:effectLst/>
                <a:latin typeface="Times New Roman" panose="02020603050405020304" pitchFamily="18" charset="0"/>
                <a:cs typeface="Times New Roman" panose="02020603050405020304" pitchFamily="18" charset="0"/>
              </a:rPr>
              <a:t>4</a:t>
            </a:r>
            <a:r>
              <a:rPr lang="en-US" altLang="zh-CN" sz="3200" baseline="30000" dirty="0">
                <a:effectLst/>
                <a:latin typeface="Times New Roman" panose="02020603050405020304" pitchFamily="18" charset="0"/>
                <a:cs typeface="Times New Roman" panose="02020603050405020304" pitchFamily="18" charset="0"/>
              </a:rPr>
              <a:t>+</a:t>
            </a:r>
            <a:r>
              <a:rPr lang="zh-CN" altLang="en-US" sz="3200" dirty="0">
                <a:effectLst/>
                <a:latin typeface="Times New Roman" panose="02020603050405020304" pitchFamily="18" charset="0"/>
                <a:cs typeface="Times New Roman" panose="02020603050405020304" pitchFamily="18" charset="0"/>
              </a:rPr>
              <a:t>的共轭碱</a:t>
            </a:r>
          </a:p>
          <a:p>
            <a:pPr eaLnBrk="1" hangingPunct="1">
              <a:lnSpc>
                <a:spcPct val="125000"/>
              </a:lnSpc>
              <a:spcBef>
                <a:spcPts val="600"/>
              </a:spcBef>
              <a:buClrTx/>
              <a:defRPr/>
            </a:pPr>
            <a:r>
              <a:rPr lang="zh-CN" altLang="en-US" sz="3200" dirty="0">
                <a:effectLst/>
                <a:latin typeface="Times New Roman" panose="02020603050405020304" pitchFamily="18" charset="0"/>
                <a:cs typeface="Times New Roman" panose="02020603050405020304" pitchFamily="18" charset="0"/>
              </a:rPr>
              <a:t>碱结合质子后形成的酸叫做</a:t>
            </a:r>
            <a:r>
              <a:rPr lang="zh-CN" altLang="en-US" sz="3200" dirty="0">
                <a:solidFill>
                  <a:srgbClr val="0000FF"/>
                </a:solidFill>
                <a:effectLst/>
                <a:latin typeface="+mj-ea"/>
                <a:ea typeface="+mj-ea"/>
                <a:cs typeface="Times New Roman" panose="02020603050405020304" pitchFamily="18" charset="0"/>
              </a:rPr>
              <a:t>该碱的共轭酸</a:t>
            </a:r>
            <a:endParaRPr lang="zh-CN" altLang="en-US" sz="3200" dirty="0">
              <a:effectLst/>
              <a:latin typeface="Times New Roman" panose="02020603050405020304" pitchFamily="18" charset="0"/>
              <a:cs typeface="Times New Roman" panose="02020603050405020304" pitchFamily="18" charset="0"/>
            </a:endParaRPr>
          </a:p>
          <a:p>
            <a:pPr marL="0" indent="0" eaLnBrk="1" hangingPunct="1">
              <a:lnSpc>
                <a:spcPct val="125000"/>
              </a:lnSpc>
              <a:spcBef>
                <a:spcPts val="600"/>
              </a:spcBef>
              <a:buClrTx/>
              <a:buNone/>
              <a:defRPr/>
            </a:pPr>
            <a:r>
              <a:rPr lang="zh-CN" altLang="en-US" sz="3200" dirty="0">
                <a:effectLst/>
                <a:latin typeface="Times New Roman" panose="02020603050405020304" pitchFamily="18" charset="0"/>
                <a:cs typeface="Times New Roman" panose="02020603050405020304" pitchFamily="18" charset="0"/>
              </a:rPr>
              <a:t>    例如，</a:t>
            </a:r>
            <a:r>
              <a:rPr lang="en-US" altLang="zh-CN" sz="3200" dirty="0">
                <a:effectLst/>
                <a:latin typeface="Times New Roman" panose="02020603050405020304" pitchFamily="18" charset="0"/>
                <a:cs typeface="Times New Roman" panose="02020603050405020304" pitchFamily="18" charset="0"/>
              </a:rPr>
              <a:t>HCO</a:t>
            </a:r>
            <a:r>
              <a:rPr lang="en-US" altLang="zh-CN" sz="3200" baseline="-25000" dirty="0">
                <a:effectLst/>
                <a:latin typeface="Times New Roman" panose="02020603050405020304" pitchFamily="18" charset="0"/>
                <a:cs typeface="Times New Roman" panose="02020603050405020304" pitchFamily="18" charset="0"/>
              </a:rPr>
              <a:t>3</a:t>
            </a:r>
            <a:r>
              <a:rPr lang="en-US" altLang="zh-CN" sz="3200" baseline="30000" dirty="0">
                <a:effectLst/>
                <a:latin typeface="Times New Roman" panose="02020603050405020304" pitchFamily="18" charset="0"/>
                <a:cs typeface="Times New Roman" panose="02020603050405020304" pitchFamily="18" charset="0"/>
              </a:rPr>
              <a:t>-</a:t>
            </a:r>
            <a:r>
              <a:rPr lang="zh-CN" altLang="en-US" sz="3200" dirty="0">
                <a:effectLst/>
                <a:latin typeface="Times New Roman" panose="02020603050405020304" pitchFamily="18" charset="0"/>
                <a:cs typeface="Times New Roman" panose="02020603050405020304" pitchFamily="18" charset="0"/>
              </a:rPr>
              <a:t>是</a:t>
            </a:r>
            <a:r>
              <a:rPr lang="en-US" altLang="zh-CN" sz="3200" dirty="0">
                <a:effectLst/>
                <a:latin typeface="Times New Roman" panose="02020603050405020304" pitchFamily="18" charset="0"/>
                <a:cs typeface="Times New Roman" panose="02020603050405020304" pitchFamily="18" charset="0"/>
              </a:rPr>
              <a:t>CO</a:t>
            </a:r>
            <a:r>
              <a:rPr lang="en-US" altLang="zh-CN" sz="3200" baseline="-25000" dirty="0">
                <a:effectLst/>
                <a:latin typeface="Times New Roman" panose="02020603050405020304" pitchFamily="18" charset="0"/>
                <a:cs typeface="Times New Roman" panose="02020603050405020304" pitchFamily="18" charset="0"/>
              </a:rPr>
              <a:t>3</a:t>
            </a:r>
            <a:r>
              <a:rPr lang="en-US" altLang="zh-CN" sz="3200" baseline="30000" dirty="0">
                <a:effectLst/>
                <a:latin typeface="Times New Roman" panose="02020603050405020304" pitchFamily="18" charset="0"/>
                <a:cs typeface="Times New Roman" panose="02020603050405020304" pitchFamily="18" charset="0"/>
              </a:rPr>
              <a:t>2-</a:t>
            </a:r>
            <a:r>
              <a:rPr lang="zh-CN" altLang="en-US" sz="3200" dirty="0">
                <a:effectLst/>
                <a:latin typeface="Times New Roman" panose="02020603050405020304" pitchFamily="18" charset="0"/>
                <a:cs typeface="Times New Roman" panose="02020603050405020304" pitchFamily="18" charset="0"/>
              </a:rPr>
              <a:t>的共轭酸</a:t>
            </a:r>
            <a:endParaRPr lang="en-US" altLang="zh-CN" sz="3200" dirty="0">
              <a:effectLst/>
              <a:latin typeface="Times New Roman" panose="02020603050405020304" pitchFamily="18" charset="0"/>
              <a:cs typeface="Times New Roman" panose="02020603050405020304" pitchFamily="18" charset="0"/>
            </a:endParaRPr>
          </a:p>
          <a:p>
            <a:pPr marL="0" indent="0" eaLnBrk="1" hangingPunct="1">
              <a:lnSpc>
                <a:spcPct val="125000"/>
              </a:lnSpc>
              <a:spcBef>
                <a:spcPts val="600"/>
              </a:spcBef>
              <a:buClrTx/>
              <a:buNone/>
              <a:defRPr/>
            </a:pPr>
            <a:r>
              <a:rPr lang="zh-CN" altLang="en-US" sz="3200" dirty="0">
                <a:effectLst/>
                <a:latin typeface="Times New Roman" panose="02020603050405020304" pitchFamily="18" charset="0"/>
                <a:cs typeface="Times New Roman" panose="02020603050405020304" pitchFamily="18" charset="0"/>
              </a:rPr>
              <a:t>         </a:t>
            </a:r>
            <a:r>
              <a:rPr lang="en-US" altLang="zh-CN" sz="3200" dirty="0" err="1">
                <a:solidFill>
                  <a:srgbClr val="FF0000"/>
                </a:solidFill>
                <a:effectLst/>
                <a:latin typeface="Times New Roman" panose="02020603050405020304" pitchFamily="18" charset="0"/>
                <a:cs typeface="Times New Roman" panose="02020603050405020304" pitchFamily="18" charset="0"/>
              </a:rPr>
              <a:t>p</a:t>
            </a:r>
            <a:r>
              <a:rPr lang="en-US" altLang="zh-CN" sz="3200" i="1" dirty="0" err="1">
                <a:solidFill>
                  <a:srgbClr val="FF0000"/>
                </a:solidFill>
                <a:effectLst/>
                <a:latin typeface="Times New Roman" panose="02020603050405020304" pitchFamily="18" charset="0"/>
                <a:cs typeface="Times New Roman" panose="02020603050405020304" pitchFamily="18" charset="0"/>
              </a:rPr>
              <a:t>K</a:t>
            </a:r>
            <a:r>
              <a:rPr lang="en-US" altLang="zh-CN" sz="3200" baseline="-25000" dirty="0" err="1">
                <a:solidFill>
                  <a:srgbClr val="FF0000"/>
                </a:solidFill>
                <a:effectLst/>
                <a:latin typeface="Times New Roman" panose="02020603050405020304" pitchFamily="18" charset="0"/>
                <a:cs typeface="Times New Roman" panose="02020603050405020304" pitchFamily="18" charset="0"/>
              </a:rPr>
              <a:t>a</a:t>
            </a:r>
            <a:r>
              <a:rPr lang="en-US" altLang="zh-CN" sz="3200" dirty="0">
                <a:solidFill>
                  <a:srgbClr val="FF0000"/>
                </a:solidFill>
                <a:effectLst/>
                <a:latin typeface="Times New Roman" panose="02020603050405020304" pitchFamily="18" charset="0"/>
                <a:cs typeface="Times New Roman" panose="02020603050405020304" pitchFamily="18" charset="0"/>
              </a:rPr>
              <a:t> = - </a:t>
            </a:r>
            <a:r>
              <a:rPr lang="en-US" altLang="zh-CN" sz="3200" dirty="0" err="1">
                <a:solidFill>
                  <a:srgbClr val="FF0000"/>
                </a:solidFill>
                <a:effectLst/>
                <a:latin typeface="Times New Roman" panose="02020603050405020304" pitchFamily="18" charset="0"/>
                <a:cs typeface="Times New Roman" panose="02020603050405020304" pitchFamily="18" charset="0"/>
              </a:rPr>
              <a:t>lg</a:t>
            </a:r>
            <a:r>
              <a:rPr lang="en-US" altLang="zh-CN" sz="3200" i="1" dirty="0" err="1">
                <a:solidFill>
                  <a:srgbClr val="FF0000"/>
                </a:solidFill>
                <a:effectLst/>
                <a:latin typeface="Times New Roman" panose="02020603050405020304" pitchFamily="18" charset="0"/>
                <a:cs typeface="Times New Roman" panose="02020603050405020304" pitchFamily="18" charset="0"/>
              </a:rPr>
              <a:t>K</a:t>
            </a:r>
            <a:r>
              <a:rPr lang="en-US" altLang="zh-CN" sz="3200" baseline="-25000" dirty="0" err="1">
                <a:solidFill>
                  <a:srgbClr val="FF0000"/>
                </a:solidFill>
                <a:effectLst/>
                <a:latin typeface="Times New Roman" panose="02020603050405020304" pitchFamily="18" charset="0"/>
                <a:cs typeface="Times New Roman" panose="02020603050405020304" pitchFamily="18" charset="0"/>
              </a:rPr>
              <a:t>a</a:t>
            </a:r>
            <a:r>
              <a:rPr lang="zh-CN" altLang="en-US" sz="3200" dirty="0">
                <a:solidFill>
                  <a:srgbClr val="FF0000"/>
                </a:solidFill>
                <a:effectLst/>
                <a:latin typeface="Times New Roman" panose="02020603050405020304" pitchFamily="18" charset="0"/>
                <a:cs typeface="Times New Roman" panose="02020603050405020304" pitchFamily="18" charset="0"/>
              </a:rPr>
              <a:t> </a:t>
            </a:r>
            <a:r>
              <a:rPr lang="en-US" altLang="zh-CN" sz="3200" dirty="0">
                <a:solidFill>
                  <a:srgbClr val="FF0000"/>
                </a:solidFill>
                <a:effectLst/>
                <a:latin typeface="Times New Roman" panose="02020603050405020304" pitchFamily="18" charset="0"/>
                <a:cs typeface="Times New Roman" panose="02020603050405020304" pitchFamily="18" charset="0"/>
              </a:rPr>
              <a:t>(</a:t>
            </a:r>
            <a:r>
              <a:rPr lang="zh-CN" altLang="en-US" sz="3200" dirty="0">
                <a:solidFill>
                  <a:srgbClr val="FF0000"/>
                </a:solidFill>
                <a:effectLst/>
                <a:latin typeface="Times New Roman" panose="02020603050405020304" pitchFamily="18" charset="0"/>
                <a:cs typeface="Times New Roman" panose="02020603050405020304" pitchFamily="18" charset="0"/>
              </a:rPr>
              <a:t>见表</a:t>
            </a:r>
            <a:r>
              <a:rPr lang="en-US" altLang="zh-CN" sz="3200" dirty="0">
                <a:solidFill>
                  <a:srgbClr val="FF0000"/>
                </a:solidFill>
                <a:effectLst/>
                <a:latin typeface="Times New Roman" panose="02020603050405020304" pitchFamily="18" charset="0"/>
                <a:cs typeface="Times New Roman" panose="02020603050405020304" pitchFamily="18" charset="0"/>
              </a:rPr>
              <a:t>4-3)</a:t>
            </a:r>
            <a:r>
              <a:rPr lang="zh-CN" altLang="en-US" sz="3200" dirty="0">
                <a:solidFill>
                  <a:srgbClr val="FF0000"/>
                </a:solidFill>
                <a:effectLst/>
                <a:latin typeface="Times New Roman" panose="02020603050405020304" pitchFamily="18" charset="0"/>
                <a:cs typeface="Times New Roman" panose="02020603050405020304" pitchFamily="18" charset="0"/>
              </a:rPr>
              <a:t>    </a:t>
            </a:r>
            <a:r>
              <a:rPr lang="en-US" altLang="zh-CN" sz="3200" dirty="0" err="1">
                <a:solidFill>
                  <a:srgbClr val="FF0000"/>
                </a:solidFill>
                <a:effectLst/>
                <a:latin typeface="Times New Roman" panose="02020603050405020304" pitchFamily="18" charset="0"/>
                <a:cs typeface="Times New Roman" panose="02020603050405020304" pitchFamily="18" charset="0"/>
              </a:rPr>
              <a:t>p</a:t>
            </a:r>
            <a:r>
              <a:rPr lang="en-US" altLang="zh-CN" sz="3200" i="1" dirty="0" err="1">
                <a:solidFill>
                  <a:srgbClr val="FF0000"/>
                </a:solidFill>
                <a:effectLst/>
                <a:latin typeface="Times New Roman" panose="02020603050405020304" pitchFamily="18" charset="0"/>
                <a:cs typeface="Times New Roman" panose="02020603050405020304" pitchFamily="18" charset="0"/>
              </a:rPr>
              <a:t>K</a:t>
            </a:r>
            <a:r>
              <a:rPr lang="en-US" altLang="zh-CN" sz="3200" baseline="-25000" dirty="0" err="1">
                <a:solidFill>
                  <a:srgbClr val="FF0000"/>
                </a:solidFill>
                <a:effectLst/>
                <a:latin typeface="Times New Roman" panose="02020603050405020304" pitchFamily="18" charset="0"/>
                <a:cs typeface="Times New Roman" panose="02020603050405020304" pitchFamily="18" charset="0"/>
              </a:rPr>
              <a:t>b</a:t>
            </a:r>
            <a:r>
              <a:rPr lang="en-US" altLang="zh-CN" sz="3200" dirty="0">
                <a:solidFill>
                  <a:srgbClr val="FF0000"/>
                </a:solidFill>
                <a:effectLst/>
                <a:latin typeface="Times New Roman" panose="02020603050405020304" pitchFamily="18" charset="0"/>
                <a:cs typeface="Times New Roman" panose="02020603050405020304" pitchFamily="18" charset="0"/>
              </a:rPr>
              <a:t> = - </a:t>
            </a:r>
            <a:r>
              <a:rPr lang="en-US" altLang="zh-CN" sz="3200" dirty="0" err="1">
                <a:solidFill>
                  <a:srgbClr val="FF0000"/>
                </a:solidFill>
                <a:effectLst/>
                <a:latin typeface="Times New Roman" panose="02020603050405020304" pitchFamily="18" charset="0"/>
                <a:cs typeface="Times New Roman" panose="02020603050405020304" pitchFamily="18" charset="0"/>
              </a:rPr>
              <a:t>lg</a:t>
            </a:r>
            <a:r>
              <a:rPr lang="en-US" altLang="zh-CN" sz="3200" i="1" dirty="0" err="1">
                <a:solidFill>
                  <a:srgbClr val="FF0000"/>
                </a:solidFill>
                <a:effectLst/>
                <a:latin typeface="Times New Roman" panose="02020603050405020304" pitchFamily="18" charset="0"/>
                <a:cs typeface="Times New Roman" panose="02020603050405020304" pitchFamily="18" charset="0"/>
              </a:rPr>
              <a:t>K</a:t>
            </a:r>
            <a:r>
              <a:rPr lang="en-US" altLang="zh-CN" sz="3200" baseline="-25000" dirty="0" err="1">
                <a:solidFill>
                  <a:srgbClr val="FF0000"/>
                </a:solidFill>
                <a:effectLst/>
                <a:latin typeface="Times New Roman" panose="02020603050405020304" pitchFamily="18" charset="0"/>
                <a:cs typeface="Times New Roman" panose="02020603050405020304" pitchFamily="18" charset="0"/>
              </a:rPr>
              <a:t>b</a:t>
            </a:r>
            <a:endParaRPr lang="zh-CN" altLang="en-US" sz="3200" dirty="0">
              <a:solidFill>
                <a:srgbClr val="FF0000"/>
              </a:solidFill>
              <a:effectLst/>
              <a:latin typeface="Times New Roman" panose="02020603050405020304" pitchFamily="18" charset="0"/>
              <a:cs typeface="Times New Roman" panose="02020603050405020304" pitchFamily="18" charset="0"/>
            </a:endParaRPr>
          </a:p>
        </p:txBody>
      </p:sp>
      <p:grpSp>
        <p:nvGrpSpPr>
          <p:cNvPr id="176131" name="Group 6"/>
          <p:cNvGrpSpPr>
            <a:grpSpLocks/>
          </p:cNvGrpSpPr>
          <p:nvPr/>
        </p:nvGrpSpPr>
        <p:grpSpPr bwMode="auto">
          <a:xfrm>
            <a:off x="4067944" y="1309936"/>
            <a:ext cx="723900" cy="152400"/>
            <a:chOff x="2640" y="1056"/>
            <a:chExt cx="456" cy="96"/>
          </a:xfrm>
        </p:grpSpPr>
        <p:sp>
          <p:nvSpPr>
            <p:cNvPr id="176132" name="Line 4"/>
            <p:cNvSpPr>
              <a:spLocks noChangeShapeType="1"/>
            </p:cNvSpPr>
            <p:nvPr/>
          </p:nvSpPr>
          <p:spPr bwMode="auto">
            <a:xfrm>
              <a:off x="2664" y="1056"/>
              <a:ext cx="432" cy="0"/>
            </a:xfrm>
            <a:prstGeom prst="line">
              <a:avLst/>
            </a:prstGeom>
            <a:noFill/>
            <a:ln w="9525">
              <a:solidFill>
                <a:schemeClr val="tx1"/>
              </a:solidFill>
              <a:round/>
              <a:headEnd/>
              <a:tailEnd type="triangle" w="med" len="med"/>
            </a:ln>
          </p:spPr>
          <p:txBody>
            <a:bodyPr/>
            <a:lstStyle/>
            <a:p>
              <a:endParaRPr lang="zh-CN" altLang="en-US"/>
            </a:p>
          </p:txBody>
        </p:sp>
        <p:sp>
          <p:nvSpPr>
            <p:cNvPr id="176133" name="Line 5"/>
            <p:cNvSpPr>
              <a:spLocks noChangeShapeType="1"/>
            </p:cNvSpPr>
            <p:nvPr/>
          </p:nvSpPr>
          <p:spPr bwMode="auto">
            <a:xfrm flipH="1">
              <a:off x="2640" y="1152"/>
              <a:ext cx="432" cy="0"/>
            </a:xfrm>
            <a:prstGeom prst="line">
              <a:avLst/>
            </a:prstGeom>
            <a:noFill/>
            <a:ln w="9525">
              <a:solidFill>
                <a:srgbClr val="000000"/>
              </a:solidFill>
              <a:round/>
              <a:headEnd/>
              <a:tailEnd type="triangle" w="med" len="med"/>
            </a:ln>
          </p:spPr>
          <p:txBody>
            <a:bodyPr/>
            <a:lstStyle/>
            <a:p>
              <a:endParaRPr lang="zh-CN" altLang="en-US" dirty="0"/>
            </a:p>
          </p:txBody>
        </p:sp>
      </p:grpSp>
      <p:sp>
        <p:nvSpPr>
          <p:cNvPr id="7" name="矩形 6">
            <a:extLst>
              <a:ext uri="{FF2B5EF4-FFF2-40B4-BE49-F238E27FC236}">
                <a16:creationId xmlns:a16="http://schemas.microsoft.com/office/drawing/2014/main" id="{CECF7BA7-9DEE-4827-B1DA-B814BBAE708F}"/>
              </a:ext>
            </a:extLst>
          </p:cNvPr>
          <p:cNvSpPr/>
          <p:nvPr/>
        </p:nvSpPr>
        <p:spPr bwMode="auto">
          <a:xfrm>
            <a:off x="1187847" y="5733256"/>
            <a:ext cx="6336481" cy="5542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6"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4.4.2.1  </a:t>
            </a:r>
            <a:r>
              <a:rPr lang="zh-CN" altLang="en-US" sz="3200" dirty="0"/>
              <a:t>酸和碱的共轭关系</a:t>
            </a:r>
            <a:endParaRPr lang="zh-CN" altLang="en-US" dirty="0"/>
          </a:p>
        </p:txBody>
      </p:sp>
      <p:sp>
        <p:nvSpPr>
          <p:cNvPr id="39942" name="Rectangle 3"/>
          <p:cNvSpPr>
            <a:spLocks noGrp="1" noChangeArrowheads="1"/>
          </p:cNvSpPr>
          <p:nvPr>
            <p:ph idx="1"/>
          </p:nvPr>
        </p:nvSpPr>
        <p:spPr>
          <a:xfrm>
            <a:off x="251520" y="980728"/>
            <a:ext cx="8641655" cy="4968552"/>
          </a:xfrm>
        </p:spPr>
        <p:txBody>
          <a:bodyPr/>
          <a:lstStyle/>
          <a:p>
            <a:pPr marL="0" indent="0" eaLnBrk="1" hangingPunct="1">
              <a:lnSpc>
                <a:spcPct val="125000"/>
              </a:lnSpc>
              <a:spcBef>
                <a:spcPts val="600"/>
              </a:spcBef>
              <a:spcAft>
                <a:spcPts val="600"/>
              </a:spcAft>
              <a:buNone/>
              <a:defRPr/>
            </a:pPr>
            <a:r>
              <a:rPr lang="zh-CN" altLang="en-US" dirty="0">
                <a:effectLst/>
                <a:latin typeface="Times New Roman" panose="02020603050405020304" pitchFamily="18" charset="0"/>
                <a:cs typeface="Times New Roman" panose="02020603050405020304" pitchFamily="18" charset="0"/>
              </a:rPr>
              <a:t>酸与它的共轭碱(或碱与它的共轭酸)一起叫做</a:t>
            </a:r>
            <a:r>
              <a:rPr lang="zh-CN" altLang="en-US" dirty="0">
                <a:solidFill>
                  <a:srgbClr val="FF0000"/>
                </a:solidFill>
                <a:effectLst/>
                <a:latin typeface="+mj-ea"/>
                <a:ea typeface="+mj-ea"/>
                <a:cs typeface="Times New Roman" panose="02020603050405020304" pitchFamily="18" charset="0"/>
              </a:rPr>
              <a:t>共轭酸碱对</a:t>
            </a:r>
            <a:r>
              <a:rPr lang="zh-CN" altLang="en-US" dirty="0">
                <a:solidFill>
                  <a:srgbClr val="FF0000"/>
                </a:solidFill>
                <a:effectLst/>
                <a:latin typeface="Times New Roman" panose="02020603050405020304" pitchFamily="18" charset="0"/>
                <a:cs typeface="Times New Roman" panose="02020603050405020304" pitchFamily="18" charset="0"/>
              </a:rPr>
              <a:t>。</a:t>
            </a:r>
          </a:p>
          <a:p>
            <a:pPr marL="0" indent="0" eaLnBrk="1" hangingPunct="1">
              <a:lnSpc>
                <a:spcPct val="125000"/>
              </a:lnSpc>
              <a:spcBef>
                <a:spcPts val="600"/>
              </a:spcBef>
              <a:spcAft>
                <a:spcPts val="600"/>
              </a:spcAft>
              <a:buNone/>
              <a:defRPr/>
            </a:pPr>
            <a:r>
              <a:rPr lang="zh-CN" altLang="en-US" dirty="0">
                <a:solidFill>
                  <a:srgbClr val="0000FF"/>
                </a:solidFill>
                <a:effectLst/>
                <a:latin typeface="Times New Roman" panose="02020603050405020304" pitchFamily="18" charset="0"/>
                <a:cs typeface="Times New Roman" panose="02020603050405020304" pitchFamily="18" charset="0"/>
              </a:rPr>
              <a:t>任何共轭酸碱</a:t>
            </a:r>
            <a:r>
              <a:rPr lang="zh-CN" altLang="en-US" dirty="0">
                <a:effectLst/>
                <a:latin typeface="Times New Roman" panose="02020603050405020304" pitchFamily="18" charset="0"/>
                <a:cs typeface="Times New Roman" panose="02020603050405020304" pitchFamily="18" charset="0"/>
              </a:rPr>
              <a:t>的解离常数之间都有同样的关系，即：</a:t>
            </a:r>
            <a:endParaRPr lang="en-US" altLang="zh-CN"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spcAft>
                <a:spcPts val="600"/>
              </a:spcAft>
              <a:defRPr/>
            </a:pPr>
            <a:endParaRPr lang="zh-CN" altLang="en-US" dirty="0">
              <a:effectLst/>
              <a:latin typeface="Times New Roman" panose="02020603050405020304" pitchFamily="18" charset="0"/>
              <a:cs typeface="Times New Roman" panose="02020603050405020304" pitchFamily="18" charset="0"/>
            </a:endParaRPr>
          </a:p>
          <a:p>
            <a:pPr marL="0" indent="0" eaLnBrk="1" hangingPunct="1">
              <a:lnSpc>
                <a:spcPct val="125000"/>
              </a:lnSpc>
              <a:spcBef>
                <a:spcPts val="600"/>
              </a:spcBef>
              <a:spcAft>
                <a:spcPts val="600"/>
              </a:spcAft>
              <a:buNone/>
              <a:defRPr/>
            </a:pPr>
            <a:r>
              <a:rPr lang="en-US" altLang="zh-CN" i="1" dirty="0">
                <a:solidFill>
                  <a:srgbClr val="0000FF"/>
                </a:solidFill>
                <a:effectLst/>
                <a:latin typeface="Times New Roman" panose="02020603050405020304" pitchFamily="18" charset="0"/>
                <a:cs typeface="Times New Roman" panose="02020603050405020304" pitchFamily="18" charset="0"/>
              </a:rPr>
              <a:t>                                K</a:t>
            </a:r>
            <a:r>
              <a:rPr lang="en-US" altLang="zh-CN" baseline="-25000" dirty="0">
                <a:solidFill>
                  <a:srgbClr val="0000FF"/>
                </a:solidFill>
                <a:effectLst/>
                <a:latin typeface="Times New Roman" panose="02020603050405020304" pitchFamily="18" charset="0"/>
                <a:cs typeface="Times New Roman" panose="02020603050405020304" pitchFamily="18" charset="0"/>
              </a:rPr>
              <a:t>a</a:t>
            </a:r>
            <a:r>
              <a:rPr lang="zh-CN" altLang="en-US" dirty="0">
                <a:solidFill>
                  <a:srgbClr val="0000FF"/>
                </a:solidFill>
                <a:effectLst/>
                <a:latin typeface="Times New Roman" panose="02020603050405020304" pitchFamily="18" charset="0"/>
                <a:cs typeface="Times New Roman" panose="02020603050405020304" pitchFamily="18" charset="0"/>
              </a:rPr>
              <a:t>和</a:t>
            </a:r>
            <a:r>
              <a:rPr lang="en-US" altLang="zh-CN" i="1" dirty="0" err="1">
                <a:solidFill>
                  <a:srgbClr val="0000FF"/>
                </a:solidFill>
                <a:effectLst/>
                <a:latin typeface="Times New Roman" panose="02020603050405020304" pitchFamily="18" charset="0"/>
                <a:cs typeface="Times New Roman" panose="02020603050405020304" pitchFamily="18" charset="0"/>
              </a:rPr>
              <a:t>K</a:t>
            </a:r>
            <a:r>
              <a:rPr lang="en-US" altLang="zh-CN" baseline="-25000" dirty="0" err="1">
                <a:solidFill>
                  <a:srgbClr val="0000FF"/>
                </a:solidFill>
                <a:effectLst/>
                <a:latin typeface="Times New Roman" panose="02020603050405020304" pitchFamily="18" charset="0"/>
                <a:cs typeface="Times New Roman" panose="02020603050405020304" pitchFamily="18" charset="0"/>
              </a:rPr>
              <a:t>b</a:t>
            </a:r>
            <a:r>
              <a:rPr lang="zh-CN" altLang="en-US" dirty="0">
                <a:solidFill>
                  <a:srgbClr val="0000FF"/>
                </a:solidFill>
                <a:effectLst/>
                <a:latin typeface="Times New Roman" panose="02020603050405020304" pitchFamily="18" charset="0"/>
                <a:cs typeface="Times New Roman" panose="02020603050405020304" pitchFamily="18" charset="0"/>
              </a:rPr>
              <a:t>互成反比</a:t>
            </a:r>
          </a:p>
          <a:p>
            <a:pPr marL="0" indent="0" eaLnBrk="1" hangingPunct="1">
              <a:lnSpc>
                <a:spcPct val="125000"/>
              </a:lnSpc>
              <a:spcBef>
                <a:spcPts val="600"/>
              </a:spcBef>
              <a:spcAft>
                <a:spcPts val="600"/>
              </a:spcAft>
              <a:buNone/>
              <a:defRPr/>
            </a:pPr>
            <a:r>
              <a:rPr lang="zh-CN" altLang="en-US" dirty="0">
                <a:effectLst/>
                <a:latin typeface="Times New Roman" panose="02020603050405020304" pitchFamily="18" charset="0"/>
                <a:cs typeface="Times New Roman" panose="02020603050405020304" pitchFamily="18" charset="0"/>
              </a:rPr>
              <a:t>这体现了共轭酸碱之间的强度的关系，</a:t>
            </a:r>
            <a:r>
              <a:rPr lang="zh-CN" altLang="en-US" dirty="0">
                <a:solidFill>
                  <a:srgbClr val="FF0000"/>
                </a:solidFill>
                <a:effectLst/>
                <a:latin typeface="Times New Roman" panose="02020603050405020304" pitchFamily="18" charset="0"/>
                <a:cs typeface="Times New Roman" panose="02020603050405020304" pitchFamily="18" charset="0"/>
              </a:rPr>
              <a:t>酸越强，其共轭碱越弱</a:t>
            </a:r>
            <a:r>
              <a:rPr lang="zh-CN" altLang="en-US" dirty="0">
                <a:effectLst/>
                <a:latin typeface="Times New Roman" panose="02020603050405020304" pitchFamily="18" charset="0"/>
                <a:cs typeface="Times New Roman" panose="02020603050405020304" pitchFamily="18" charset="0"/>
              </a:rPr>
              <a:t>。强酸(如</a:t>
            </a:r>
            <a:r>
              <a:rPr lang="en-US" altLang="zh-CN" dirty="0">
                <a:effectLst/>
                <a:latin typeface="Times New Roman" panose="02020603050405020304" pitchFamily="18" charset="0"/>
                <a:cs typeface="Times New Roman" panose="02020603050405020304" pitchFamily="18" charset="0"/>
              </a:rPr>
              <a:t>HCl</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HNO</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的共轭碱(</a:t>
            </a:r>
            <a:r>
              <a:rPr lang="en-US" altLang="zh-CN" dirty="0">
                <a:effectLst/>
                <a:latin typeface="Times New Roman" panose="02020603050405020304" pitchFamily="18" charset="0"/>
                <a:cs typeface="Times New Roman" panose="02020603050405020304" pitchFamily="18" charset="0"/>
              </a:rPr>
              <a:t>Cl</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NO</a:t>
            </a:r>
            <a:r>
              <a:rPr lang="en-US" altLang="zh-CN" baseline="-25000" dirty="0">
                <a:effectLst/>
                <a:latin typeface="Times New Roman" panose="02020603050405020304" pitchFamily="18" charset="0"/>
                <a:cs typeface="Times New Roman" panose="02020603050405020304" pitchFamily="18" charset="0"/>
              </a:rPr>
              <a:t>3</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碱性极弱，可认为是中性的。</a:t>
            </a:r>
          </a:p>
        </p:txBody>
      </p:sp>
      <p:graphicFrame>
        <p:nvGraphicFramePr>
          <p:cNvPr id="94214" name="Object 6"/>
          <p:cNvGraphicFramePr>
            <a:graphicFrameLocks noChangeAspect="1"/>
          </p:cNvGraphicFramePr>
          <p:nvPr/>
        </p:nvGraphicFramePr>
        <p:xfrm>
          <a:off x="400050" y="9525"/>
          <a:ext cx="114300" cy="177800"/>
        </p:xfrm>
        <a:graphic>
          <a:graphicData uri="http://schemas.openxmlformats.org/presentationml/2006/ole">
            <mc:AlternateContent xmlns:mc="http://schemas.openxmlformats.org/markup-compatibility/2006">
              <mc:Choice xmlns:v="urn:schemas-microsoft-com:vml" Requires="v">
                <p:oleObj spid="_x0000_s94924" name="Equation" r:id="rId4" imgW="114102" imgH="177492" progId="Equation.DSMT4">
                  <p:embed/>
                </p:oleObj>
              </mc:Choice>
              <mc:Fallback>
                <p:oleObj name="Equation" r:id="rId4" imgW="114102" imgH="177492"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 y="95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5" name="Object 7"/>
          <p:cNvGraphicFramePr>
            <a:graphicFrameLocks noChangeAspect="1"/>
          </p:cNvGraphicFramePr>
          <p:nvPr>
            <p:extLst>
              <p:ext uri="{D42A27DB-BD31-4B8C-83A1-F6EECF244321}">
                <p14:modId xmlns:p14="http://schemas.microsoft.com/office/powerpoint/2010/main" val="3774630198"/>
              </p:ext>
            </p:extLst>
          </p:nvPr>
        </p:nvGraphicFramePr>
        <p:xfrm>
          <a:off x="3184525" y="2909888"/>
          <a:ext cx="2560638" cy="631825"/>
        </p:xfrm>
        <a:graphic>
          <a:graphicData uri="http://schemas.openxmlformats.org/presentationml/2006/ole">
            <mc:AlternateContent xmlns:mc="http://schemas.openxmlformats.org/markup-compatibility/2006">
              <mc:Choice xmlns:v="urn:schemas-microsoft-com:vml" Requires="v">
                <p:oleObj spid="_x0000_s94925" name="Equation" r:id="rId6" imgW="812520" imgH="228600" progId="Equation.DSMT4">
                  <p:embed/>
                </p:oleObj>
              </mc:Choice>
              <mc:Fallback>
                <p:oleObj name="Equation" r:id="rId6" imgW="812520" imgH="228600" progId="Equation.DSMT4">
                  <p:embed/>
                  <p:pic>
                    <p:nvPicPr>
                      <p:cNvPr id="0" name="Picture 7"/>
                      <p:cNvPicPr>
                        <a:picLocks noChangeAspect="1" noChangeArrowheads="1"/>
                      </p:cNvPicPr>
                      <p:nvPr/>
                    </p:nvPicPr>
                    <p:blipFill>
                      <a:blip r:embed="rId7"/>
                      <a:srcRect/>
                      <a:stretch>
                        <a:fillRect/>
                      </a:stretch>
                    </p:blipFill>
                    <p:spPr bwMode="auto">
                      <a:xfrm>
                        <a:off x="3184525" y="2909888"/>
                        <a:ext cx="2560638" cy="631825"/>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7CFB3422-F3F5-401A-8805-10057A0CABA5}"/>
              </a:ext>
            </a:extLst>
          </p:cNvPr>
          <p:cNvSpPr/>
          <p:nvPr/>
        </p:nvSpPr>
        <p:spPr>
          <a:xfrm>
            <a:off x="6444208" y="3123275"/>
            <a:ext cx="2339102" cy="523220"/>
          </a:xfrm>
          <a:prstGeom prst="rect">
            <a:avLst/>
          </a:prstGeom>
        </p:spPr>
        <p:txBody>
          <a:bodyPr wrap="none">
            <a:spAutoFit/>
          </a:bodyPr>
          <a:lstStyle/>
          <a:p>
            <a:r>
              <a:rPr lang="zh-CN" altLang="en-US" i="1" dirty="0">
                <a:solidFill>
                  <a:srgbClr val="0000FF"/>
                </a:solidFill>
                <a:latin typeface="+mj-ea"/>
                <a:ea typeface="+mj-ea"/>
                <a:cs typeface="Times New Roman" panose="02020603050405020304" pitchFamily="18" charset="0"/>
              </a:rPr>
              <a:t>怎么推导？？</a:t>
            </a:r>
            <a:endParaRPr lang="zh-CN" altLang="en-US" i="1" dirty="0">
              <a:solidFill>
                <a:srgbClr val="0000FF"/>
              </a:solidFill>
              <a:latin typeface="+mj-ea"/>
              <a:ea typeface="+mj-ea"/>
            </a:endParaRPr>
          </a:p>
        </p:txBody>
      </p:sp>
      <p:sp>
        <p:nvSpPr>
          <p:cNvPr id="7" name="矩形 6">
            <a:extLst>
              <a:ext uri="{FF2B5EF4-FFF2-40B4-BE49-F238E27FC236}">
                <a16:creationId xmlns:a16="http://schemas.microsoft.com/office/drawing/2014/main" id="{C1FF8189-7DD5-4839-B3F6-4E81D6494D14}"/>
              </a:ext>
            </a:extLst>
          </p:cNvPr>
          <p:cNvSpPr/>
          <p:nvPr/>
        </p:nvSpPr>
        <p:spPr bwMode="auto">
          <a:xfrm>
            <a:off x="3275856" y="2947824"/>
            <a:ext cx="2376264" cy="5542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50" name="Rectangle 2"/>
          <p:cNvSpPr>
            <a:spLocks noGrp="1" noChangeArrowheads="1"/>
          </p:cNvSpPr>
          <p:nvPr>
            <p:ph type="title"/>
          </p:nvPr>
        </p:nvSpPr>
        <p:spPr>
          <a:xfrm>
            <a:off x="250825" y="333375"/>
            <a:ext cx="6553200" cy="676275"/>
          </a:xfrm>
        </p:spPr>
        <p:txBody>
          <a:bodyPr/>
          <a:lstStyle/>
          <a:p>
            <a:r>
              <a:rPr lang="en-US" altLang="zh-CN" sz="3200" dirty="0">
                <a:latin typeface="Arial" panose="020B0604020202020204" pitchFamily="34" charset="0"/>
                <a:cs typeface="Arial" panose="020B0604020202020204" pitchFamily="34" charset="0"/>
              </a:rPr>
              <a:t>4.4.2.1  </a:t>
            </a:r>
            <a:r>
              <a:rPr lang="zh-CN" altLang="en-US" sz="3200" dirty="0"/>
              <a:t>酸和碱的共轭关系</a:t>
            </a:r>
            <a:endParaRPr lang="zh-CN" altLang="en-US" sz="3200" dirty="0">
              <a:ea typeface="楷体_GB2312" pitchFamily="49" charset="-122"/>
            </a:endParaRPr>
          </a:p>
        </p:txBody>
      </p:sp>
      <p:grpSp>
        <p:nvGrpSpPr>
          <p:cNvPr id="3" name="组合 2">
            <a:extLst>
              <a:ext uri="{FF2B5EF4-FFF2-40B4-BE49-F238E27FC236}">
                <a16:creationId xmlns:a16="http://schemas.microsoft.com/office/drawing/2014/main" id="{D686F592-E7C1-4BAD-862A-5DCEDCCAAC5F}"/>
              </a:ext>
            </a:extLst>
          </p:cNvPr>
          <p:cNvGrpSpPr/>
          <p:nvPr/>
        </p:nvGrpSpPr>
        <p:grpSpPr>
          <a:xfrm>
            <a:off x="3611563" y="1713384"/>
            <a:ext cx="533400" cy="152400"/>
            <a:chOff x="3611563" y="1812925"/>
            <a:chExt cx="533400" cy="152400"/>
          </a:xfrm>
        </p:grpSpPr>
        <p:sp>
          <p:nvSpPr>
            <p:cNvPr id="95260" name="Line 6"/>
            <p:cNvSpPr>
              <a:spLocks noChangeShapeType="1"/>
            </p:cNvSpPr>
            <p:nvPr/>
          </p:nvSpPr>
          <p:spPr bwMode="auto">
            <a:xfrm>
              <a:off x="3611563" y="1812925"/>
              <a:ext cx="533400"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95261" name="Line 7"/>
            <p:cNvSpPr>
              <a:spLocks noChangeShapeType="1"/>
            </p:cNvSpPr>
            <p:nvPr/>
          </p:nvSpPr>
          <p:spPr bwMode="auto">
            <a:xfrm flipH="1">
              <a:off x="3611563" y="1965325"/>
              <a:ext cx="533400" cy="0"/>
            </a:xfrm>
            <a:prstGeom prst="line">
              <a:avLst/>
            </a:prstGeom>
            <a:noFill/>
            <a:ln w="9525">
              <a:solidFill>
                <a:schemeClr val="tx1"/>
              </a:solidFill>
              <a:round/>
              <a:headEnd/>
              <a:tailEnd type="triangle" w="med" len="med"/>
            </a:ln>
          </p:spPr>
          <p:txBody>
            <a:bodyPr>
              <a:spAutoFit/>
            </a:bodyPr>
            <a:lstStyle/>
            <a:p>
              <a:endParaRPr lang="zh-CN" altLang="en-US"/>
            </a:p>
          </p:txBody>
        </p:sp>
      </p:grpSp>
      <p:sp>
        <p:nvSpPr>
          <p:cNvPr id="573448" name="Text Box 8"/>
          <p:cNvSpPr txBox="1">
            <a:spLocks noChangeArrowheads="1"/>
          </p:cNvSpPr>
          <p:nvPr/>
        </p:nvSpPr>
        <p:spPr bwMode="auto">
          <a:xfrm>
            <a:off x="1020763" y="1484784"/>
            <a:ext cx="5638800" cy="511175"/>
          </a:xfrm>
          <a:prstGeom prst="rect">
            <a:avLst/>
          </a:prstGeom>
          <a:noFill/>
          <a:ln w="9525">
            <a:noFill/>
            <a:miter lim="800000"/>
            <a:headEnd/>
            <a:tailEnd/>
          </a:ln>
          <a:effectLst/>
        </p:spPr>
        <p:txBody>
          <a:bodyPr>
            <a:spAutoFit/>
          </a:bodyPr>
          <a:lstStyle/>
          <a:p>
            <a:pPr>
              <a:lnSpc>
                <a:spcPct val="125000"/>
              </a:lnSpc>
              <a:spcBef>
                <a:spcPct val="20000"/>
              </a:spcBef>
              <a:defRPr/>
            </a:pPr>
            <a:r>
              <a:rPr lang="en-US" altLang="zh-CN" sz="2400" dirty="0">
                <a:latin typeface="Times New Roman" pitchFamily="18" charset="0"/>
                <a:ea typeface="宋体" pitchFamily="2" charset="-122"/>
                <a:cs typeface="Times New Roman" pitchFamily="18" charset="0"/>
              </a:rPr>
              <a:t>Ac</a:t>
            </a:r>
            <a:r>
              <a:rPr lang="en-US" altLang="zh-CN" sz="2400" baseline="30000" dirty="0">
                <a:latin typeface="Times New Roman" pitchFamily="18" charset="0"/>
                <a:ea typeface="宋体" pitchFamily="2" charset="-122"/>
                <a:cs typeface="Times New Roman" pitchFamily="18" charset="0"/>
              </a:rPr>
              <a:t>-</a:t>
            </a:r>
            <a:r>
              <a:rPr lang="en-US" altLang="zh-CN" sz="2400" dirty="0">
                <a:latin typeface="Times New Roman" pitchFamily="18" charset="0"/>
                <a:ea typeface="宋体" pitchFamily="2" charset="-122"/>
                <a:cs typeface="Times New Roman" pitchFamily="18" charset="0"/>
              </a:rPr>
              <a:t>(</a:t>
            </a:r>
            <a:r>
              <a:rPr lang="en-US" altLang="zh-CN" sz="2400" dirty="0" err="1">
                <a:latin typeface="Times New Roman" pitchFamily="18" charset="0"/>
                <a:ea typeface="宋体" pitchFamily="2" charset="-122"/>
                <a:cs typeface="Times New Roman" pitchFamily="18" charset="0"/>
              </a:rPr>
              <a:t>aq</a:t>
            </a:r>
            <a:r>
              <a:rPr lang="en-US" altLang="zh-CN" sz="2400" dirty="0">
                <a:latin typeface="Times New Roman" pitchFamily="18" charset="0"/>
                <a:ea typeface="宋体" pitchFamily="2" charset="-122"/>
                <a:cs typeface="Times New Roman" pitchFamily="18" charset="0"/>
              </a:rPr>
              <a:t>) + H</a:t>
            </a:r>
            <a:r>
              <a:rPr lang="en-US" altLang="zh-CN" sz="2400" baseline="-25000" dirty="0">
                <a:latin typeface="Times New Roman" pitchFamily="18" charset="0"/>
                <a:ea typeface="宋体" pitchFamily="2" charset="-122"/>
                <a:cs typeface="Times New Roman" pitchFamily="18" charset="0"/>
              </a:rPr>
              <a:t>2</a:t>
            </a:r>
            <a:r>
              <a:rPr lang="en-US" altLang="zh-CN" sz="2400" dirty="0">
                <a:latin typeface="Times New Roman" pitchFamily="18" charset="0"/>
                <a:ea typeface="宋体" pitchFamily="2" charset="-122"/>
                <a:cs typeface="Times New Roman" pitchFamily="18" charset="0"/>
              </a:rPr>
              <a:t>O(</a:t>
            </a:r>
            <a:r>
              <a:rPr lang="en-US" altLang="zh-CN" sz="2400" dirty="0" err="1">
                <a:latin typeface="Times New Roman" pitchFamily="18" charset="0"/>
                <a:ea typeface="宋体" pitchFamily="2" charset="-122"/>
                <a:cs typeface="Times New Roman" pitchFamily="18" charset="0"/>
              </a:rPr>
              <a:t>aq</a:t>
            </a:r>
            <a:r>
              <a:rPr lang="en-US" altLang="zh-CN" sz="2400" dirty="0">
                <a:latin typeface="Times New Roman" pitchFamily="18" charset="0"/>
                <a:ea typeface="宋体" pitchFamily="2" charset="-122"/>
                <a:cs typeface="Times New Roman" pitchFamily="18" charset="0"/>
              </a:rPr>
              <a:t>)             HAc(</a:t>
            </a:r>
            <a:r>
              <a:rPr lang="en-US" altLang="zh-CN" sz="2400" dirty="0" err="1">
                <a:latin typeface="Times New Roman" pitchFamily="18" charset="0"/>
                <a:ea typeface="宋体" pitchFamily="2" charset="-122"/>
                <a:cs typeface="Times New Roman" pitchFamily="18" charset="0"/>
              </a:rPr>
              <a:t>aq</a:t>
            </a:r>
            <a:r>
              <a:rPr lang="en-US" altLang="zh-CN" sz="2400" dirty="0">
                <a:latin typeface="Times New Roman" pitchFamily="18" charset="0"/>
                <a:ea typeface="宋体" pitchFamily="2" charset="-122"/>
                <a:cs typeface="Times New Roman" pitchFamily="18" charset="0"/>
              </a:rPr>
              <a:t>)  +  OH</a:t>
            </a:r>
            <a:r>
              <a:rPr lang="en-US" altLang="zh-CN" sz="2400" baseline="30000" dirty="0">
                <a:latin typeface="Times New Roman" pitchFamily="18" charset="0"/>
                <a:ea typeface="宋体" pitchFamily="2" charset="-122"/>
                <a:cs typeface="Times New Roman" pitchFamily="18" charset="0"/>
              </a:rPr>
              <a:t>-</a:t>
            </a:r>
            <a:r>
              <a:rPr lang="en-US" altLang="zh-CN" sz="2400" dirty="0">
                <a:latin typeface="Times New Roman" pitchFamily="18" charset="0"/>
                <a:ea typeface="宋体" pitchFamily="2" charset="-122"/>
                <a:cs typeface="Times New Roman" pitchFamily="18" charset="0"/>
              </a:rPr>
              <a:t> </a:t>
            </a:r>
          </a:p>
        </p:txBody>
      </p:sp>
      <p:sp>
        <p:nvSpPr>
          <p:cNvPr id="573451" name="Text Box 11"/>
          <p:cNvSpPr txBox="1">
            <a:spLocks noChangeArrowheads="1"/>
          </p:cNvSpPr>
          <p:nvPr/>
        </p:nvSpPr>
        <p:spPr bwMode="auto">
          <a:xfrm>
            <a:off x="1066800" y="3527400"/>
            <a:ext cx="4648200" cy="511175"/>
          </a:xfrm>
          <a:prstGeom prst="rect">
            <a:avLst/>
          </a:prstGeom>
          <a:noFill/>
          <a:ln w="9525">
            <a:noFill/>
            <a:miter lim="800000"/>
            <a:headEnd/>
            <a:tailEnd/>
          </a:ln>
          <a:effectLst/>
        </p:spPr>
        <p:txBody>
          <a:bodyPr>
            <a:spAutoFit/>
          </a:bodyPr>
          <a:lstStyle/>
          <a:p>
            <a:pPr>
              <a:lnSpc>
                <a:spcPct val="125000"/>
              </a:lnSpc>
              <a:spcBef>
                <a:spcPct val="20000"/>
              </a:spcBef>
              <a:defRPr/>
            </a:pPr>
            <a:r>
              <a:rPr lang="en-US" altLang="zh-CN" sz="2400" dirty="0">
                <a:latin typeface="Times New Roman" pitchFamily="18" charset="0"/>
                <a:ea typeface="宋体" pitchFamily="2" charset="-122"/>
                <a:cs typeface="Times New Roman" pitchFamily="18" charset="0"/>
              </a:rPr>
              <a:t>HAc(</a:t>
            </a:r>
            <a:r>
              <a:rPr lang="en-US" altLang="zh-CN" sz="2400" dirty="0" err="1">
                <a:latin typeface="Times New Roman" pitchFamily="18" charset="0"/>
                <a:ea typeface="宋体" pitchFamily="2" charset="-122"/>
                <a:cs typeface="Times New Roman" pitchFamily="18" charset="0"/>
              </a:rPr>
              <a:t>aq</a:t>
            </a:r>
            <a:r>
              <a:rPr lang="en-US" altLang="zh-CN" sz="2400" dirty="0">
                <a:latin typeface="Times New Roman" pitchFamily="18" charset="0"/>
                <a:ea typeface="宋体" pitchFamily="2" charset="-122"/>
                <a:cs typeface="Times New Roman" pitchFamily="18" charset="0"/>
              </a:rPr>
              <a:t>)           Ac</a:t>
            </a:r>
            <a:r>
              <a:rPr lang="en-US" altLang="zh-CN" sz="2400" baseline="30000" dirty="0">
                <a:latin typeface="Times New Roman" pitchFamily="18" charset="0"/>
                <a:ea typeface="宋体" pitchFamily="2" charset="-122"/>
                <a:cs typeface="Times New Roman" pitchFamily="18" charset="0"/>
              </a:rPr>
              <a:t>-</a:t>
            </a:r>
            <a:r>
              <a:rPr lang="en-US" altLang="zh-CN" sz="2400" dirty="0">
                <a:latin typeface="Times New Roman" pitchFamily="18" charset="0"/>
                <a:ea typeface="宋体" pitchFamily="2" charset="-122"/>
                <a:cs typeface="Times New Roman" pitchFamily="18" charset="0"/>
              </a:rPr>
              <a:t>(</a:t>
            </a:r>
            <a:r>
              <a:rPr lang="en-US" altLang="zh-CN" sz="2400" dirty="0" err="1">
                <a:latin typeface="Times New Roman" pitchFamily="18" charset="0"/>
                <a:ea typeface="宋体" pitchFamily="2" charset="-122"/>
                <a:cs typeface="Times New Roman" pitchFamily="18" charset="0"/>
              </a:rPr>
              <a:t>aq</a:t>
            </a:r>
            <a:r>
              <a:rPr lang="en-US" altLang="zh-CN" sz="2400" dirty="0">
                <a:latin typeface="Times New Roman" pitchFamily="18" charset="0"/>
                <a:ea typeface="宋体" pitchFamily="2" charset="-122"/>
                <a:cs typeface="Times New Roman" pitchFamily="18" charset="0"/>
              </a:rPr>
              <a:t>) + H</a:t>
            </a:r>
            <a:r>
              <a:rPr lang="en-US" altLang="zh-CN" sz="2400" baseline="-25000" dirty="0">
                <a:latin typeface="Times New Roman" pitchFamily="18" charset="0"/>
                <a:ea typeface="宋体" pitchFamily="2" charset="-122"/>
                <a:cs typeface="Times New Roman" pitchFamily="18" charset="0"/>
              </a:rPr>
              <a:t> </a:t>
            </a:r>
            <a:r>
              <a:rPr lang="en-US" altLang="zh-CN" sz="2400" baseline="30000" dirty="0">
                <a:latin typeface="Times New Roman" pitchFamily="18" charset="0"/>
                <a:ea typeface="宋体" pitchFamily="2" charset="-122"/>
                <a:cs typeface="Times New Roman" pitchFamily="18" charset="0"/>
              </a:rPr>
              <a:t>+</a:t>
            </a:r>
            <a:r>
              <a:rPr lang="en-US" altLang="zh-CN" sz="2400" dirty="0">
                <a:latin typeface="Times New Roman" pitchFamily="18" charset="0"/>
                <a:ea typeface="宋体" pitchFamily="2" charset="-122"/>
                <a:cs typeface="Times New Roman" pitchFamily="18" charset="0"/>
              </a:rPr>
              <a:t>(</a:t>
            </a:r>
            <a:r>
              <a:rPr lang="en-US" altLang="zh-CN" sz="2400" dirty="0" err="1">
                <a:latin typeface="Times New Roman" pitchFamily="18" charset="0"/>
                <a:ea typeface="宋体" pitchFamily="2" charset="-122"/>
                <a:cs typeface="Times New Roman" pitchFamily="18" charset="0"/>
              </a:rPr>
              <a:t>aq</a:t>
            </a:r>
            <a:r>
              <a:rPr lang="en-US" altLang="zh-CN" sz="2400" dirty="0">
                <a:latin typeface="Times New Roman" pitchFamily="18" charset="0"/>
                <a:ea typeface="宋体" pitchFamily="2" charset="-122"/>
                <a:cs typeface="Times New Roman" pitchFamily="18" charset="0"/>
              </a:rPr>
              <a:t>)</a:t>
            </a:r>
          </a:p>
        </p:txBody>
      </p:sp>
      <p:grpSp>
        <p:nvGrpSpPr>
          <p:cNvPr id="2" name="组合 1">
            <a:extLst>
              <a:ext uri="{FF2B5EF4-FFF2-40B4-BE49-F238E27FC236}">
                <a16:creationId xmlns:a16="http://schemas.microsoft.com/office/drawing/2014/main" id="{0E544F3E-9B52-4B42-ABBE-8CB7C6CF5A25}"/>
              </a:ext>
            </a:extLst>
          </p:cNvPr>
          <p:cNvGrpSpPr/>
          <p:nvPr/>
        </p:nvGrpSpPr>
        <p:grpSpPr>
          <a:xfrm>
            <a:off x="2362200" y="3756000"/>
            <a:ext cx="533400" cy="152400"/>
            <a:chOff x="2362200" y="3540125"/>
            <a:chExt cx="533400" cy="152400"/>
          </a:xfrm>
        </p:grpSpPr>
        <p:sp>
          <p:nvSpPr>
            <p:cNvPr id="95258" name="Line 12"/>
            <p:cNvSpPr>
              <a:spLocks noChangeShapeType="1"/>
            </p:cNvSpPr>
            <p:nvPr/>
          </p:nvSpPr>
          <p:spPr bwMode="auto">
            <a:xfrm>
              <a:off x="2362200" y="3540125"/>
              <a:ext cx="533400" cy="0"/>
            </a:xfrm>
            <a:prstGeom prst="line">
              <a:avLst/>
            </a:prstGeom>
            <a:noFill/>
            <a:ln w="9525">
              <a:solidFill>
                <a:schemeClr val="tx1"/>
              </a:solidFill>
              <a:round/>
              <a:headEnd/>
              <a:tailEnd type="triangle" w="med" len="med"/>
            </a:ln>
          </p:spPr>
          <p:txBody>
            <a:bodyPr>
              <a:spAutoFit/>
            </a:bodyPr>
            <a:lstStyle/>
            <a:p>
              <a:endParaRPr lang="zh-CN" altLang="en-US"/>
            </a:p>
          </p:txBody>
        </p:sp>
        <p:sp>
          <p:nvSpPr>
            <p:cNvPr id="95259" name="Line 13"/>
            <p:cNvSpPr>
              <a:spLocks noChangeShapeType="1"/>
            </p:cNvSpPr>
            <p:nvPr/>
          </p:nvSpPr>
          <p:spPr bwMode="auto">
            <a:xfrm flipH="1">
              <a:off x="2362200" y="3692525"/>
              <a:ext cx="533400" cy="0"/>
            </a:xfrm>
            <a:prstGeom prst="line">
              <a:avLst/>
            </a:prstGeom>
            <a:noFill/>
            <a:ln w="9525">
              <a:solidFill>
                <a:schemeClr val="tx1"/>
              </a:solidFill>
              <a:round/>
              <a:headEnd/>
              <a:tailEnd type="triangle" w="med" len="med"/>
            </a:ln>
          </p:spPr>
          <p:txBody>
            <a:bodyPr>
              <a:spAutoFit/>
            </a:bodyPr>
            <a:lstStyle/>
            <a:p>
              <a:endParaRPr lang="zh-CN" altLang="en-US"/>
            </a:p>
          </p:txBody>
        </p:sp>
      </p:grpSp>
      <p:sp>
        <p:nvSpPr>
          <p:cNvPr id="95253" name="Text Box 16"/>
          <p:cNvSpPr txBox="1">
            <a:spLocks noChangeArrowheads="1"/>
          </p:cNvSpPr>
          <p:nvPr/>
        </p:nvSpPr>
        <p:spPr bwMode="auto">
          <a:xfrm>
            <a:off x="7164288" y="3449045"/>
            <a:ext cx="1752600" cy="831850"/>
          </a:xfrm>
          <a:prstGeom prst="rect">
            <a:avLst/>
          </a:prstGeom>
          <a:solidFill>
            <a:srgbClr val="FFFF00"/>
          </a:solidFill>
          <a:ln w="9525">
            <a:solidFill>
              <a:schemeClr val="tx1"/>
            </a:solidFill>
            <a:miter lim="800000"/>
            <a:headEnd/>
            <a:tailEnd/>
          </a:ln>
        </p:spPr>
        <p:txBody>
          <a:bodyPr>
            <a:spAutoFit/>
          </a:bodyPr>
          <a:lstStyle/>
          <a:p>
            <a:pPr algn="ctr"/>
            <a:r>
              <a:rPr lang="zh-CN" altLang="en-US" sz="2400" b="1" dirty="0">
                <a:solidFill>
                  <a:srgbClr val="FF0000"/>
                </a:solidFill>
                <a:latin typeface="+mj-ea"/>
                <a:ea typeface="+mj-ea"/>
                <a:cs typeface="Times New Roman" pitchFamily="18" charset="0"/>
              </a:rPr>
              <a:t>对任意酸碱对均成立</a:t>
            </a:r>
          </a:p>
        </p:txBody>
      </p:sp>
      <p:sp>
        <p:nvSpPr>
          <p:cNvPr id="95255" name="矩形 16"/>
          <p:cNvSpPr>
            <a:spLocks noChangeArrowheads="1"/>
          </p:cNvSpPr>
          <p:nvPr/>
        </p:nvSpPr>
        <p:spPr bwMode="auto">
          <a:xfrm>
            <a:off x="250824" y="980728"/>
            <a:ext cx="9217719" cy="523220"/>
          </a:xfrm>
          <a:prstGeom prst="rect">
            <a:avLst/>
          </a:prstGeom>
          <a:noFill/>
          <a:ln w="9525">
            <a:noFill/>
            <a:miter lim="800000"/>
            <a:headEnd/>
            <a:tailEnd/>
          </a:ln>
        </p:spPr>
        <p:txBody>
          <a:bodyPr wrap="square">
            <a:spAutoFit/>
          </a:bodyPr>
          <a:lstStyle/>
          <a:p>
            <a:r>
              <a:rPr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共轭酸碱对</a:t>
            </a:r>
            <a:r>
              <a:rPr lang="zh-CN" altLang="en-US" b="1" dirty="0">
                <a:latin typeface="Times New Roman" panose="02020603050405020304" pitchFamily="18" charset="0"/>
                <a:ea typeface="华文仿宋" pitchFamily="2" charset="-122"/>
                <a:cs typeface="Times New Roman" panose="02020603050405020304" pitchFamily="18" charset="0"/>
              </a:rPr>
              <a:t>具有对立统一的辩证关系，以</a:t>
            </a:r>
            <a:r>
              <a:rPr lang="en-US" altLang="zh-CN" b="1" dirty="0" err="1">
                <a:latin typeface="Times New Roman" panose="02020603050405020304" pitchFamily="18" charset="0"/>
                <a:ea typeface="华文仿宋" pitchFamily="2" charset="-122"/>
                <a:cs typeface="Times New Roman" panose="02020603050405020304" pitchFamily="18" charset="0"/>
              </a:rPr>
              <a:t>HAc</a:t>
            </a:r>
            <a:r>
              <a:rPr lang="en-US" altLang="zh-CN" b="1" dirty="0">
                <a:latin typeface="Times New Roman" panose="02020603050405020304" pitchFamily="18" charset="0"/>
                <a:ea typeface="华文仿宋" pitchFamily="2" charset="-122"/>
                <a:cs typeface="Times New Roman" panose="02020603050405020304" pitchFamily="18" charset="0"/>
              </a:rPr>
              <a:t>/Ac</a:t>
            </a:r>
            <a:r>
              <a:rPr lang="en-US" altLang="zh-CN" b="1" baseline="30000" dirty="0">
                <a:latin typeface="Times New Roman" panose="02020603050405020304" pitchFamily="18" charset="0"/>
                <a:ea typeface="华文仿宋" pitchFamily="2" charset="-122"/>
                <a:cs typeface="Times New Roman" panose="02020603050405020304" pitchFamily="18" charset="0"/>
              </a:rPr>
              <a:t>-</a:t>
            </a:r>
            <a:r>
              <a:rPr lang="zh-CN" altLang="en-US" b="1" dirty="0">
                <a:latin typeface="Times New Roman" panose="02020603050405020304" pitchFamily="18" charset="0"/>
                <a:ea typeface="华文仿宋" pitchFamily="2" charset="-122"/>
                <a:cs typeface="Times New Roman" panose="02020603050405020304" pitchFamily="18" charset="0"/>
              </a:rPr>
              <a:t>为例</a:t>
            </a:r>
            <a:r>
              <a:rPr lang="en-US" altLang="zh-CN" b="1" dirty="0">
                <a:latin typeface="Times New Roman" panose="02020603050405020304" pitchFamily="18" charset="0"/>
                <a:ea typeface="华文仿宋" pitchFamily="2" charset="-122"/>
                <a:cs typeface="Times New Roman" panose="02020603050405020304" pitchFamily="18" charset="0"/>
              </a:rPr>
              <a:t>:</a:t>
            </a:r>
            <a:endParaRPr lang="zh-CN" altLang="en-US" dirty="0">
              <a:latin typeface="Times New Roman" panose="02020603050405020304" pitchFamily="18" charset="0"/>
              <a:ea typeface="华文仿宋" pitchFamily="2" charset="-122"/>
              <a:cs typeface="Times New Roman" panose="02020603050405020304" pitchFamily="18" charset="0"/>
            </a:endParaRPr>
          </a:p>
        </p:txBody>
      </p:sp>
      <p:graphicFrame>
        <p:nvGraphicFramePr>
          <p:cNvPr id="95245" name="Object 13"/>
          <p:cNvGraphicFramePr>
            <a:graphicFrameLocks noChangeAspect="1"/>
          </p:cNvGraphicFramePr>
          <p:nvPr>
            <p:extLst>
              <p:ext uri="{D42A27DB-BD31-4B8C-83A1-F6EECF244321}">
                <p14:modId xmlns:p14="http://schemas.microsoft.com/office/powerpoint/2010/main" val="1466825689"/>
              </p:ext>
            </p:extLst>
          </p:nvPr>
        </p:nvGraphicFramePr>
        <p:xfrm>
          <a:off x="2667000" y="2643659"/>
          <a:ext cx="914400" cy="198438"/>
        </p:xfrm>
        <a:graphic>
          <a:graphicData uri="http://schemas.openxmlformats.org/presentationml/2006/ole">
            <mc:AlternateContent xmlns:mc="http://schemas.openxmlformats.org/markup-compatibility/2006">
              <mc:Choice xmlns:v="urn:schemas-microsoft-com:vml" Requires="v">
                <p:oleObj spid="_x0000_s184751" name="Equation" r:id="rId3" imgW="435285" imgH="677109" progId="Equation.DSMT4">
                  <p:embed/>
                </p:oleObj>
              </mc:Choice>
              <mc:Fallback>
                <p:oleObj name="Equation" r:id="rId3" imgW="435285" imgH="677109" progId="Equation.DSMT4">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643659"/>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7" name="Object 15"/>
          <p:cNvGraphicFramePr>
            <a:graphicFrameLocks noChangeAspect="1"/>
          </p:cNvGraphicFramePr>
          <p:nvPr>
            <p:extLst>
              <p:ext uri="{D42A27DB-BD31-4B8C-83A1-F6EECF244321}">
                <p14:modId xmlns:p14="http://schemas.microsoft.com/office/powerpoint/2010/main" val="207715140"/>
              </p:ext>
            </p:extLst>
          </p:nvPr>
        </p:nvGraphicFramePr>
        <p:xfrm>
          <a:off x="1644650" y="2176463"/>
          <a:ext cx="4629150" cy="1152525"/>
        </p:xfrm>
        <a:graphic>
          <a:graphicData uri="http://schemas.openxmlformats.org/presentationml/2006/ole">
            <mc:AlternateContent xmlns:mc="http://schemas.openxmlformats.org/markup-compatibility/2006">
              <mc:Choice xmlns:v="urn:schemas-microsoft-com:vml" Requires="v">
                <p:oleObj spid="_x0000_s184752" name="Equation" r:id="rId5" imgW="2286000" imgH="533160" progId="Equation.DSMT4">
                  <p:embed/>
                </p:oleObj>
              </mc:Choice>
              <mc:Fallback>
                <p:oleObj name="Equation" r:id="rId5" imgW="2286000" imgH="533160" progId="Equation.DSMT4">
                  <p:embed/>
                  <p:pic>
                    <p:nvPicPr>
                      <p:cNvPr id="0" name="Picture 15"/>
                      <p:cNvPicPr>
                        <a:picLocks noChangeAspect="1" noChangeArrowheads="1"/>
                      </p:cNvPicPr>
                      <p:nvPr/>
                    </p:nvPicPr>
                    <p:blipFill>
                      <a:blip r:embed="rId6"/>
                      <a:srcRect/>
                      <a:stretch>
                        <a:fillRect/>
                      </a:stretch>
                    </p:blipFill>
                    <p:spPr bwMode="auto">
                      <a:xfrm>
                        <a:off x="1644650" y="2176463"/>
                        <a:ext cx="4629150"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8" name="Object 16"/>
          <p:cNvGraphicFramePr>
            <a:graphicFrameLocks noChangeAspect="1"/>
          </p:cNvGraphicFramePr>
          <p:nvPr>
            <p:extLst>
              <p:ext uri="{D42A27DB-BD31-4B8C-83A1-F6EECF244321}">
                <p14:modId xmlns:p14="http://schemas.microsoft.com/office/powerpoint/2010/main" val="3851882462"/>
              </p:ext>
            </p:extLst>
          </p:nvPr>
        </p:nvGraphicFramePr>
        <p:xfrm>
          <a:off x="1801813" y="4149725"/>
          <a:ext cx="4344987" cy="1079500"/>
        </p:xfrm>
        <a:graphic>
          <a:graphicData uri="http://schemas.openxmlformats.org/presentationml/2006/ole">
            <mc:AlternateContent xmlns:mc="http://schemas.openxmlformats.org/markup-compatibility/2006">
              <mc:Choice xmlns:v="urn:schemas-microsoft-com:vml" Requires="v">
                <p:oleObj spid="_x0000_s184753" name="Equation" r:id="rId7" imgW="2145960" imgH="533160" progId="Equation.DSMT4">
                  <p:embed/>
                </p:oleObj>
              </mc:Choice>
              <mc:Fallback>
                <p:oleObj name="Equation" r:id="rId7" imgW="2145960" imgH="533160" progId="Equation.DSMT4">
                  <p:embed/>
                  <p:pic>
                    <p:nvPicPr>
                      <p:cNvPr id="0" name="Picture 16"/>
                      <p:cNvPicPr>
                        <a:picLocks noChangeAspect="1" noChangeArrowheads="1"/>
                      </p:cNvPicPr>
                      <p:nvPr/>
                    </p:nvPicPr>
                    <p:blipFill>
                      <a:blip r:embed="rId8"/>
                      <a:srcRect/>
                      <a:stretch>
                        <a:fillRect/>
                      </a:stretch>
                    </p:blipFill>
                    <p:spPr bwMode="auto">
                      <a:xfrm>
                        <a:off x="1801813" y="4149725"/>
                        <a:ext cx="4344987"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49" name="Object 17"/>
          <p:cNvGraphicFramePr>
            <a:graphicFrameLocks noChangeAspect="1"/>
          </p:cNvGraphicFramePr>
          <p:nvPr>
            <p:extLst>
              <p:ext uri="{D42A27DB-BD31-4B8C-83A1-F6EECF244321}">
                <p14:modId xmlns:p14="http://schemas.microsoft.com/office/powerpoint/2010/main" val="3226350926"/>
              </p:ext>
            </p:extLst>
          </p:nvPr>
        </p:nvGraphicFramePr>
        <p:xfrm>
          <a:off x="1287463" y="5400675"/>
          <a:ext cx="7143750" cy="620713"/>
        </p:xfrm>
        <a:graphic>
          <a:graphicData uri="http://schemas.openxmlformats.org/presentationml/2006/ole">
            <mc:AlternateContent xmlns:mc="http://schemas.openxmlformats.org/markup-compatibility/2006">
              <mc:Choice xmlns:v="urn:schemas-microsoft-com:vml" Requires="v">
                <p:oleObj spid="_x0000_s184754" name="Equation" r:id="rId9" imgW="3213000" imgH="279360" progId="Equation.DSMT4">
                  <p:embed/>
                </p:oleObj>
              </mc:Choice>
              <mc:Fallback>
                <p:oleObj name="Equation" r:id="rId9" imgW="3213000" imgH="279360" progId="Equation.DSMT4">
                  <p:embed/>
                  <p:pic>
                    <p:nvPicPr>
                      <p:cNvPr id="0" name="Picture 17"/>
                      <p:cNvPicPr>
                        <a:picLocks noChangeAspect="1" noChangeArrowheads="1"/>
                      </p:cNvPicPr>
                      <p:nvPr/>
                    </p:nvPicPr>
                    <p:blipFill>
                      <a:blip r:embed="rId10"/>
                      <a:srcRect/>
                      <a:stretch>
                        <a:fillRect/>
                      </a:stretch>
                    </p:blipFill>
                    <p:spPr bwMode="auto">
                      <a:xfrm>
                        <a:off x="1287463" y="5400675"/>
                        <a:ext cx="7143750"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bwMode="auto">
          <a:xfrm>
            <a:off x="264170" y="5401017"/>
            <a:ext cx="1657350" cy="523875"/>
          </a:xfrm>
          <a:prstGeom prst="rect">
            <a:avLst/>
          </a:prstGeom>
          <a:noFill/>
          <a:ln w="9525">
            <a:noFill/>
            <a:miter lim="800000"/>
            <a:headEnd/>
            <a:tailEnd/>
          </a:ln>
        </p:spPr>
        <p:txBody>
          <a:bodyPr>
            <a:spAutoFit/>
          </a:bodyPr>
          <a:lstStyle/>
          <a:p>
            <a:pPr>
              <a:defRPr/>
            </a:pPr>
            <a:r>
              <a:rPr lang="zh-CN" altLang="en-US" b="1" dirty="0">
                <a:latin typeface="华文仿宋" pitchFamily="2" charset="-122"/>
                <a:ea typeface="华文仿宋" pitchFamily="2" charset="-122"/>
              </a:rPr>
              <a:t>因此，</a:t>
            </a:r>
          </a:p>
        </p:txBody>
      </p:sp>
      <p:sp>
        <p:nvSpPr>
          <p:cNvPr id="4" name="矩形 3">
            <a:extLst>
              <a:ext uri="{FF2B5EF4-FFF2-40B4-BE49-F238E27FC236}">
                <a16:creationId xmlns:a16="http://schemas.microsoft.com/office/drawing/2014/main" id="{EA81BFB2-DB5F-423D-85B3-BE4B16FB9A7F}"/>
              </a:ext>
            </a:extLst>
          </p:cNvPr>
          <p:cNvSpPr/>
          <p:nvPr/>
        </p:nvSpPr>
        <p:spPr>
          <a:xfrm>
            <a:off x="250825" y="6074132"/>
            <a:ext cx="8641655" cy="523220"/>
          </a:xfrm>
          <a:prstGeom prst="rect">
            <a:avLst/>
          </a:prstGeom>
        </p:spPr>
        <p:txBody>
          <a:bodyPr wrap="square">
            <a:spAutoFit/>
          </a:bodyPr>
          <a:lstStyle/>
          <a:p>
            <a:pPr algn="ctr"/>
            <a:r>
              <a:rPr lang="zh-CN" altLang="en-US" b="1" dirty="0">
                <a:solidFill>
                  <a:srgbClr val="FF0000"/>
                </a:solidFill>
                <a:latin typeface="Times New Roman" panose="02020603050405020304" pitchFamily="18" charset="0"/>
                <a:ea typeface="+mj-ea"/>
                <a:cs typeface="Times New Roman" panose="02020603050405020304" pitchFamily="18" charset="0"/>
              </a:rPr>
              <a:t>共轭酸的 </a:t>
            </a:r>
            <a:r>
              <a:rPr lang="en-US" altLang="zh-CN" b="1" i="1" dirty="0">
                <a:solidFill>
                  <a:srgbClr val="FF0000"/>
                </a:solidFill>
                <a:latin typeface="Times New Roman" panose="02020603050405020304" pitchFamily="18" charset="0"/>
                <a:ea typeface="+mj-ea"/>
                <a:cs typeface="Times New Roman" panose="02020603050405020304" pitchFamily="18" charset="0"/>
              </a:rPr>
              <a:t>K</a:t>
            </a:r>
            <a:r>
              <a:rPr lang="en-US" altLang="zh-CN" b="1" baseline="-25000" dirty="0">
                <a:solidFill>
                  <a:srgbClr val="FF0000"/>
                </a:solidFill>
                <a:latin typeface="Times New Roman" panose="02020603050405020304" pitchFamily="18" charset="0"/>
                <a:ea typeface="+mj-ea"/>
                <a:cs typeface="Times New Roman" panose="02020603050405020304" pitchFamily="18" charset="0"/>
              </a:rPr>
              <a:t>a</a:t>
            </a:r>
            <a:r>
              <a:rPr lang="en-US" altLang="zh-CN" b="1" dirty="0">
                <a:solidFill>
                  <a:srgbClr val="FF0000"/>
                </a:solidFill>
                <a:latin typeface="Times New Roman" panose="02020603050405020304" pitchFamily="18" charset="0"/>
                <a:ea typeface="+mj-ea"/>
                <a:cs typeface="Times New Roman" panose="02020603050405020304" pitchFamily="18" charset="0"/>
              </a:rPr>
              <a:t> </a:t>
            </a:r>
            <a:r>
              <a:rPr lang="zh-CN" altLang="en-US" b="1" dirty="0">
                <a:solidFill>
                  <a:srgbClr val="FF0000"/>
                </a:solidFill>
                <a:latin typeface="Times New Roman" panose="02020603050405020304" pitchFamily="18" charset="0"/>
                <a:ea typeface="+mj-ea"/>
                <a:cs typeface="Times New Roman" panose="02020603050405020304" pitchFamily="18" charset="0"/>
              </a:rPr>
              <a:t>与共轭碱 </a:t>
            </a:r>
            <a:r>
              <a:rPr lang="en-US" altLang="zh-CN" b="1" i="1" dirty="0" err="1">
                <a:solidFill>
                  <a:srgbClr val="FF0000"/>
                </a:solidFill>
                <a:latin typeface="Times New Roman" panose="02020603050405020304" pitchFamily="18" charset="0"/>
                <a:ea typeface="+mj-ea"/>
                <a:cs typeface="Times New Roman" panose="02020603050405020304" pitchFamily="18" charset="0"/>
              </a:rPr>
              <a:t>K</a:t>
            </a:r>
            <a:r>
              <a:rPr lang="en-US" altLang="zh-CN" b="1" baseline="-25000" dirty="0" err="1">
                <a:solidFill>
                  <a:srgbClr val="FF0000"/>
                </a:solidFill>
                <a:latin typeface="Times New Roman" panose="02020603050405020304" pitchFamily="18" charset="0"/>
                <a:ea typeface="+mj-ea"/>
                <a:cs typeface="Times New Roman" panose="02020603050405020304" pitchFamily="18" charset="0"/>
              </a:rPr>
              <a:t>b</a:t>
            </a:r>
            <a:r>
              <a:rPr lang="en-US" altLang="zh-CN" b="1" dirty="0">
                <a:solidFill>
                  <a:srgbClr val="FF0000"/>
                </a:solidFill>
                <a:latin typeface="Times New Roman" panose="02020603050405020304" pitchFamily="18" charset="0"/>
                <a:ea typeface="+mj-ea"/>
                <a:cs typeface="Times New Roman" panose="02020603050405020304" pitchFamily="18" charset="0"/>
              </a:rPr>
              <a:t> </a:t>
            </a:r>
            <a:r>
              <a:rPr lang="zh-CN" altLang="en-US" b="1" dirty="0">
                <a:solidFill>
                  <a:srgbClr val="FF0000"/>
                </a:solidFill>
                <a:latin typeface="Times New Roman" panose="02020603050405020304" pitchFamily="18" charset="0"/>
                <a:ea typeface="+mj-ea"/>
                <a:cs typeface="Times New Roman" panose="02020603050405020304" pitchFamily="18" charset="0"/>
              </a:rPr>
              <a:t>的乘积 </a:t>
            </a:r>
            <a:r>
              <a:rPr lang="en-US" altLang="zh-CN" b="1" dirty="0">
                <a:solidFill>
                  <a:srgbClr val="FF0000"/>
                </a:solidFill>
                <a:latin typeface="Times New Roman" panose="02020603050405020304" pitchFamily="18" charset="0"/>
                <a:ea typeface="+mj-ea"/>
                <a:cs typeface="Times New Roman" panose="02020603050405020304" pitchFamily="18" charset="0"/>
              </a:rPr>
              <a:t>= </a:t>
            </a:r>
            <a:r>
              <a:rPr lang="zh-CN" altLang="en-US" b="1" dirty="0">
                <a:solidFill>
                  <a:srgbClr val="FF0000"/>
                </a:solidFill>
                <a:latin typeface="Times New Roman" panose="02020603050405020304" pitchFamily="18" charset="0"/>
                <a:ea typeface="+mj-ea"/>
                <a:cs typeface="Times New Roman" panose="02020603050405020304" pitchFamily="18" charset="0"/>
              </a:rPr>
              <a:t>水的离子积常数</a:t>
            </a:r>
          </a:p>
        </p:txBody>
      </p:sp>
      <p:sp>
        <p:nvSpPr>
          <p:cNvPr id="5" name="箭头: 下 4">
            <a:extLst>
              <a:ext uri="{FF2B5EF4-FFF2-40B4-BE49-F238E27FC236}">
                <a16:creationId xmlns:a16="http://schemas.microsoft.com/office/drawing/2014/main" id="{80335929-644B-47D8-9BDE-2D5D38F358B8}"/>
              </a:ext>
            </a:extLst>
          </p:cNvPr>
          <p:cNvSpPr/>
          <p:nvPr/>
        </p:nvSpPr>
        <p:spPr bwMode="auto">
          <a:xfrm rot="10800000">
            <a:off x="7812360" y="4408723"/>
            <a:ext cx="504056" cy="935905"/>
          </a:xfrm>
          <a:prstGeom prst="downArrow">
            <a:avLst>
              <a:gd name="adj1" fmla="val 50000"/>
              <a:gd name="adj2" fmla="val 84266"/>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pSp>
        <p:nvGrpSpPr>
          <p:cNvPr id="21" name="组合 20">
            <a:extLst>
              <a:ext uri="{FF2B5EF4-FFF2-40B4-BE49-F238E27FC236}">
                <a16:creationId xmlns:a16="http://schemas.microsoft.com/office/drawing/2014/main" id="{5345D746-DA09-4B02-9D4B-E9DDD97D402D}"/>
              </a:ext>
            </a:extLst>
          </p:cNvPr>
          <p:cNvGrpSpPr/>
          <p:nvPr/>
        </p:nvGrpSpPr>
        <p:grpSpPr>
          <a:xfrm>
            <a:off x="7411443" y="1813561"/>
            <a:ext cx="1480145" cy="1480145"/>
            <a:chOff x="6660232" y="5044480"/>
            <a:chExt cx="1480145" cy="1480145"/>
          </a:xfrm>
        </p:grpSpPr>
        <p:sp>
          <p:nvSpPr>
            <p:cNvPr id="23" name="爆炸形: 8 pt  22">
              <a:extLst>
                <a:ext uri="{FF2B5EF4-FFF2-40B4-BE49-F238E27FC236}">
                  <a16:creationId xmlns:a16="http://schemas.microsoft.com/office/drawing/2014/main" id="{CCF3DAE2-557B-4277-B182-C7C5A6DAC0AB}"/>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24" name="矩形 23">
              <a:extLst>
                <a:ext uri="{FF2B5EF4-FFF2-40B4-BE49-F238E27FC236}">
                  <a16:creationId xmlns:a16="http://schemas.microsoft.com/office/drawing/2014/main" id="{70455A6A-251E-447A-9C61-3972EF554FBB}"/>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4.1.2.1  </a:t>
            </a:r>
            <a:r>
              <a:rPr lang="zh-CN" altLang="en-US" dirty="0"/>
              <a:t>溶液的形成过程</a:t>
            </a:r>
          </a:p>
        </p:txBody>
      </p:sp>
      <p:sp>
        <p:nvSpPr>
          <p:cNvPr id="3" name="矩形 2"/>
          <p:cNvSpPr/>
          <p:nvPr/>
        </p:nvSpPr>
        <p:spPr>
          <a:xfrm>
            <a:off x="251521" y="980728"/>
            <a:ext cx="8640959" cy="3416320"/>
          </a:xfrm>
          <a:prstGeom prst="rect">
            <a:avLst/>
          </a:prstGeom>
        </p:spPr>
        <p:txBody>
          <a:bodyPr wrap="square">
            <a:spAutoFit/>
          </a:bodyPr>
          <a:lstStyle/>
          <a:p>
            <a:pPr eaLnBrk="0" hangingPunct="0">
              <a:lnSpc>
                <a:spcPct val="150000"/>
              </a:lnSpc>
              <a:spcBef>
                <a:spcPts val="600"/>
              </a:spcBef>
              <a:defRPr/>
            </a:pPr>
            <a:r>
              <a:rPr lang="zh-CN" altLang="en-US" b="1" dirty="0">
                <a:solidFill>
                  <a:srgbClr val="FF0000"/>
                </a:solidFill>
                <a:latin typeface="+mj-ea"/>
                <a:ea typeface="+mj-ea"/>
                <a:cs typeface="Times New Roman" pitchFamily="18" charset="0"/>
              </a:rPr>
              <a:t>理想溶液</a:t>
            </a:r>
            <a:endParaRPr lang="en-US" altLang="zh-CN" b="1" dirty="0">
              <a:solidFill>
                <a:srgbClr val="FF0000"/>
              </a:solidFill>
              <a:latin typeface="+mj-ea"/>
              <a:ea typeface="+mj-ea"/>
              <a:cs typeface="Times New Roman" pitchFamily="18" charset="0"/>
            </a:endParaRPr>
          </a:p>
          <a:p>
            <a:pPr eaLnBrk="0" hangingPunct="0">
              <a:lnSpc>
                <a:spcPct val="150000"/>
              </a:lnSpc>
              <a:spcBef>
                <a:spcPts val="600"/>
              </a:spcBef>
              <a:defRPr/>
            </a:pPr>
            <a:r>
              <a:rPr lang="zh-CN" altLang="en-US" b="1" dirty="0">
                <a:latin typeface="华文仿宋" pitchFamily="2" charset="-122"/>
                <a:ea typeface="华文仿宋" pitchFamily="2" charset="-122"/>
                <a:cs typeface="Times New Roman" pitchFamily="18" charset="0"/>
              </a:rPr>
              <a:t>理想溶液是溶质与溶剂混合为溶液时，既不放热，也不吸热，且溶液体积等于溶质和溶剂体积之和。</a:t>
            </a:r>
            <a:endParaRPr lang="en-US" altLang="zh-CN" b="1" dirty="0">
              <a:latin typeface="华文仿宋" pitchFamily="2" charset="-122"/>
              <a:ea typeface="华文仿宋" pitchFamily="2" charset="-122"/>
              <a:cs typeface="Times New Roman" pitchFamily="18" charset="0"/>
            </a:endParaRPr>
          </a:p>
          <a:p>
            <a:pPr eaLnBrk="0" hangingPunct="0">
              <a:lnSpc>
                <a:spcPct val="150000"/>
              </a:lnSpc>
              <a:spcBef>
                <a:spcPts val="600"/>
              </a:spcBef>
              <a:defRPr/>
            </a:pPr>
            <a:r>
              <a:rPr lang="zh-CN" altLang="en-US" b="1" dirty="0">
                <a:latin typeface="华文仿宋" pitchFamily="2" charset="-122"/>
                <a:ea typeface="华文仿宋" pitchFamily="2" charset="-122"/>
                <a:cs typeface="Times New Roman" pitchFamily="18" charset="0"/>
              </a:rPr>
              <a:t>溶质分子结构和性质越是与溶剂分子相接近，混合后的溶液行为就越和理想溶液相近。</a:t>
            </a:r>
          </a:p>
        </p:txBody>
      </p:sp>
    </p:spTree>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4.4.2.1  </a:t>
            </a:r>
            <a:r>
              <a:rPr lang="zh-CN" altLang="en-US" dirty="0"/>
              <a:t>酸和碱的共轭关系</a:t>
            </a:r>
          </a:p>
        </p:txBody>
      </p:sp>
      <p:sp>
        <p:nvSpPr>
          <p:cNvPr id="45061" name="Text Box 6"/>
          <p:cNvSpPr txBox="1">
            <a:spLocks noChangeArrowheads="1"/>
          </p:cNvSpPr>
          <p:nvPr/>
        </p:nvSpPr>
        <p:spPr bwMode="auto">
          <a:xfrm>
            <a:off x="251520" y="1028160"/>
            <a:ext cx="8640960" cy="2660344"/>
          </a:xfrm>
          <a:prstGeom prst="rect">
            <a:avLst/>
          </a:prstGeom>
          <a:noFill/>
          <a:ln w="12700" cap="sq">
            <a:noFill/>
            <a:miter lim="800000"/>
            <a:headEnd/>
            <a:tailEnd/>
          </a:ln>
        </p:spPr>
        <p:txBody>
          <a:bodyPr wrap="square" tIns="0" bIns="0">
            <a:spAutoFit/>
          </a:bodyPr>
          <a:lstStyle/>
          <a:p>
            <a:pPr eaLnBrk="0" hangingPunct="0">
              <a:lnSpc>
                <a:spcPct val="125000"/>
              </a:lnSpc>
              <a:spcBef>
                <a:spcPts val="600"/>
              </a:spcBef>
              <a:defRPr/>
            </a:pPr>
            <a:r>
              <a:rPr lang="en-US" altLang="zh-CN" dirty="0">
                <a:latin typeface="Times New Roman" panose="02020603050405020304" pitchFamily="18" charset="0"/>
                <a:ea typeface="华文仿宋" pitchFamily="2" charset="-122"/>
                <a:cs typeface="Times New Roman" panose="02020603050405020304" pitchFamily="18" charset="0"/>
              </a:rPr>
              <a:t>                                                              </a:t>
            </a:r>
            <a:r>
              <a:rPr lang="zh-CN" altLang="en-US" sz="2400" dirty="0">
                <a:latin typeface="Times New Roman" panose="02020603050405020304" pitchFamily="18" charset="0"/>
                <a:ea typeface="华文仿宋" pitchFamily="2" charset="-122"/>
                <a:cs typeface="Times New Roman" panose="02020603050405020304" pitchFamily="18" charset="0"/>
              </a:rPr>
              <a:t>                                                                   </a:t>
            </a:r>
          </a:p>
          <a:p>
            <a:pPr eaLnBrk="0" hangingPunct="0">
              <a:lnSpc>
                <a:spcPct val="125000"/>
              </a:lnSpc>
              <a:spcBef>
                <a:spcPts val="600"/>
              </a:spcBef>
              <a:defRPr/>
            </a:pPr>
            <a:r>
              <a:rPr lang="en-US" altLang="zh-CN" sz="2400" b="1" dirty="0">
                <a:latin typeface="Times New Roman" panose="02020603050405020304" pitchFamily="18" charset="0"/>
                <a:ea typeface="华文仿宋" pitchFamily="2" charset="-122"/>
                <a:cs typeface="Times New Roman" panose="02020603050405020304" pitchFamily="18" charset="0"/>
              </a:rPr>
              <a:t>HAc + 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O          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400" b="1" dirty="0">
                <a:latin typeface="Times New Roman" panose="02020603050405020304" pitchFamily="18" charset="0"/>
                <a:ea typeface="华文仿宋" pitchFamily="2" charset="-122"/>
                <a:cs typeface="Times New Roman" panose="02020603050405020304" pitchFamily="18" charset="0"/>
              </a:rPr>
              <a:t>O</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 Ac</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 </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zh-CN" altLang="en-US" sz="2400" b="1" dirty="0">
                <a:latin typeface="Times New Roman" panose="02020603050405020304" pitchFamily="18" charset="0"/>
                <a:ea typeface="华文仿宋" pitchFamily="2" charset="-122"/>
                <a:cs typeface="Times New Roman" panose="02020603050405020304" pitchFamily="18" charset="0"/>
              </a:rPr>
              <a:t>电离</a:t>
            </a:r>
            <a:r>
              <a:rPr lang="en-US" altLang="zh-CN" sz="2400" b="1" dirty="0">
                <a:latin typeface="Times New Roman" panose="02020603050405020304" pitchFamily="18" charset="0"/>
                <a:ea typeface="华文仿宋" pitchFamily="2" charset="-122"/>
                <a:cs typeface="Times New Roman" panose="02020603050405020304" pitchFamily="18" charset="0"/>
              </a:rPr>
              <a:t>)       HAc/Ac</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 </a:t>
            </a:r>
            <a:r>
              <a:rPr lang="en-US" altLang="zh-CN" sz="2400" b="1" dirty="0">
                <a:latin typeface="Times New Roman" panose="02020603050405020304" pitchFamily="18" charset="0"/>
                <a:ea typeface="华文仿宋" pitchFamily="2" charset="-122"/>
                <a:cs typeface="Times New Roman" panose="02020603050405020304" pitchFamily="18" charset="0"/>
              </a:rPr>
              <a:t>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400" b="1" dirty="0">
                <a:latin typeface="Times New Roman" panose="02020603050405020304" pitchFamily="18" charset="0"/>
                <a:ea typeface="华文仿宋" pitchFamily="2" charset="-122"/>
                <a:cs typeface="Times New Roman" panose="02020603050405020304" pitchFamily="18" charset="0"/>
              </a:rPr>
              <a:t>O</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O</a:t>
            </a:r>
            <a:endParaRPr lang="en-US" altLang="zh-CN" sz="2400" b="1" baseline="30000" dirty="0">
              <a:latin typeface="Times New Roman" panose="02020603050405020304" pitchFamily="18" charset="0"/>
              <a:ea typeface="华文仿宋" pitchFamily="2" charset="-122"/>
              <a:cs typeface="Times New Roman" panose="02020603050405020304" pitchFamily="18" charset="0"/>
            </a:endParaRPr>
          </a:p>
          <a:p>
            <a:pPr eaLnBrk="0" hangingPunct="0">
              <a:lnSpc>
                <a:spcPct val="125000"/>
              </a:lnSpc>
              <a:spcBef>
                <a:spcPts val="600"/>
              </a:spcBef>
              <a:defRPr/>
            </a:pPr>
            <a:r>
              <a:rPr lang="en-US" altLang="zh-CN" sz="2400" b="1" dirty="0">
                <a:latin typeface="Times New Roman" panose="02020603050405020304" pitchFamily="18" charset="0"/>
                <a:ea typeface="华文仿宋" pitchFamily="2" charset="-122"/>
                <a:cs typeface="Times New Roman" panose="02020603050405020304" pitchFamily="18" charset="0"/>
              </a:rPr>
              <a:t>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400" b="1" dirty="0">
                <a:latin typeface="Times New Roman" panose="02020603050405020304" pitchFamily="18" charset="0"/>
                <a:ea typeface="华文仿宋" pitchFamily="2" charset="-122"/>
                <a:cs typeface="Times New Roman" panose="02020603050405020304" pitchFamily="18" charset="0"/>
              </a:rPr>
              <a:t>O</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 NH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400" b="1" dirty="0">
                <a:latin typeface="Times New Roman" panose="02020603050405020304" pitchFamily="18" charset="0"/>
                <a:ea typeface="华文仿宋" pitchFamily="2" charset="-122"/>
                <a:cs typeface="Times New Roman" panose="02020603050405020304" pitchFamily="18" charset="0"/>
              </a:rPr>
              <a:t>          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O + NH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4</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a:t>
            </a:r>
            <a:r>
              <a:rPr lang="zh-CN" altLang="en-US" sz="2400" b="1" dirty="0">
                <a:latin typeface="Times New Roman" panose="02020603050405020304" pitchFamily="18" charset="0"/>
                <a:ea typeface="华文仿宋" pitchFamily="2" charset="-122"/>
                <a:cs typeface="Times New Roman" panose="02020603050405020304" pitchFamily="18" charset="0"/>
              </a:rPr>
              <a:t>中和</a:t>
            </a:r>
            <a:r>
              <a:rPr lang="en-US" altLang="zh-CN" sz="2400" b="1" dirty="0">
                <a:latin typeface="Times New Roman" panose="02020603050405020304" pitchFamily="18" charset="0"/>
                <a:ea typeface="华文仿宋" pitchFamily="2" charset="-122"/>
                <a:cs typeface="Times New Roman" panose="02020603050405020304" pitchFamily="18" charset="0"/>
              </a:rPr>
              <a:t>)    NH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4</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/NH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 </a:t>
            </a:r>
            <a:r>
              <a:rPr lang="en-US" altLang="zh-CN" sz="2400" b="1" dirty="0">
                <a:latin typeface="Times New Roman" panose="02020603050405020304" pitchFamily="18" charset="0"/>
                <a:ea typeface="华文仿宋" pitchFamily="2" charset="-122"/>
                <a:cs typeface="Times New Roman" panose="02020603050405020304" pitchFamily="18" charset="0"/>
              </a:rPr>
              <a:t>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400" b="1" dirty="0">
                <a:latin typeface="Times New Roman" panose="02020603050405020304" pitchFamily="18" charset="0"/>
                <a:ea typeface="华文仿宋" pitchFamily="2" charset="-122"/>
                <a:cs typeface="Times New Roman" panose="02020603050405020304" pitchFamily="18" charset="0"/>
              </a:rPr>
              <a:t>O</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O</a:t>
            </a:r>
          </a:p>
          <a:p>
            <a:pPr eaLnBrk="0" hangingPunct="0">
              <a:lnSpc>
                <a:spcPct val="125000"/>
              </a:lnSpc>
              <a:spcBef>
                <a:spcPts val="600"/>
              </a:spcBef>
              <a:defRPr/>
            </a:pPr>
            <a:r>
              <a:rPr lang="en-US" altLang="zh-CN" sz="2400" b="1" dirty="0">
                <a:latin typeface="Times New Roman" panose="02020603050405020304" pitchFamily="18" charset="0"/>
                <a:ea typeface="华文仿宋" pitchFamily="2" charset="-122"/>
                <a:cs typeface="Times New Roman" panose="02020603050405020304" pitchFamily="18" charset="0"/>
              </a:rPr>
              <a:t>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O + CN</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OH</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 HCN (</a:t>
            </a:r>
            <a:r>
              <a:rPr lang="zh-CN" altLang="en-US" sz="2400" b="1" dirty="0">
                <a:latin typeface="Times New Roman" panose="02020603050405020304" pitchFamily="18" charset="0"/>
                <a:ea typeface="华文仿宋" pitchFamily="2" charset="-122"/>
                <a:cs typeface="Times New Roman" panose="02020603050405020304" pitchFamily="18" charset="0"/>
              </a:rPr>
              <a:t>水解</a:t>
            </a:r>
            <a:r>
              <a:rPr lang="en-US" altLang="zh-CN" sz="2400" b="1" dirty="0">
                <a:latin typeface="Times New Roman" panose="02020603050405020304" pitchFamily="18" charset="0"/>
                <a:ea typeface="华文仿宋" pitchFamily="2" charset="-122"/>
                <a:cs typeface="Times New Roman" panose="02020603050405020304" pitchFamily="18" charset="0"/>
              </a:rPr>
              <a:t>)    HCN/CN</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O/OH</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endParaRPr lang="en-US" altLang="zh-CN" sz="2400" b="1" dirty="0">
              <a:latin typeface="Times New Roman" panose="02020603050405020304" pitchFamily="18" charset="0"/>
              <a:ea typeface="华文仿宋" pitchFamily="2" charset="-122"/>
              <a:cs typeface="Times New Roman" panose="02020603050405020304" pitchFamily="18" charset="0"/>
            </a:endParaRPr>
          </a:p>
          <a:p>
            <a:pPr eaLnBrk="0" hangingPunct="0">
              <a:lnSpc>
                <a:spcPct val="125000"/>
              </a:lnSpc>
              <a:spcBef>
                <a:spcPts val="600"/>
              </a:spcBef>
              <a:defRPr/>
            </a:pPr>
            <a:r>
              <a:rPr lang="en-US" altLang="zh-CN" sz="2400" b="1" dirty="0">
                <a:latin typeface="Times New Roman" panose="02020603050405020304" pitchFamily="18" charset="0"/>
                <a:ea typeface="华文仿宋" pitchFamily="2" charset="-122"/>
                <a:cs typeface="Times New Roman" panose="02020603050405020304" pitchFamily="18" charset="0"/>
              </a:rPr>
              <a:t>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O + CO</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2-            </a:t>
            </a:r>
            <a:r>
              <a:rPr lang="en-US" altLang="zh-CN" sz="2400" b="1" dirty="0">
                <a:latin typeface="Times New Roman" panose="02020603050405020304" pitchFamily="18" charset="0"/>
                <a:ea typeface="华文仿宋" pitchFamily="2" charset="-122"/>
                <a:cs typeface="Times New Roman" panose="02020603050405020304" pitchFamily="18" charset="0"/>
              </a:rPr>
              <a:t>HCO</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  </a:t>
            </a:r>
            <a:r>
              <a:rPr lang="en-US" altLang="zh-CN" sz="2400" b="1" dirty="0">
                <a:latin typeface="Times New Roman" panose="02020603050405020304" pitchFamily="18" charset="0"/>
                <a:ea typeface="华文仿宋" pitchFamily="2" charset="-122"/>
                <a:cs typeface="Times New Roman" panose="02020603050405020304" pitchFamily="18" charset="0"/>
              </a:rPr>
              <a:t>+ OH</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ˉ</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zh-CN" altLang="en-US" sz="2400" b="1" dirty="0">
                <a:latin typeface="Times New Roman" panose="02020603050405020304" pitchFamily="18" charset="0"/>
                <a:ea typeface="华文仿宋" pitchFamily="2" charset="-122"/>
                <a:cs typeface="Times New Roman" panose="02020603050405020304" pitchFamily="18" charset="0"/>
              </a:rPr>
              <a:t>水解</a:t>
            </a:r>
            <a:r>
              <a:rPr lang="en-US" altLang="zh-CN" sz="2400" b="1" dirty="0">
                <a:latin typeface="Times New Roman" panose="02020603050405020304" pitchFamily="18" charset="0"/>
                <a:ea typeface="华文仿宋" pitchFamily="2" charset="-122"/>
                <a:cs typeface="Times New Roman" panose="02020603050405020304" pitchFamily="18" charset="0"/>
              </a:rPr>
              <a:t>)    HCO</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/CO</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3</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 H</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O/OH</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p>
        </p:txBody>
      </p:sp>
      <p:pic>
        <p:nvPicPr>
          <p:cNvPr id="132099" name="Picture 7"/>
          <p:cNvPicPr>
            <a:picLocks noChangeAspect="1" noChangeArrowheads="1"/>
          </p:cNvPicPr>
          <p:nvPr/>
        </p:nvPicPr>
        <p:blipFill>
          <a:blip r:embed="rId2"/>
          <a:srcRect/>
          <a:stretch>
            <a:fillRect/>
          </a:stretch>
        </p:blipFill>
        <p:spPr bwMode="auto">
          <a:xfrm>
            <a:off x="1923504" y="2242343"/>
            <a:ext cx="776288" cy="395288"/>
          </a:xfrm>
          <a:prstGeom prst="rect">
            <a:avLst/>
          </a:prstGeom>
          <a:noFill/>
          <a:ln w="9525">
            <a:noFill/>
            <a:miter lim="800000"/>
            <a:headEnd/>
            <a:tailEnd/>
          </a:ln>
        </p:spPr>
      </p:pic>
      <p:pic>
        <p:nvPicPr>
          <p:cNvPr id="132100" name="Picture 8"/>
          <p:cNvPicPr>
            <a:picLocks noChangeAspect="1" noChangeArrowheads="1"/>
          </p:cNvPicPr>
          <p:nvPr/>
        </p:nvPicPr>
        <p:blipFill>
          <a:blip r:embed="rId2"/>
          <a:srcRect/>
          <a:stretch>
            <a:fillRect/>
          </a:stretch>
        </p:blipFill>
        <p:spPr bwMode="auto">
          <a:xfrm>
            <a:off x="1851497" y="1701453"/>
            <a:ext cx="776287" cy="395287"/>
          </a:xfrm>
          <a:prstGeom prst="rect">
            <a:avLst/>
          </a:prstGeom>
          <a:noFill/>
          <a:ln w="9525">
            <a:noFill/>
            <a:miter lim="800000"/>
            <a:headEnd/>
            <a:tailEnd/>
          </a:ln>
        </p:spPr>
      </p:pic>
      <p:pic>
        <p:nvPicPr>
          <p:cNvPr id="132101" name="Picture 9"/>
          <p:cNvPicPr>
            <a:picLocks noChangeAspect="1" noChangeArrowheads="1"/>
          </p:cNvPicPr>
          <p:nvPr/>
        </p:nvPicPr>
        <p:blipFill>
          <a:blip r:embed="rId2"/>
          <a:srcRect/>
          <a:stretch>
            <a:fillRect/>
          </a:stretch>
        </p:blipFill>
        <p:spPr bwMode="auto">
          <a:xfrm>
            <a:off x="1851497" y="3324051"/>
            <a:ext cx="776287" cy="393700"/>
          </a:xfrm>
          <a:prstGeom prst="rect">
            <a:avLst/>
          </a:prstGeom>
          <a:noFill/>
          <a:ln w="9525">
            <a:noFill/>
            <a:miter lim="800000"/>
            <a:headEnd/>
            <a:tailEnd/>
          </a:ln>
        </p:spPr>
      </p:pic>
      <p:pic>
        <p:nvPicPr>
          <p:cNvPr id="132102" name="Picture 10"/>
          <p:cNvPicPr>
            <a:picLocks noChangeAspect="1" noChangeArrowheads="1"/>
          </p:cNvPicPr>
          <p:nvPr/>
        </p:nvPicPr>
        <p:blipFill>
          <a:blip r:embed="rId2"/>
          <a:srcRect/>
          <a:stretch>
            <a:fillRect/>
          </a:stretch>
        </p:blipFill>
        <p:spPr bwMode="auto">
          <a:xfrm>
            <a:off x="1779488" y="2746400"/>
            <a:ext cx="776288" cy="395287"/>
          </a:xfrm>
          <a:prstGeom prst="rect">
            <a:avLst/>
          </a:prstGeom>
          <a:noFill/>
          <a:ln w="9525">
            <a:noFill/>
            <a:miter lim="800000"/>
            <a:headEnd/>
            <a:tailEnd/>
          </a:ln>
        </p:spPr>
      </p:pic>
      <p:sp>
        <p:nvSpPr>
          <p:cNvPr id="8" name="矩形 7"/>
          <p:cNvSpPr/>
          <p:nvPr/>
        </p:nvSpPr>
        <p:spPr>
          <a:xfrm>
            <a:off x="251521" y="1032917"/>
            <a:ext cx="3272730" cy="523875"/>
          </a:xfrm>
          <a:prstGeom prst="rect">
            <a:avLst/>
          </a:prstGeom>
        </p:spPr>
        <p:txBody>
          <a:bodyPr wrap="square">
            <a:spAutoFit/>
          </a:bodyPr>
          <a:lstStyle/>
          <a:p>
            <a:pPr eaLnBrk="0" hangingPunct="0">
              <a:spcBef>
                <a:spcPct val="50000"/>
              </a:spcBef>
              <a:defRPr/>
            </a:pPr>
            <a:r>
              <a:rPr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典型的共轭酸碱对</a:t>
            </a:r>
            <a:endParaRPr lang="en-US" altLang="zh-CN" b="1" dirty="0">
              <a:solidFill>
                <a:srgbClr val="0000FF"/>
              </a:solidFill>
              <a:latin typeface="Times New Roman" panose="02020603050405020304" pitchFamily="18" charset="0"/>
              <a:ea typeface="华文仿宋"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40D97306-4DEE-47E8-9461-209507A5C892}"/>
              </a:ext>
            </a:extLst>
          </p:cNvPr>
          <p:cNvSpPr/>
          <p:nvPr/>
        </p:nvSpPr>
        <p:spPr>
          <a:xfrm>
            <a:off x="2771800" y="3933056"/>
            <a:ext cx="3888432" cy="2413353"/>
          </a:xfrm>
          <a:prstGeom prst="rect">
            <a:avLst/>
          </a:prstGeom>
        </p:spPr>
        <p:txBody>
          <a:bodyPr wrap="square">
            <a:spAutoFit/>
          </a:bodyPr>
          <a:lstStyle/>
          <a:p>
            <a:pPr>
              <a:lnSpc>
                <a:spcPct val="125000"/>
              </a:lnSpc>
              <a:spcBef>
                <a:spcPts val="600"/>
              </a:spcBef>
            </a:pPr>
            <a:r>
              <a:rPr lang="zh-CN" altLang="en-US" dirty="0">
                <a:solidFill>
                  <a:srgbClr val="FF0000"/>
                </a:solidFill>
                <a:latin typeface="Times New Roman" panose="02020603050405020304" pitchFamily="18" charset="0"/>
                <a:cs typeface="Times New Roman" panose="02020603050405020304" pitchFamily="18" charset="0"/>
              </a:rPr>
              <a:t>因为 </a:t>
            </a:r>
            <a:r>
              <a:rPr lang="en-US" altLang="zh-CN" i="1" dirty="0">
                <a:solidFill>
                  <a:srgbClr val="FF0000"/>
                </a:solidFill>
                <a:latin typeface="Times New Roman" panose="02020603050405020304" pitchFamily="18" charset="0"/>
                <a:cs typeface="Times New Roman" panose="02020603050405020304" pitchFamily="18" charset="0"/>
              </a:rPr>
              <a:t>K</a:t>
            </a:r>
            <a:r>
              <a:rPr lang="en-US" altLang="zh-CN" baseline="-25000" dirty="0">
                <a:solidFill>
                  <a:srgbClr val="FF0000"/>
                </a:solidFill>
                <a:latin typeface="Times New Roman" panose="02020603050405020304" pitchFamily="18" charset="0"/>
                <a:cs typeface="Times New Roman" panose="02020603050405020304" pitchFamily="18" charset="0"/>
              </a:rPr>
              <a:t>a</a:t>
            </a:r>
            <a:r>
              <a:rPr lang="en-US" altLang="zh-CN" dirty="0">
                <a:solidFill>
                  <a:srgbClr val="FF0000"/>
                </a:solidFill>
                <a:latin typeface="Times New Roman" panose="02020603050405020304" pitchFamily="18" charset="0"/>
                <a:cs typeface="Times New Roman" panose="02020603050405020304" pitchFamily="18" charset="0"/>
              </a:rPr>
              <a:t> · </a:t>
            </a:r>
            <a:r>
              <a:rPr lang="en-US" altLang="zh-CN" i="1" dirty="0" err="1">
                <a:solidFill>
                  <a:srgbClr val="FF0000"/>
                </a:solidFill>
                <a:latin typeface="Times New Roman" panose="02020603050405020304" pitchFamily="18" charset="0"/>
                <a:cs typeface="Times New Roman" panose="02020603050405020304" pitchFamily="18" charset="0"/>
              </a:rPr>
              <a:t>K</a:t>
            </a:r>
            <a:r>
              <a:rPr lang="en-US" altLang="zh-CN" baseline="-25000" dirty="0" err="1">
                <a:solidFill>
                  <a:srgbClr val="FF0000"/>
                </a:solidFill>
                <a:latin typeface="Times New Roman" panose="02020603050405020304" pitchFamily="18" charset="0"/>
                <a:cs typeface="Times New Roman" panose="02020603050405020304" pitchFamily="18" charset="0"/>
              </a:rPr>
              <a:t>b</a:t>
            </a:r>
            <a:r>
              <a:rPr lang="en-US" altLang="zh-CN" dirty="0">
                <a:solidFill>
                  <a:srgbClr val="FF0000"/>
                </a:solidFill>
                <a:latin typeface="Times New Roman" panose="02020603050405020304" pitchFamily="18" charset="0"/>
                <a:cs typeface="Times New Roman" panose="02020603050405020304" pitchFamily="18" charset="0"/>
              </a:rPr>
              <a:t> = </a:t>
            </a:r>
            <a:r>
              <a:rPr lang="en-US" altLang="zh-CN" i="1" dirty="0">
                <a:solidFill>
                  <a:srgbClr val="FF0000"/>
                </a:solidFill>
                <a:latin typeface="Times New Roman" panose="02020603050405020304" pitchFamily="18" charset="0"/>
                <a:cs typeface="Times New Roman" panose="02020603050405020304" pitchFamily="18" charset="0"/>
              </a:rPr>
              <a:t>K</a:t>
            </a:r>
            <a:r>
              <a:rPr lang="en-US" altLang="zh-CN" baseline="-25000" dirty="0">
                <a:solidFill>
                  <a:srgbClr val="FF0000"/>
                </a:solidFill>
                <a:latin typeface="Times New Roman" panose="02020603050405020304" pitchFamily="18" charset="0"/>
                <a:cs typeface="Times New Roman" panose="02020603050405020304" pitchFamily="18" charset="0"/>
              </a:rPr>
              <a:t>W </a:t>
            </a:r>
          </a:p>
          <a:p>
            <a:pPr>
              <a:lnSpc>
                <a:spcPct val="125000"/>
              </a:lnSpc>
              <a:spcBef>
                <a:spcPts val="600"/>
              </a:spcBef>
            </a:pPr>
            <a:r>
              <a:rPr lang="zh-CN" altLang="en-US" dirty="0">
                <a:solidFill>
                  <a:srgbClr val="FF0000"/>
                </a:solidFill>
                <a:latin typeface="Times New Roman" panose="02020603050405020304" pitchFamily="18" charset="0"/>
                <a:cs typeface="Times New Roman" panose="02020603050405020304" pitchFamily="18" charset="0"/>
              </a:rPr>
              <a:t>所以 </a:t>
            </a:r>
            <a:r>
              <a:rPr lang="en-US" altLang="zh-CN" dirty="0" err="1">
                <a:solidFill>
                  <a:srgbClr val="FF0000"/>
                </a:solidFill>
                <a:latin typeface="Times New Roman" panose="02020603050405020304" pitchFamily="18" charset="0"/>
                <a:cs typeface="Times New Roman" panose="02020603050405020304" pitchFamily="18" charset="0"/>
              </a:rPr>
              <a:t>lg</a:t>
            </a:r>
            <a:r>
              <a:rPr lang="en-US" altLang="zh-CN" i="1" dirty="0" err="1">
                <a:solidFill>
                  <a:srgbClr val="FF0000"/>
                </a:solidFill>
                <a:latin typeface="Times New Roman" panose="02020603050405020304" pitchFamily="18" charset="0"/>
                <a:cs typeface="Times New Roman" panose="02020603050405020304" pitchFamily="18" charset="0"/>
              </a:rPr>
              <a:t>K</a:t>
            </a:r>
            <a:r>
              <a:rPr lang="en-US" altLang="zh-CN" baseline="-25000" dirty="0" err="1">
                <a:solidFill>
                  <a:srgbClr val="FF0000"/>
                </a:solidFill>
                <a:latin typeface="Times New Roman" panose="02020603050405020304" pitchFamily="18" charset="0"/>
                <a:cs typeface="Times New Roman" panose="02020603050405020304" pitchFamily="18" charset="0"/>
              </a:rPr>
              <a:t>a</a:t>
            </a:r>
            <a:r>
              <a:rPr lang="en-US" altLang="zh-CN" dirty="0">
                <a:solidFill>
                  <a:srgbClr val="FF0000"/>
                </a:solidFill>
                <a:latin typeface="Times New Roman" panose="02020603050405020304" pitchFamily="18" charset="0"/>
                <a:cs typeface="Times New Roman" panose="02020603050405020304" pitchFamily="18" charset="0"/>
              </a:rPr>
              <a:t> + </a:t>
            </a:r>
            <a:r>
              <a:rPr lang="en-US" altLang="zh-CN" dirty="0" err="1">
                <a:solidFill>
                  <a:srgbClr val="FF0000"/>
                </a:solidFill>
                <a:latin typeface="Times New Roman" panose="02020603050405020304" pitchFamily="18" charset="0"/>
                <a:cs typeface="Times New Roman" panose="02020603050405020304" pitchFamily="18" charset="0"/>
              </a:rPr>
              <a:t>lg</a:t>
            </a:r>
            <a:r>
              <a:rPr lang="en-US" altLang="zh-CN" i="1" dirty="0" err="1">
                <a:solidFill>
                  <a:srgbClr val="FF0000"/>
                </a:solidFill>
                <a:latin typeface="Times New Roman" panose="02020603050405020304" pitchFamily="18" charset="0"/>
                <a:cs typeface="Times New Roman" panose="02020603050405020304" pitchFamily="18" charset="0"/>
              </a:rPr>
              <a:t>K</a:t>
            </a:r>
            <a:r>
              <a:rPr lang="en-US" altLang="zh-CN" baseline="-25000" dirty="0" err="1">
                <a:solidFill>
                  <a:srgbClr val="FF0000"/>
                </a:solidFill>
                <a:latin typeface="Times New Roman" panose="02020603050405020304" pitchFamily="18" charset="0"/>
                <a:cs typeface="Times New Roman" panose="02020603050405020304" pitchFamily="18" charset="0"/>
              </a:rPr>
              <a:t>b</a:t>
            </a:r>
            <a:r>
              <a:rPr lang="en-US" altLang="zh-CN" dirty="0">
                <a:solidFill>
                  <a:srgbClr val="FF0000"/>
                </a:solidFill>
                <a:latin typeface="Times New Roman" panose="02020603050405020304" pitchFamily="18" charset="0"/>
                <a:cs typeface="Times New Roman" panose="02020603050405020304" pitchFamily="18" charset="0"/>
              </a:rPr>
              <a:t> = </a:t>
            </a:r>
            <a:r>
              <a:rPr lang="en-US" altLang="zh-CN" dirty="0" err="1">
                <a:solidFill>
                  <a:srgbClr val="FF0000"/>
                </a:solidFill>
                <a:latin typeface="Times New Roman" panose="02020603050405020304" pitchFamily="18" charset="0"/>
                <a:cs typeface="Times New Roman" panose="02020603050405020304" pitchFamily="18" charset="0"/>
              </a:rPr>
              <a:t>lg</a:t>
            </a:r>
            <a:r>
              <a:rPr lang="en-US" altLang="zh-CN" i="1" dirty="0" err="1">
                <a:solidFill>
                  <a:srgbClr val="FF0000"/>
                </a:solidFill>
                <a:latin typeface="Times New Roman" panose="02020603050405020304" pitchFamily="18" charset="0"/>
                <a:cs typeface="Times New Roman" panose="02020603050405020304" pitchFamily="18" charset="0"/>
              </a:rPr>
              <a:t>K</a:t>
            </a:r>
            <a:r>
              <a:rPr lang="en-US" altLang="zh-CN" baseline="-25000" dirty="0" err="1">
                <a:solidFill>
                  <a:srgbClr val="FF0000"/>
                </a:solidFill>
                <a:latin typeface="Times New Roman" panose="02020603050405020304" pitchFamily="18" charset="0"/>
                <a:cs typeface="Times New Roman" panose="02020603050405020304" pitchFamily="18" charset="0"/>
              </a:rPr>
              <a:t>W</a:t>
            </a:r>
            <a:endParaRPr lang="en-US" altLang="zh-CN" dirty="0">
              <a:solidFill>
                <a:srgbClr val="FF0000"/>
              </a:solidFill>
              <a:latin typeface="Times New Roman" panose="02020603050405020304" pitchFamily="18" charset="0"/>
              <a:cs typeface="Times New Roman" panose="02020603050405020304" pitchFamily="18" charset="0"/>
            </a:endParaRPr>
          </a:p>
          <a:p>
            <a:pPr>
              <a:lnSpc>
                <a:spcPct val="125000"/>
              </a:lnSpc>
              <a:spcBef>
                <a:spcPts val="600"/>
              </a:spcBef>
            </a:pP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err="1">
                <a:solidFill>
                  <a:srgbClr val="FF0000"/>
                </a:solidFill>
                <a:latin typeface="Times New Roman" panose="02020603050405020304" pitchFamily="18" charset="0"/>
                <a:cs typeface="Times New Roman" panose="02020603050405020304" pitchFamily="18" charset="0"/>
              </a:rPr>
              <a:t>p</a:t>
            </a:r>
            <a:r>
              <a:rPr lang="en-US" altLang="zh-CN" i="1" dirty="0" err="1">
                <a:solidFill>
                  <a:srgbClr val="FF0000"/>
                </a:solidFill>
                <a:latin typeface="Times New Roman" panose="02020603050405020304" pitchFamily="18" charset="0"/>
                <a:cs typeface="Times New Roman" panose="02020603050405020304" pitchFamily="18" charset="0"/>
              </a:rPr>
              <a:t>K</a:t>
            </a:r>
            <a:r>
              <a:rPr lang="en-US" altLang="zh-CN" baseline="-25000" dirty="0" err="1">
                <a:solidFill>
                  <a:srgbClr val="FF0000"/>
                </a:solidFill>
                <a:latin typeface="Times New Roman" panose="02020603050405020304" pitchFamily="18" charset="0"/>
                <a:cs typeface="Times New Roman" panose="02020603050405020304" pitchFamily="18" charset="0"/>
              </a:rPr>
              <a:t>a</a:t>
            </a:r>
            <a:r>
              <a:rPr lang="en-US" altLang="zh-CN" dirty="0">
                <a:solidFill>
                  <a:srgbClr val="FF0000"/>
                </a:solidFill>
                <a:latin typeface="Times New Roman" panose="02020603050405020304" pitchFamily="18" charset="0"/>
                <a:cs typeface="Times New Roman" panose="02020603050405020304" pitchFamily="18" charset="0"/>
              </a:rPr>
              <a:t> + (-</a:t>
            </a:r>
            <a:r>
              <a:rPr lang="en-US" altLang="zh-CN" dirty="0" err="1">
                <a:solidFill>
                  <a:srgbClr val="FF0000"/>
                </a:solidFill>
                <a:latin typeface="Times New Roman" panose="02020603050405020304" pitchFamily="18" charset="0"/>
                <a:cs typeface="Times New Roman" panose="02020603050405020304" pitchFamily="18" charset="0"/>
              </a:rPr>
              <a:t>p</a:t>
            </a:r>
            <a:r>
              <a:rPr lang="en-US" altLang="zh-CN" i="1" dirty="0" err="1">
                <a:solidFill>
                  <a:srgbClr val="FF0000"/>
                </a:solidFill>
                <a:latin typeface="Times New Roman" panose="02020603050405020304" pitchFamily="18" charset="0"/>
                <a:cs typeface="Times New Roman" panose="02020603050405020304" pitchFamily="18" charset="0"/>
              </a:rPr>
              <a:t>K</a:t>
            </a:r>
            <a:r>
              <a:rPr lang="en-US" altLang="zh-CN" baseline="-25000" dirty="0" err="1">
                <a:solidFill>
                  <a:srgbClr val="FF0000"/>
                </a:solidFill>
                <a:latin typeface="Times New Roman" panose="02020603050405020304" pitchFamily="18" charset="0"/>
                <a:cs typeface="Times New Roman" panose="02020603050405020304" pitchFamily="18" charset="0"/>
              </a:rPr>
              <a:t>b</a:t>
            </a:r>
            <a:r>
              <a:rPr lang="en-US" altLang="zh-CN" dirty="0">
                <a:solidFill>
                  <a:srgbClr val="FF0000"/>
                </a:solidFill>
                <a:latin typeface="Times New Roman" panose="02020603050405020304" pitchFamily="18" charset="0"/>
                <a:cs typeface="Times New Roman" panose="02020603050405020304" pitchFamily="18" charset="0"/>
              </a:rPr>
              <a:t>) = -</a:t>
            </a:r>
            <a:r>
              <a:rPr lang="en-US" altLang="zh-CN" dirty="0" err="1">
                <a:solidFill>
                  <a:srgbClr val="FF0000"/>
                </a:solidFill>
                <a:latin typeface="Times New Roman" panose="02020603050405020304" pitchFamily="18" charset="0"/>
                <a:cs typeface="Times New Roman" panose="02020603050405020304" pitchFamily="18" charset="0"/>
              </a:rPr>
              <a:t>p</a:t>
            </a:r>
            <a:r>
              <a:rPr lang="en-US" altLang="zh-CN" i="1" dirty="0" err="1">
                <a:solidFill>
                  <a:srgbClr val="FF0000"/>
                </a:solidFill>
                <a:latin typeface="Times New Roman" panose="02020603050405020304" pitchFamily="18" charset="0"/>
                <a:cs typeface="Times New Roman" panose="02020603050405020304" pitchFamily="18" charset="0"/>
              </a:rPr>
              <a:t>K</a:t>
            </a:r>
            <a:r>
              <a:rPr lang="en-US" altLang="zh-CN" baseline="-25000" dirty="0" err="1">
                <a:solidFill>
                  <a:srgbClr val="FF0000"/>
                </a:solidFill>
                <a:latin typeface="Times New Roman" panose="02020603050405020304" pitchFamily="18" charset="0"/>
                <a:cs typeface="Times New Roman" panose="02020603050405020304" pitchFamily="18" charset="0"/>
              </a:rPr>
              <a:t>W</a:t>
            </a:r>
            <a:endParaRPr lang="en-US" altLang="zh-CN" baseline="-25000" dirty="0">
              <a:solidFill>
                <a:srgbClr val="FF0000"/>
              </a:solidFill>
              <a:latin typeface="Times New Roman" panose="02020603050405020304" pitchFamily="18" charset="0"/>
              <a:cs typeface="Times New Roman" panose="02020603050405020304" pitchFamily="18" charset="0"/>
            </a:endParaRPr>
          </a:p>
          <a:p>
            <a:pPr>
              <a:lnSpc>
                <a:spcPct val="125000"/>
              </a:lnSpc>
              <a:spcBef>
                <a:spcPts val="600"/>
              </a:spcBef>
            </a:pPr>
            <a:r>
              <a:rPr lang="en-US" altLang="zh-CN" b="1" dirty="0" err="1">
                <a:solidFill>
                  <a:srgbClr val="FF0000"/>
                </a:solidFill>
                <a:latin typeface="Times New Roman" panose="02020603050405020304" pitchFamily="18" charset="0"/>
                <a:cs typeface="Times New Roman" panose="02020603050405020304" pitchFamily="18" charset="0"/>
              </a:rPr>
              <a:t>p</a:t>
            </a:r>
            <a:r>
              <a:rPr lang="en-US" altLang="zh-CN" b="1" i="1" dirty="0" err="1">
                <a:solidFill>
                  <a:srgbClr val="FF0000"/>
                </a:solidFill>
                <a:latin typeface="Times New Roman" panose="02020603050405020304" pitchFamily="18" charset="0"/>
                <a:cs typeface="Times New Roman" panose="02020603050405020304" pitchFamily="18" charset="0"/>
              </a:rPr>
              <a:t>K</a:t>
            </a:r>
            <a:r>
              <a:rPr lang="en-US" altLang="zh-CN" b="1" baseline="-25000" dirty="0" err="1">
                <a:solidFill>
                  <a:srgbClr val="FF0000"/>
                </a:solidFill>
                <a:latin typeface="Times New Roman" panose="02020603050405020304" pitchFamily="18" charset="0"/>
                <a:cs typeface="Times New Roman" panose="02020603050405020304" pitchFamily="18" charset="0"/>
              </a:rPr>
              <a:t>a</a:t>
            </a:r>
            <a:r>
              <a:rPr lang="en-US" altLang="zh-CN" b="1" dirty="0">
                <a:solidFill>
                  <a:srgbClr val="FF0000"/>
                </a:solidFill>
                <a:latin typeface="Times New Roman" panose="02020603050405020304" pitchFamily="18" charset="0"/>
                <a:cs typeface="Times New Roman" panose="02020603050405020304" pitchFamily="18" charset="0"/>
              </a:rPr>
              <a:t> + </a:t>
            </a:r>
            <a:r>
              <a:rPr lang="en-US" altLang="zh-CN" b="1" dirty="0" err="1">
                <a:solidFill>
                  <a:srgbClr val="FF0000"/>
                </a:solidFill>
                <a:latin typeface="Times New Roman" panose="02020603050405020304" pitchFamily="18" charset="0"/>
                <a:cs typeface="Times New Roman" panose="02020603050405020304" pitchFamily="18" charset="0"/>
              </a:rPr>
              <a:t>p</a:t>
            </a:r>
            <a:r>
              <a:rPr lang="en-US" altLang="zh-CN" b="1" i="1" dirty="0" err="1">
                <a:solidFill>
                  <a:srgbClr val="FF0000"/>
                </a:solidFill>
                <a:latin typeface="Times New Roman" panose="02020603050405020304" pitchFamily="18" charset="0"/>
                <a:cs typeface="Times New Roman" panose="02020603050405020304" pitchFamily="18" charset="0"/>
              </a:rPr>
              <a:t>K</a:t>
            </a:r>
            <a:r>
              <a:rPr lang="en-US" altLang="zh-CN" b="1" baseline="-25000" dirty="0" err="1">
                <a:solidFill>
                  <a:srgbClr val="FF0000"/>
                </a:solidFill>
                <a:latin typeface="Times New Roman" panose="02020603050405020304" pitchFamily="18" charset="0"/>
                <a:cs typeface="Times New Roman" panose="02020603050405020304" pitchFamily="18" charset="0"/>
              </a:rPr>
              <a:t>b</a:t>
            </a:r>
            <a:r>
              <a:rPr lang="en-US" altLang="zh-CN" b="1" dirty="0">
                <a:solidFill>
                  <a:srgbClr val="FF0000"/>
                </a:solidFill>
                <a:latin typeface="Times New Roman" panose="02020603050405020304" pitchFamily="18" charset="0"/>
                <a:cs typeface="Times New Roman" panose="02020603050405020304" pitchFamily="18" charset="0"/>
              </a:rPr>
              <a:t> = </a:t>
            </a:r>
            <a:r>
              <a:rPr lang="en-US" altLang="zh-CN" b="1" dirty="0" err="1">
                <a:solidFill>
                  <a:srgbClr val="FF0000"/>
                </a:solidFill>
                <a:latin typeface="Times New Roman" panose="02020603050405020304" pitchFamily="18" charset="0"/>
                <a:cs typeface="Times New Roman" panose="02020603050405020304" pitchFamily="18" charset="0"/>
              </a:rPr>
              <a:t>p</a:t>
            </a:r>
            <a:r>
              <a:rPr lang="en-US" altLang="zh-CN" b="1" i="1" dirty="0" err="1">
                <a:solidFill>
                  <a:srgbClr val="FF0000"/>
                </a:solidFill>
                <a:latin typeface="Times New Roman" panose="02020603050405020304" pitchFamily="18" charset="0"/>
                <a:cs typeface="Times New Roman" panose="02020603050405020304" pitchFamily="18" charset="0"/>
              </a:rPr>
              <a:t>K</a:t>
            </a:r>
            <a:r>
              <a:rPr lang="en-US" altLang="zh-CN" b="1" baseline="-25000" dirty="0" err="1">
                <a:solidFill>
                  <a:srgbClr val="FF0000"/>
                </a:solidFill>
                <a:latin typeface="Times New Roman" panose="02020603050405020304" pitchFamily="18" charset="0"/>
                <a:cs typeface="Times New Roman" panose="02020603050405020304" pitchFamily="18" charset="0"/>
              </a:rPr>
              <a:t>W</a:t>
            </a:r>
            <a:r>
              <a:rPr lang="en-US" altLang="zh-CN" b="1" dirty="0">
                <a:solidFill>
                  <a:srgbClr val="FF0000"/>
                </a:solidFill>
                <a:latin typeface="Times New Roman" panose="02020603050405020304" pitchFamily="18" charset="0"/>
                <a:cs typeface="Times New Roman" panose="02020603050405020304" pitchFamily="18" charset="0"/>
              </a:rPr>
              <a:t> = 14</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91"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4.4.2.2  </a:t>
            </a:r>
            <a:r>
              <a:rPr lang="zh-CN" altLang="en-US" sz="3200" dirty="0"/>
              <a:t>酸和碱在水溶液中的解离度</a:t>
            </a:r>
          </a:p>
        </p:txBody>
      </p:sp>
      <p:sp>
        <p:nvSpPr>
          <p:cNvPr id="41991" name="Rectangle 3"/>
          <p:cNvSpPr>
            <a:spLocks noGrp="1" noChangeArrowheads="1"/>
          </p:cNvSpPr>
          <p:nvPr>
            <p:ph idx="1"/>
          </p:nvPr>
        </p:nvSpPr>
        <p:spPr>
          <a:xfrm>
            <a:off x="251520" y="3789040"/>
            <a:ext cx="8640960" cy="2376264"/>
          </a:xfrm>
        </p:spPr>
        <p:txBody>
          <a:bodyPr/>
          <a:lstStyle/>
          <a:p>
            <a:pPr marL="0" indent="0" eaLnBrk="1" hangingPunct="1">
              <a:lnSpc>
                <a:spcPct val="125000"/>
              </a:lnSpc>
              <a:spcBef>
                <a:spcPts val="600"/>
              </a:spcBef>
              <a:buFont typeface="Wingdings" pitchFamily="2" charset="2"/>
              <a:buNone/>
              <a:defRPr/>
            </a:pPr>
            <a:r>
              <a:rPr lang="zh-CN" altLang="en-US" dirty="0">
                <a:effectLst/>
                <a:latin typeface="Times New Roman" panose="02020603050405020304" pitchFamily="18" charset="0"/>
                <a:cs typeface="Times New Roman" panose="02020603050405020304" pitchFamily="18" charset="0"/>
              </a:rPr>
              <a:t>如上式所示：溶液的解离度</a:t>
            </a:r>
            <a:r>
              <a:rPr lang="en-US" altLang="zh-CN" i="1" dirty="0">
                <a:effectLst/>
                <a:latin typeface="Times New Roman" panose="02020603050405020304" pitchFamily="18" charset="0"/>
                <a:cs typeface="Times New Roman" panose="02020603050405020304" pitchFamily="18" charset="0"/>
              </a:rPr>
              <a:t>α</a:t>
            </a:r>
            <a:r>
              <a:rPr lang="zh-CN" altLang="en-US" dirty="0">
                <a:effectLst/>
                <a:latin typeface="Times New Roman" panose="02020603050405020304" pitchFamily="18" charset="0"/>
                <a:cs typeface="Times New Roman" panose="02020603050405020304" pitchFamily="18" charset="0"/>
              </a:rPr>
              <a:t>与其浓度</a:t>
            </a:r>
            <a:r>
              <a:rPr lang="en-US" altLang="zh-CN" i="1" dirty="0">
                <a:effectLst/>
                <a:latin typeface="Times New Roman" panose="02020603050405020304" pitchFamily="18" charset="0"/>
                <a:cs typeface="Times New Roman" panose="02020603050405020304" pitchFamily="18" charset="0"/>
              </a:rPr>
              <a:t>c</a:t>
            </a:r>
            <a:r>
              <a:rPr lang="zh-CN" altLang="en-US" dirty="0">
                <a:effectLst/>
                <a:latin typeface="Times New Roman" panose="02020603050405020304" pitchFamily="18" charset="0"/>
                <a:cs typeface="Times New Roman" panose="02020603050405020304" pitchFamily="18" charset="0"/>
              </a:rPr>
              <a:t>平方根成反比。</a:t>
            </a:r>
            <a:r>
              <a:rPr lang="zh-CN" altLang="en-US" dirty="0">
                <a:solidFill>
                  <a:srgbClr val="0000FF"/>
                </a:solidFill>
                <a:effectLst/>
                <a:latin typeface="Times New Roman" panose="02020603050405020304" pitchFamily="18" charset="0"/>
                <a:cs typeface="Times New Roman" panose="02020603050405020304" pitchFamily="18" charset="0"/>
              </a:rPr>
              <a:t>即浓度越稀，解离度越大</a:t>
            </a:r>
            <a:r>
              <a:rPr lang="zh-CN" altLang="en-US" dirty="0">
                <a:effectLst/>
                <a:latin typeface="Times New Roman" panose="02020603050405020304" pitchFamily="18" charset="0"/>
                <a:cs typeface="Times New Roman" panose="02020603050405020304" pitchFamily="18" charset="0"/>
              </a:rPr>
              <a:t>，这个关系式叫做</a:t>
            </a:r>
            <a:r>
              <a:rPr lang="zh-CN" altLang="en-US" u="sng" dirty="0">
                <a:solidFill>
                  <a:srgbClr val="FF0000"/>
                </a:solidFill>
                <a:effectLst/>
                <a:latin typeface="+mj-ea"/>
                <a:ea typeface="+mj-ea"/>
                <a:cs typeface="Times New Roman" panose="02020603050405020304" pitchFamily="18" charset="0"/>
              </a:rPr>
              <a:t>稀释定律</a:t>
            </a:r>
            <a:r>
              <a:rPr lang="zh-CN" altLang="en-US" dirty="0">
                <a:solidFill>
                  <a:srgbClr val="FF0000"/>
                </a:solidFill>
                <a:effectLst/>
                <a:latin typeface="Times New Roman" panose="02020603050405020304" pitchFamily="18" charset="0"/>
                <a:cs typeface="Times New Roman" panose="02020603050405020304" pitchFamily="18" charset="0"/>
              </a:rPr>
              <a:t>。</a:t>
            </a:r>
            <a:endParaRPr lang="en-US" altLang="zh-CN" dirty="0">
              <a:solidFill>
                <a:srgbClr val="FF0000"/>
              </a:solidFill>
              <a:effectLst/>
              <a:latin typeface="Times New Roman" panose="02020603050405020304" pitchFamily="18" charset="0"/>
              <a:cs typeface="Times New Roman" panose="02020603050405020304" pitchFamily="18" charset="0"/>
            </a:endParaRPr>
          </a:p>
          <a:p>
            <a:pPr marL="0" indent="0">
              <a:lnSpc>
                <a:spcPct val="125000"/>
              </a:lnSpc>
              <a:spcBef>
                <a:spcPts val="600"/>
              </a:spcBef>
              <a:buFont typeface="Wingdings" pitchFamily="2" charset="2"/>
              <a:buNone/>
              <a:defRPr/>
            </a:pPr>
            <a:r>
              <a:rPr lang="zh-CN" altLang="en-US" dirty="0">
                <a:solidFill>
                  <a:srgbClr val="FF0000"/>
                </a:solidFill>
                <a:effectLst/>
                <a:latin typeface="Times New Roman" panose="02020603050405020304" pitchFamily="18" charset="0"/>
                <a:cs typeface="Times New Roman" panose="02020603050405020304" pitchFamily="18" charset="0"/>
              </a:rPr>
              <a:t>注意</a:t>
            </a:r>
            <a:r>
              <a:rPr lang="en-US" altLang="zh-CN" dirty="0">
                <a:solidFill>
                  <a:srgbClr val="FF0000"/>
                </a:solidFill>
                <a:effectLst/>
                <a:latin typeface="Times New Roman" panose="02020603050405020304" pitchFamily="18" charset="0"/>
                <a:cs typeface="Times New Roman" panose="02020603050405020304" pitchFamily="18" charset="0"/>
              </a:rPr>
              <a:t>: </a:t>
            </a:r>
            <a:r>
              <a:rPr lang="zh-CN" altLang="en-US" dirty="0">
                <a:solidFill>
                  <a:srgbClr val="0000FF"/>
                </a:solidFill>
                <a:effectLst/>
                <a:latin typeface="Times New Roman" panose="02020603050405020304" pitchFamily="18" charset="0"/>
                <a:cs typeface="Times New Roman" panose="02020603050405020304" pitchFamily="18" charset="0"/>
              </a:rPr>
              <a:t>同类电解质，</a:t>
            </a:r>
            <a:r>
              <a:rPr lang="en-US" altLang="zh-CN" i="1" dirty="0">
                <a:solidFill>
                  <a:srgbClr val="0000FF"/>
                </a:solidFill>
                <a:effectLst/>
                <a:latin typeface="Times New Roman" panose="02020603050405020304" pitchFamily="18" charset="0"/>
                <a:cs typeface="Times New Roman" panose="02020603050405020304" pitchFamily="18" charset="0"/>
              </a:rPr>
              <a:t>K</a:t>
            </a:r>
            <a:r>
              <a:rPr lang="en-US" altLang="zh-CN" baseline="-25000" dirty="0">
                <a:solidFill>
                  <a:srgbClr val="0000FF"/>
                </a:solidFill>
                <a:effectLst/>
                <a:latin typeface="Times New Roman" panose="02020603050405020304" pitchFamily="18" charset="0"/>
                <a:cs typeface="Times New Roman" panose="02020603050405020304" pitchFamily="18" charset="0"/>
              </a:rPr>
              <a:t>a</a:t>
            </a:r>
            <a:r>
              <a:rPr lang="zh-CN" altLang="en-US" dirty="0">
                <a:solidFill>
                  <a:srgbClr val="0000FF"/>
                </a:solidFill>
                <a:effectLst/>
                <a:latin typeface="Times New Roman" panose="02020603050405020304" pitchFamily="18" charset="0"/>
                <a:cs typeface="Times New Roman" panose="02020603050405020304" pitchFamily="18" charset="0"/>
              </a:rPr>
              <a:t>越大，电解质越强</a:t>
            </a:r>
            <a:r>
              <a:rPr lang="zh-CN" altLang="en-US" dirty="0">
                <a:effectLst/>
                <a:latin typeface="Times New Roman" panose="02020603050405020304" pitchFamily="18" charset="0"/>
                <a:cs typeface="Times New Roman" panose="02020603050405020304" pitchFamily="18" charset="0"/>
              </a:rPr>
              <a:t>。对于强酸强碱，一般认为解离度为</a:t>
            </a:r>
            <a:r>
              <a:rPr lang="zh-CN" altLang="en-GB" dirty="0">
                <a:effectLst/>
                <a:latin typeface="Times New Roman" panose="02020603050405020304" pitchFamily="18" charset="0"/>
                <a:cs typeface="Times New Roman" panose="02020603050405020304" pitchFamily="18" charset="0"/>
              </a:rPr>
              <a:t>100</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a:t>
            </a:r>
          </a:p>
          <a:p>
            <a:pPr eaLnBrk="1" hangingPunct="1">
              <a:lnSpc>
                <a:spcPct val="125000"/>
              </a:lnSpc>
              <a:spcBef>
                <a:spcPts val="600"/>
              </a:spcBef>
              <a:defRPr/>
            </a:pPr>
            <a:endParaRPr lang="zh-CN" altLang="en-US"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buFont typeface="Wingdings" pitchFamily="2" charset="2"/>
              <a:buNone/>
              <a:defRPr/>
            </a:pPr>
            <a:endParaRPr lang="en-US" altLang="zh-CN"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defRPr/>
            </a:pPr>
            <a:endParaRPr lang="zh-CN" altLang="en-US" sz="3200" dirty="0">
              <a:effectLst/>
              <a:latin typeface="Times New Roman" panose="02020603050405020304" pitchFamily="18" charset="0"/>
              <a:cs typeface="Times New Roman" panose="02020603050405020304" pitchFamily="18" charset="0"/>
            </a:endParaRPr>
          </a:p>
        </p:txBody>
      </p:sp>
      <p:graphicFrame>
        <p:nvGraphicFramePr>
          <p:cNvPr id="97288" name="Object 8"/>
          <p:cNvGraphicFramePr>
            <a:graphicFrameLocks noChangeAspect="1"/>
          </p:cNvGraphicFramePr>
          <p:nvPr/>
        </p:nvGraphicFramePr>
        <p:xfrm>
          <a:off x="900113" y="1557338"/>
          <a:ext cx="4343400" cy="611187"/>
        </p:xfrm>
        <a:graphic>
          <a:graphicData uri="http://schemas.openxmlformats.org/presentationml/2006/ole">
            <mc:AlternateContent xmlns:mc="http://schemas.openxmlformats.org/markup-compatibility/2006">
              <mc:Choice xmlns:v="urn:schemas-microsoft-com:vml" Requires="v">
                <p:oleObj spid="_x0000_s196660" name="Equation" r:id="rId3" imgW="1803400" imgH="254000" progId="Equation.DSMT4">
                  <p:embed/>
                </p:oleObj>
              </mc:Choice>
              <mc:Fallback>
                <p:oleObj name="Equation" r:id="rId3" imgW="1803400" imgH="254000"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557338"/>
                        <a:ext cx="4343400"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293" name="矩形 5"/>
          <p:cNvSpPr>
            <a:spLocks noChangeArrowheads="1"/>
          </p:cNvSpPr>
          <p:nvPr/>
        </p:nvSpPr>
        <p:spPr bwMode="auto">
          <a:xfrm>
            <a:off x="755650" y="1052513"/>
            <a:ext cx="7272338" cy="523875"/>
          </a:xfrm>
          <a:prstGeom prst="rect">
            <a:avLst/>
          </a:prstGeom>
          <a:noFill/>
          <a:ln w="9525">
            <a:noFill/>
            <a:miter lim="800000"/>
            <a:headEnd/>
            <a:tailEnd/>
          </a:ln>
        </p:spPr>
        <p:txBody>
          <a:bodyPr>
            <a:spAutoFit/>
          </a:bodyPr>
          <a:lstStyle/>
          <a:p>
            <a:pPr>
              <a:spcBef>
                <a:spcPct val="50000"/>
              </a:spcBef>
            </a:pPr>
            <a:r>
              <a:rPr lang="zh-CN" altLang="en-US" b="1" dirty="0">
                <a:latin typeface="Times New Roman" panose="02020603050405020304" pitchFamily="18" charset="0"/>
                <a:ea typeface="华文仿宋" pitchFamily="2" charset="-122"/>
                <a:cs typeface="Times New Roman" panose="02020603050405020304" pitchFamily="18" charset="0"/>
              </a:rPr>
              <a:t>解离度</a:t>
            </a:r>
            <a:r>
              <a:rPr lang="zh-CN" altLang="en-US" b="1" dirty="0">
                <a:solidFill>
                  <a:srgbClr val="FF0000"/>
                </a:solidFill>
                <a:latin typeface="Times New Roman" panose="02020603050405020304" pitchFamily="18" charset="0"/>
                <a:ea typeface="华文仿宋" pitchFamily="2" charset="-122"/>
                <a:cs typeface="Times New Roman" panose="02020603050405020304" pitchFamily="18" charset="0"/>
                <a:sym typeface="Symbol" pitchFamily="18" charset="2"/>
              </a:rPr>
              <a:t></a:t>
            </a:r>
            <a:r>
              <a:rPr lang="zh-CN" altLang="en-US" b="1" dirty="0">
                <a:latin typeface="Times New Roman" panose="02020603050405020304" pitchFamily="18" charset="0"/>
                <a:ea typeface="华文仿宋" pitchFamily="2" charset="-122"/>
                <a:cs typeface="Times New Roman" panose="02020603050405020304" pitchFamily="18" charset="0"/>
                <a:sym typeface="Symbol" pitchFamily="18" charset="2"/>
              </a:rPr>
              <a:t> </a:t>
            </a:r>
            <a:r>
              <a:rPr lang="en-US" altLang="zh-CN" b="1" dirty="0">
                <a:latin typeface="Times New Roman" panose="02020603050405020304" pitchFamily="18" charset="0"/>
                <a:ea typeface="华文仿宋" pitchFamily="2" charset="-122"/>
                <a:cs typeface="Times New Roman" panose="02020603050405020304" pitchFamily="18" charset="0"/>
                <a:sym typeface="Symbol" pitchFamily="18" charset="2"/>
              </a:rPr>
              <a:t>= </a:t>
            </a:r>
            <a:r>
              <a:rPr lang="zh-CN" altLang="en-US" b="1" dirty="0">
                <a:latin typeface="Times New Roman" panose="02020603050405020304" pitchFamily="18" charset="0"/>
                <a:ea typeface="华文仿宋" pitchFamily="2" charset="-122"/>
                <a:cs typeface="Times New Roman" panose="02020603050405020304" pitchFamily="18" charset="0"/>
              </a:rPr>
              <a:t>解离的摩尔数</a:t>
            </a:r>
            <a:r>
              <a:rPr lang="en-US" altLang="zh-CN" b="1" dirty="0">
                <a:latin typeface="Times New Roman" panose="02020603050405020304" pitchFamily="18" charset="0"/>
                <a:ea typeface="华文仿宋" pitchFamily="2" charset="-122"/>
                <a:cs typeface="Times New Roman" panose="02020603050405020304" pitchFamily="18" charset="0"/>
              </a:rPr>
              <a:t>/</a:t>
            </a:r>
            <a:r>
              <a:rPr lang="zh-CN" altLang="en-US" b="1" dirty="0">
                <a:latin typeface="Times New Roman" panose="02020603050405020304" pitchFamily="18" charset="0"/>
                <a:ea typeface="华文仿宋" pitchFamily="2" charset="-122"/>
                <a:cs typeface="Times New Roman" panose="02020603050405020304" pitchFamily="18" charset="0"/>
              </a:rPr>
              <a:t>初始摩尔数</a:t>
            </a:r>
          </a:p>
        </p:txBody>
      </p:sp>
      <p:sp>
        <p:nvSpPr>
          <p:cNvPr id="2" name="矩形 1">
            <a:extLst>
              <a:ext uri="{FF2B5EF4-FFF2-40B4-BE49-F238E27FC236}">
                <a16:creationId xmlns:a16="http://schemas.microsoft.com/office/drawing/2014/main" id="{6647F8E3-98CB-4AB7-B868-5E5E0CDFB712}"/>
              </a:ext>
            </a:extLst>
          </p:cNvPr>
          <p:cNvSpPr/>
          <p:nvPr/>
        </p:nvSpPr>
        <p:spPr>
          <a:xfrm>
            <a:off x="5508104" y="1608855"/>
            <a:ext cx="3171061" cy="523220"/>
          </a:xfrm>
          <a:prstGeom prst="rect">
            <a:avLst/>
          </a:prstGeom>
        </p:spPr>
        <p:txBody>
          <a:bodyPr wrap="none">
            <a:spAutoFit/>
          </a:bodyPr>
          <a:lstStyle/>
          <a:p>
            <a:r>
              <a:rPr lang="en-US" altLang="zh-CN" i="1" dirty="0">
                <a:latin typeface="Times New Roman" panose="02020603050405020304" pitchFamily="18" charset="0"/>
                <a:cs typeface="Times New Roman" panose="02020603050405020304" pitchFamily="18" charset="0"/>
              </a:rPr>
              <a:t>α</a:t>
            </a:r>
            <a:r>
              <a:rPr lang="en-US" altLang="zh-CN" dirty="0">
                <a:solidFill>
                  <a:srgbClr val="0000FF"/>
                </a:solidFill>
                <a:latin typeface="Times New Roman" panose="02020603050405020304" pitchFamily="18" charset="0"/>
                <a:cs typeface="Times New Roman" panose="02020603050405020304" pitchFamily="18" charset="0"/>
              </a:rPr>
              <a:t> </a:t>
            </a:r>
            <a:r>
              <a:rPr lang="zh-CN" altLang="en-US" dirty="0">
                <a:solidFill>
                  <a:srgbClr val="0000FF"/>
                </a:solidFill>
                <a:latin typeface="Times New Roman" panose="02020603050405020304" pitchFamily="18" charset="0"/>
                <a:cs typeface="Times New Roman" panose="02020603050405020304" pitchFamily="18" charset="0"/>
              </a:rPr>
              <a:t>一般在</a:t>
            </a:r>
            <a:r>
              <a:rPr lang="en-US" altLang="zh-CN" dirty="0">
                <a:solidFill>
                  <a:srgbClr val="0000FF"/>
                </a:solidFill>
                <a:latin typeface="Times New Roman" panose="02020603050405020304" pitchFamily="18" charset="0"/>
                <a:cs typeface="Times New Roman" panose="02020603050405020304" pitchFamily="18" charset="0"/>
              </a:rPr>
              <a:t>0.001~0.01</a:t>
            </a:r>
            <a:endParaRPr lang="zh-CN" altLang="en-US" dirty="0"/>
          </a:p>
        </p:txBody>
      </p:sp>
      <p:sp>
        <p:nvSpPr>
          <p:cNvPr id="3" name="矩形 2">
            <a:extLst>
              <a:ext uri="{FF2B5EF4-FFF2-40B4-BE49-F238E27FC236}">
                <a16:creationId xmlns:a16="http://schemas.microsoft.com/office/drawing/2014/main" id="{2468E4B2-C48F-4D69-ADD3-4E7DD33A0711}"/>
              </a:ext>
            </a:extLst>
          </p:cNvPr>
          <p:cNvSpPr/>
          <p:nvPr/>
        </p:nvSpPr>
        <p:spPr>
          <a:xfrm>
            <a:off x="3131840" y="2086243"/>
            <a:ext cx="532518" cy="523220"/>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cα</a:t>
            </a:r>
            <a:endParaRPr lang="zh-CN" altLang="en-US" dirty="0"/>
          </a:p>
        </p:txBody>
      </p:sp>
      <p:sp>
        <p:nvSpPr>
          <p:cNvPr id="10" name="矩形 9">
            <a:extLst>
              <a:ext uri="{FF2B5EF4-FFF2-40B4-BE49-F238E27FC236}">
                <a16:creationId xmlns:a16="http://schemas.microsoft.com/office/drawing/2014/main" id="{D91C17F6-9286-45D7-ACCC-44BB41E7E3D6}"/>
              </a:ext>
            </a:extLst>
          </p:cNvPr>
          <p:cNvSpPr/>
          <p:nvPr/>
        </p:nvSpPr>
        <p:spPr>
          <a:xfrm>
            <a:off x="4283968" y="2106945"/>
            <a:ext cx="532518" cy="523220"/>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cα</a:t>
            </a:r>
            <a:endParaRPr lang="zh-CN" altLang="en-US" dirty="0"/>
          </a:p>
        </p:txBody>
      </p:sp>
      <p:sp>
        <p:nvSpPr>
          <p:cNvPr id="11" name="矩形 10">
            <a:extLst>
              <a:ext uri="{FF2B5EF4-FFF2-40B4-BE49-F238E27FC236}">
                <a16:creationId xmlns:a16="http://schemas.microsoft.com/office/drawing/2014/main" id="{80489BB1-6C39-4036-B44D-8E6BC39B1D7A}"/>
              </a:ext>
            </a:extLst>
          </p:cNvPr>
          <p:cNvSpPr/>
          <p:nvPr/>
        </p:nvSpPr>
        <p:spPr>
          <a:xfrm>
            <a:off x="971600" y="2099831"/>
            <a:ext cx="1072730" cy="523220"/>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c(1-α)</a:t>
            </a:r>
            <a:endParaRPr lang="zh-CN" altLang="en-US" dirty="0"/>
          </a:p>
        </p:txBody>
      </p:sp>
      <p:grpSp>
        <p:nvGrpSpPr>
          <p:cNvPr id="4" name="组合 3">
            <a:extLst>
              <a:ext uri="{FF2B5EF4-FFF2-40B4-BE49-F238E27FC236}">
                <a16:creationId xmlns:a16="http://schemas.microsoft.com/office/drawing/2014/main" id="{CA43C1A4-12D7-4E33-A60B-97EBBCDC2419}"/>
              </a:ext>
            </a:extLst>
          </p:cNvPr>
          <p:cNvGrpSpPr/>
          <p:nvPr/>
        </p:nvGrpSpPr>
        <p:grpSpPr>
          <a:xfrm>
            <a:off x="5226050" y="2308895"/>
            <a:ext cx="3542010" cy="1480145"/>
            <a:chOff x="5226050" y="2308895"/>
            <a:chExt cx="3542010" cy="1480145"/>
          </a:xfrm>
        </p:grpSpPr>
        <p:graphicFrame>
          <p:nvGraphicFramePr>
            <p:cNvPr id="97290" name="Object 10"/>
            <p:cNvGraphicFramePr>
              <a:graphicFrameLocks noChangeAspect="1"/>
            </p:cNvGraphicFramePr>
            <p:nvPr>
              <p:extLst>
                <p:ext uri="{D42A27DB-BD31-4B8C-83A1-F6EECF244321}">
                  <p14:modId xmlns:p14="http://schemas.microsoft.com/office/powerpoint/2010/main" val="1783643631"/>
                </p:ext>
              </p:extLst>
            </p:nvPr>
          </p:nvGraphicFramePr>
          <p:xfrm>
            <a:off x="5226050" y="2852738"/>
            <a:ext cx="1851025" cy="647700"/>
          </p:xfrm>
          <a:graphic>
            <a:graphicData uri="http://schemas.openxmlformats.org/presentationml/2006/ole">
              <mc:AlternateContent xmlns:mc="http://schemas.openxmlformats.org/markup-compatibility/2006">
                <mc:Choice xmlns:v="urn:schemas-microsoft-com:vml" Requires="v">
                  <p:oleObj spid="_x0000_s196661" name="Equation" r:id="rId5" imgW="761760" imgH="266400" progId="Equation.DSMT4">
                    <p:embed/>
                  </p:oleObj>
                </mc:Choice>
                <mc:Fallback>
                  <p:oleObj name="Equation" r:id="rId5" imgW="761760" imgH="266400" progId="Equation.DSMT4">
                    <p:embed/>
                    <p:pic>
                      <p:nvPicPr>
                        <p:cNvPr id="0" name="Picture 10"/>
                        <p:cNvPicPr>
                          <a:picLocks noChangeAspect="1" noChangeArrowheads="1"/>
                        </p:cNvPicPr>
                        <p:nvPr/>
                      </p:nvPicPr>
                      <p:blipFill>
                        <a:blip r:embed="rId6"/>
                        <a:srcRect/>
                        <a:stretch>
                          <a:fillRect/>
                        </a:stretch>
                      </p:blipFill>
                      <p:spPr bwMode="auto">
                        <a:xfrm>
                          <a:off x="5226050" y="2852738"/>
                          <a:ext cx="18510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组合 11">
              <a:extLst>
                <a:ext uri="{FF2B5EF4-FFF2-40B4-BE49-F238E27FC236}">
                  <a16:creationId xmlns:a16="http://schemas.microsoft.com/office/drawing/2014/main" id="{E88AA435-B2A0-427C-98B1-01E2D5E609AB}"/>
                </a:ext>
              </a:extLst>
            </p:cNvPr>
            <p:cNvGrpSpPr/>
            <p:nvPr/>
          </p:nvGrpSpPr>
          <p:grpSpPr>
            <a:xfrm>
              <a:off x="7287915" y="2308895"/>
              <a:ext cx="1480145" cy="1480145"/>
              <a:chOff x="6660232" y="5044480"/>
              <a:chExt cx="1480145" cy="1480145"/>
            </a:xfrm>
          </p:grpSpPr>
          <p:sp>
            <p:nvSpPr>
              <p:cNvPr id="13" name="爆炸形: 8 pt  12">
                <a:extLst>
                  <a:ext uri="{FF2B5EF4-FFF2-40B4-BE49-F238E27FC236}">
                    <a16:creationId xmlns:a16="http://schemas.microsoft.com/office/drawing/2014/main" id="{34115EE1-3FBB-4B26-AB2D-E309BED15B86}"/>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4" name="矩形 13">
                <a:extLst>
                  <a:ext uri="{FF2B5EF4-FFF2-40B4-BE49-F238E27FC236}">
                    <a16:creationId xmlns:a16="http://schemas.microsoft.com/office/drawing/2014/main" id="{83CC0EFE-05D1-4CA5-BD24-E67A04C41218}"/>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
          <p:nvSpPr>
            <p:cNvPr id="15" name="矩形 14">
              <a:extLst>
                <a:ext uri="{FF2B5EF4-FFF2-40B4-BE49-F238E27FC236}">
                  <a16:creationId xmlns:a16="http://schemas.microsoft.com/office/drawing/2014/main" id="{917273F8-151F-4908-8814-E36E4031975A}"/>
                </a:ext>
              </a:extLst>
            </p:cNvPr>
            <p:cNvSpPr/>
            <p:nvPr/>
          </p:nvSpPr>
          <p:spPr bwMode="auto">
            <a:xfrm>
              <a:off x="5232116" y="2842976"/>
              <a:ext cx="1860164" cy="61118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pSp>
      <p:graphicFrame>
        <p:nvGraphicFramePr>
          <p:cNvPr id="16" name="Object 19">
            <a:extLst>
              <a:ext uri="{FF2B5EF4-FFF2-40B4-BE49-F238E27FC236}">
                <a16:creationId xmlns:a16="http://schemas.microsoft.com/office/drawing/2014/main" id="{7373CB8E-DBAC-43B2-901F-8822D765C50F}"/>
              </a:ext>
            </a:extLst>
          </p:cNvPr>
          <p:cNvGraphicFramePr>
            <a:graphicFrameLocks noChangeAspect="1"/>
          </p:cNvGraphicFramePr>
          <p:nvPr>
            <p:extLst>
              <p:ext uri="{D42A27DB-BD31-4B8C-83A1-F6EECF244321}">
                <p14:modId xmlns:p14="http://schemas.microsoft.com/office/powerpoint/2010/main" val="2455539372"/>
              </p:ext>
            </p:extLst>
          </p:nvPr>
        </p:nvGraphicFramePr>
        <p:xfrm>
          <a:off x="338138" y="2632075"/>
          <a:ext cx="4484687" cy="1157288"/>
        </p:xfrm>
        <a:graphic>
          <a:graphicData uri="http://schemas.openxmlformats.org/presentationml/2006/ole">
            <mc:AlternateContent xmlns:mc="http://schemas.openxmlformats.org/markup-compatibility/2006">
              <mc:Choice xmlns:v="urn:schemas-microsoft-com:vml" Requires="v">
                <p:oleObj spid="_x0000_s196662" name="Equation" r:id="rId7" imgW="2019240" imgH="520560" progId="Equation.DSMT4">
                  <p:embed/>
                </p:oleObj>
              </mc:Choice>
              <mc:Fallback>
                <p:oleObj name="Equation" r:id="rId7" imgW="2019240" imgH="520560" progId="Equation.DSMT4">
                  <p:embed/>
                  <p:pic>
                    <p:nvPicPr>
                      <p:cNvPr id="98323" name="Object 19"/>
                      <p:cNvPicPr>
                        <a:picLocks noChangeAspect="1" noChangeArrowheads="1"/>
                      </p:cNvPicPr>
                      <p:nvPr/>
                    </p:nvPicPr>
                    <p:blipFill>
                      <a:blip r:embed="rId8"/>
                      <a:srcRect/>
                      <a:stretch>
                        <a:fillRect/>
                      </a:stretch>
                    </p:blipFill>
                    <p:spPr bwMode="auto">
                      <a:xfrm>
                        <a:off x="338138" y="2632075"/>
                        <a:ext cx="4484687" cy="1157288"/>
                      </a:xfrm>
                      <a:prstGeom prst="rect">
                        <a:avLst/>
                      </a:prstGeom>
                      <a:noFill/>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1991">
                                            <p:txEl>
                                              <p:pRg st="0" end="0"/>
                                            </p:txEl>
                                          </p:spTgt>
                                        </p:tgtEl>
                                        <p:attrNameLst>
                                          <p:attrName>style.visibility</p:attrName>
                                        </p:attrNameLst>
                                      </p:cBhvr>
                                      <p:to>
                                        <p:strVal val="visible"/>
                                      </p:to>
                                    </p:set>
                                    <p:animEffect transition="in" filter="barn(inVertical)">
                                      <p:cBhvr>
                                        <p:cTn id="17" dur="500"/>
                                        <p:tgtEl>
                                          <p:spTgt spid="4199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1991">
                                            <p:txEl>
                                              <p:pRg st="1" end="1"/>
                                            </p:txEl>
                                          </p:spTgt>
                                        </p:tgtEl>
                                        <p:attrNameLst>
                                          <p:attrName>style.visibility</p:attrName>
                                        </p:attrNameLst>
                                      </p:cBhvr>
                                      <p:to>
                                        <p:strVal val="visible"/>
                                      </p:to>
                                    </p:set>
                                    <p:animEffect transition="in" filter="barn(inVertical)">
                                      <p:cBhvr>
                                        <p:cTn id="22" dur="500"/>
                                        <p:tgtEl>
                                          <p:spTgt spid="419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27"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4.4.2.3  </a:t>
            </a:r>
            <a:r>
              <a:rPr lang="zh-CN" altLang="en-US" dirty="0"/>
              <a:t>酸碱溶液的</a:t>
            </a:r>
            <a:r>
              <a:rPr lang="en-US" altLang="zh-CN" dirty="0"/>
              <a:t>pH</a:t>
            </a:r>
            <a:r>
              <a:rPr lang="zh-CN" altLang="en-US" dirty="0"/>
              <a:t>值计算</a:t>
            </a:r>
          </a:p>
        </p:txBody>
      </p:sp>
      <p:sp>
        <p:nvSpPr>
          <p:cNvPr id="34819" name="Text Box 3"/>
          <p:cNvSpPr txBox="1">
            <a:spLocks noChangeArrowheads="1"/>
          </p:cNvSpPr>
          <p:nvPr/>
        </p:nvSpPr>
        <p:spPr bwMode="auto">
          <a:xfrm>
            <a:off x="251520" y="981075"/>
            <a:ext cx="8435280" cy="2009781"/>
          </a:xfrm>
          <a:prstGeom prst="rect">
            <a:avLst/>
          </a:prstGeom>
          <a:noFill/>
          <a:ln w="9525">
            <a:noFill/>
            <a:miter lim="800000"/>
            <a:headEnd/>
            <a:tailEnd/>
          </a:ln>
        </p:spPr>
        <p:txBody>
          <a:bodyPr wrap="square">
            <a:spAutoFit/>
          </a:bodyPr>
          <a:lstStyle/>
          <a:p>
            <a:pPr algn="just" eaLnBrk="0" hangingPunct="0">
              <a:spcBef>
                <a:spcPct val="15000"/>
              </a:spcBef>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设一元弱酸</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HA</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的浓度为</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i="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解离度为</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α</a:t>
            </a:r>
          </a:p>
          <a:p>
            <a:pPr eaLnBrk="0" hangingPunct="0">
              <a:spcBef>
                <a:spcPct val="15000"/>
              </a:spcBef>
            </a:pP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HA        H</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  A</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b="1" dirty="0">
              <a:latin typeface="Times New Roman" panose="02020603050405020304" pitchFamily="18" charset="0"/>
              <a:ea typeface="华文仿宋" panose="02010600040101010101" pitchFamily="2" charset="-122"/>
              <a:cs typeface="Times New Roman" panose="02020603050405020304" pitchFamily="18" charset="0"/>
            </a:endParaRPr>
          </a:p>
          <a:p>
            <a:pPr algn="just" eaLnBrk="0" hangingPunct="0">
              <a:spcBef>
                <a:spcPct val="15000"/>
              </a:spcBef>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起始浓度	  </a:t>
            </a:r>
            <a:r>
              <a:rPr lang="en-US" altLang="zh-CN" b="1" i="1" dirty="0">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0	    0</a:t>
            </a:r>
          </a:p>
          <a:p>
            <a:pPr algn="just" eaLnBrk="0" hangingPunct="0">
              <a:spcBef>
                <a:spcPct val="15000"/>
              </a:spcBef>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平衡浓度  </a:t>
            </a:r>
            <a:r>
              <a:rPr lang="en-US" altLang="zh-CN" b="1" i="1" dirty="0">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(1-</a:t>
            </a:r>
            <a:r>
              <a:rPr lang="en-US" altLang="zh-CN" b="1" i="1" dirty="0">
                <a:latin typeface="Times New Roman" panose="02020603050405020304" pitchFamily="18" charset="0"/>
                <a:ea typeface="华文仿宋" panose="02010600040101010101" pitchFamily="2" charset="-122"/>
                <a:cs typeface="Times New Roman" panose="02020603050405020304" pitchFamily="18" charset="0"/>
              </a:rPr>
              <a:t>α</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a:t>
            </a:r>
            <a:r>
              <a:rPr lang="en-US" altLang="zh-CN" b="1" i="1" dirty="0">
                <a:latin typeface="Times New Roman" panose="02020603050405020304" pitchFamily="18" charset="0"/>
                <a:ea typeface="华文仿宋" panose="02010600040101010101" pitchFamily="2" charset="-122"/>
                <a:cs typeface="Times New Roman" panose="02020603050405020304" pitchFamily="18" charset="0"/>
              </a:rPr>
              <a:t>c</a:t>
            </a:r>
            <a:r>
              <a:rPr lang="el-GR" altLang="zh-CN" b="1" i="1" dirty="0">
                <a:latin typeface="Times New Roman" panose="02020603050405020304" pitchFamily="18" charset="0"/>
                <a:ea typeface="华文仿宋" panose="02010600040101010101" pitchFamily="2" charset="-122"/>
                <a:cs typeface="Times New Roman" panose="02020603050405020304" pitchFamily="18" charset="0"/>
              </a:rPr>
              <a:t>α</a:t>
            </a:r>
            <a:r>
              <a:rPr lang="en-US" altLang="zh-CN" b="1" i="1" dirty="0">
                <a:latin typeface="Times New Roman" panose="02020603050405020304" pitchFamily="18" charset="0"/>
                <a:ea typeface="华文仿宋" panose="02010600040101010101" pitchFamily="2" charset="-122"/>
                <a:cs typeface="Times New Roman" panose="02020603050405020304" pitchFamily="18" charset="0"/>
              </a:rPr>
              <a:t>       c</a:t>
            </a:r>
            <a:r>
              <a:rPr lang="en-US" altLang="zh-CN" b="1" i="1" dirty="0">
                <a:latin typeface="Times New Roman" panose="02020603050405020304" pitchFamily="18" charset="0"/>
                <a:cs typeface="Times New Roman" panose="02020603050405020304" pitchFamily="18" charset="0"/>
              </a:rPr>
              <a:t>α</a:t>
            </a:r>
            <a:endParaRPr lang="zh-CN" altLang="en-US" b="1" i="1" dirty="0"/>
          </a:p>
        </p:txBody>
      </p:sp>
      <p:graphicFrame>
        <p:nvGraphicFramePr>
          <p:cNvPr id="98319" name="Object 15"/>
          <p:cNvGraphicFramePr>
            <a:graphicFrameLocks noChangeAspect="1"/>
          </p:cNvGraphicFramePr>
          <p:nvPr>
            <p:extLst>
              <p:ext uri="{D42A27DB-BD31-4B8C-83A1-F6EECF244321}">
                <p14:modId xmlns:p14="http://schemas.microsoft.com/office/powerpoint/2010/main" val="2678663140"/>
              </p:ext>
            </p:extLst>
          </p:nvPr>
        </p:nvGraphicFramePr>
        <p:xfrm>
          <a:off x="2667000" y="2743200"/>
          <a:ext cx="914400" cy="198438"/>
        </p:xfrm>
        <a:graphic>
          <a:graphicData uri="http://schemas.openxmlformats.org/presentationml/2006/ole">
            <mc:AlternateContent xmlns:mc="http://schemas.openxmlformats.org/markup-compatibility/2006">
              <mc:Choice xmlns:v="urn:schemas-microsoft-com:vml" Requires="v">
                <p:oleObj spid="_x0000_s186139" name="Equation" r:id="rId4" imgW="435285" imgH="677109" progId="Equation.DSMT4">
                  <p:embed/>
                </p:oleObj>
              </mc:Choice>
              <mc:Fallback>
                <p:oleObj name="Equation" r:id="rId4" imgW="435285" imgH="677109" progId="Equation.DSMT4">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7432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20" name="Object 16"/>
          <p:cNvGraphicFramePr>
            <a:graphicFrameLocks noChangeAspect="1"/>
          </p:cNvGraphicFramePr>
          <p:nvPr>
            <p:extLst>
              <p:ext uri="{D42A27DB-BD31-4B8C-83A1-F6EECF244321}">
                <p14:modId xmlns:p14="http://schemas.microsoft.com/office/powerpoint/2010/main" val="811018373"/>
              </p:ext>
            </p:extLst>
          </p:nvPr>
        </p:nvGraphicFramePr>
        <p:xfrm>
          <a:off x="2667000" y="2743200"/>
          <a:ext cx="914400" cy="198438"/>
        </p:xfrm>
        <a:graphic>
          <a:graphicData uri="http://schemas.openxmlformats.org/presentationml/2006/ole">
            <mc:AlternateContent xmlns:mc="http://schemas.openxmlformats.org/markup-compatibility/2006">
              <mc:Choice xmlns:v="urn:schemas-microsoft-com:vml" Requires="v">
                <p:oleObj spid="_x0000_s186140" name="Equation" r:id="rId6" imgW="435285" imgH="677109" progId="Equation.DSMT4">
                  <p:embed/>
                </p:oleObj>
              </mc:Choice>
              <mc:Fallback>
                <p:oleObj name="Equation" r:id="rId6" imgW="435285" imgH="677109" progId="Equation.DSMT4">
                  <p:embed/>
                  <p:pic>
                    <p:nvPicPr>
                      <p:cNvPr id="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2743200"/>
                        <a:ext cx="914400" cy="19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21" name="Object 17"/>
          <p:cNvGraphicFramePr>
            <a:graphicFrameLocks noChangeAspect="1"/>
          </p:cNvGraphicFramePr>
          <p:nvPr>
            <p:extLst>
              <p:ext uri="{D42A27DB-BD31-4B8C-83A1-F6EECF244321}">
                <p14:modId xmlns:p14="http://schemas.microsoft.com/office/powerpoint/2010/main" val="523959487"/>
              </p:ext>
            </p:extLst>
          </p:nvPr>
        </p:nvGraphicFramePr>
        <p:xfrm>
          <a:off x="3067050" y="2752725"/>
          <a:ext cx="114300" cy="177800"/>
        </p:xfrm>
        <a:graphic>
          <a:graphicData uri="http://schemas.openxmlformats.org/presentationml/2006/ole">
            <mc:AlternateContent xmlns:mc="http://schemas.openxmlformats.org/markup-compatibility/2006">
              <mc:Choice xmlns:v="urn:schemas-microsoft-com:vml" Requires="v">
                <p:oleObj spid="_x0000_s186141" name="Equation" r:id="rId8" imgW="435285" imgH="677109" progId="Equation.DSMT4">
                  <p:embed/>
                </p:oleObj>
              </mc:Choice>
              <mc:Fallback>
                <p:oleObj name="Equation" r:id="rId8" imgW="435285" imgH="677109" progId="Equation.DSMT4">
                  <p:embed/>
                  <p:pic>
                    <p:nvPicPr>
                      <p:cNvPr id="0"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7050" y="27527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23" name="Object 19"/>
          <p:cNvGraphicFramePr>
            <a:graphicFrameLocks noChangeAspect="1"/>
          </p:cNvGraphicFramePr>
          <p:nvPr>
            <p:extLst>
              <p:ext uri="{D42A27DB-BD31-4B8C-83A1-F6EECF244321}">
                <p14:modId xmlns:p14="http://schemas.microsoft.com/office/powerpoint/2010/main" val="1754453915"/>
              </p:ext>
            </p:extLst>
          </p:nvPr>
        </p:nvGraphicFramePr>
        <p:xfrm>
          <a:off x="1397000" y="2997200"/>
          <a:ext cx="4187825" cy="1079500"/>
        </p:xfrm>
        <a:graphic>
          <a:graphicData uri="http://schemas.openxmlformats.org/presentationml/2006/ole">
            <mc:AlternateContent xmlns:mc="http://schemas.openxmlformats.org/markup-compatibility/2006">
              <mc:Choice xmlns:v="urn:schemas-microsoft-com:vml" Requires="v">
                <p:oleObj spid="_x0000_s186142" name="Equation" r:id="rId10" imgW="2019240" imgH="520560" progId="Equation.DSMT4">
                  <p:embed/>
                </p:oleObj>
              </mc:Choice>
              <mc:Fallback>
                <p:oleObj name="Equation" r:id="rId10" imgW="2019240" imgH="520560" progId="Equation.DSMT4">
                  <p:embed/>
                  <p:pic>
                    <p:nvPicPr>
                      <p:cNvPr id="0" name="Picture 19"/>
                      <p:cNvPicPr>
                        <a:picLocks noChangeAspect="1" noChangeArrowheads="1"/>
                      </p:cNvPicPr>
                      <p:nvPr/>
                    </p:nvPicPr>
                    <p:blipFill>
                      <a:blip r:embed="rId11"/>
                      <a:srcRect/>
                      <a:stretch>
                        <a:fillRect/>
                      </a:stretch>
                    </p:blipFill>
                    <p:spPr bwMode="auto">
                      <a:xfrm>
                        <a:off x="1397000" y="2997200"/>
                        <a:ext cx="4187825"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0">
            <a:extLst>
              <a:ext uri="{FF2B5EF4-FFF2-40B4-BE49-F238E27FC236}">
                <a16:creationId xmlns:a16="http://schemas.microsoft.com/office/drawing/2014/main" id="{A2D581A9-EDF1-4DA4-9252-C037ECE8F910}"/>
              </a:ext>
            </a:extLst>
          </p:cNvPr>
          <p:cNvGraphicFramePr>
            <a:graphicFrameLocks noChangeAspect="1"/>
          </p:cNvGraphicFramePr>
          <p:nvPr>
            <p:extLst>
              <p:ext uri="{D42A27DB-BD31-4B8C-83A1-F6EECF244321}">
                <p14:modId xmlns:p14="http://schemas.microsoft.com/office/powerpoint/2010/main" val="2181092419"/>
              </p:ext>
            </p:extLst>
          </p:nvPr>
        </p:nvGraphicFramePr>
        <p:xfrm>
          <a:off x="6269310" y="3282950"/>
          <a:ext cx="1543050" cy="647700"/>
        </p:xfrm>
        <a:graphic>
          <a:graphicData uri="http://schemas.openxmlformats.org/presentationml/2006/ole">
            <mc:AlternateContent xmlns:mc="http://schemas.openxmlformats.org/markup-compatibility/2006">
              <mc:Choice xmlns:v="urn:schemas-microsoft-com:vml" Requires="v">
                <p:oleObj spid="_x0000_s186143" name="Equation" r:id="rId12" imgW="634680" imgH="266400" progId="Equation.DSMT4">
                  <p:embed/>
                </p:oleObj>
              </mc:Choice>
              <mc:Fallback>
                <p:oleObj name="Equation" r:id="rId12" imgW="634680" imgH="266400" progId="Equation.DSMT4">
                  <p:embed/>
                  <p:pic>
                    <p:nvPicPr>
                      <p:cNvPr id="97290" name="Object 10"/>
                      <p:cNvPicPr>
                        <a:picLocks noChangeAspect="1" noChangeArrowheads="1"/>
                      </p:cNvPicPr>
                      <p:nvPr/>
                    </p:nvPicPr>
                    <p:blipFill>
                      <a:blip r:embed="rId13"/>
                      <a:srcRect/>
                      <a:stretch>
                        <a:fillRect/>
                      </a:stretch>
                    </p:blipFill>
                    <p:spPr bwMode="auto">
                      <a:xfrm>
                        <a:off x="6269310" y="3282950"/>
                        <a:ext cx="15430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矩形 15">
            <a:extLst>
              <a:ext uri="{FF2B5EF4-FFF2-40B4-BE49-F238E27FC236}">
                <a16:creationId xmlns:a16="http://schemas.microsoft.com/office/drawing/2014/main" id="{2944600C-5572-463C-ADA1-9B0A37B9DA88}"/>
              </a:ext>
            </a:extLst>
          </p:cNvPr>
          <p:cNvSpPr/>
          <p:nvPr/>
        </p:nvSpPr>
        <p:spPr>
          <a:xfrm>
            <a:off x="5970589" y="3317285"/>
            <a:ext cx="373820" cy="523220"/>
          </a:xfrm>
          <a:prstGeom prst="rect">
            <a:avLst/>
          </a:prstGeom>
        </p:spPr>
        <p:txBody>
          <a:bodyPr wrap="none">
            <a:spAutoFit/>
          </a:bodyPr>
          <a:lstStyle/>
          <a:p>
            <a:r>
              <a:rPr lang="en-US" altLang="zh-CN" dirty="0">
                <a:solidFill>
                  <a:srgbClr val="0000FF"/>
                </a:solidFill>
                <a:latin typeface="Times New Roman" panose="02020603050405020304" pitchFamily="18" charset="0"/>
                <a:cs typeface="Times New Roman" panose="02020603050405020304" pitchFamily="18" charset="0"/>
              </a:rPr>
              <a:t>α</a:t>
            </a:r>
            <a:endParaRPr lang="zh-CN" altLang="en-US" dirty="0">
              <a:solidFill>
                <a:srgbClr val="0000FF"/>
              </a:solidFill>
            </a:endParaRPr>
          </a:p>
        </p:txBody>
      </p:sp>
      <p:grpSp>
        <p:nvGrpSpPr>
          <p:cNvPr id="17" name="组合 16">
            <a:extLst>
              <a:ext uri="{FF2B5EF4-FFF2-40B4-BE49-F238E27FC236}">
                <a16:creationId xmlns:a16="http://schemas.microsoft.com/office/drawing/2014/main" id="{E4AA398D-A762-45E8-BAE2-1ABFFC25EAA1}"/>
              </a:ext>
            </a:extLst>
          </p:cNvPr>
          <p:cNvGrpSpPr/>
          <p:nvPr/>
        </p:nvGrpSpPr>
        <p:grpSpPr>
          <a:xfrm>
            <a:off x="7432327" y="1450380"/>
            <a:ext cx="1480145" cy="1480145"/>
            <a:chOff x="6660232" y="5044480"/>
            <a:chExt cx="1480145" cy="1480145"/>
          </a:xfrm>
        </p:grpSpPr>
        <p:sp>
          <p:nvSpPr>
            <p:cNvPr id="18" name="爆炸形: 8 pt  17">
              <a:extLst>
                <a:ext uri="{FF2B5EF4-FFF2-40B4-BE49-F238E27FC236}">
                  <a16:creationId xmlns:a16="http://schemas.microsoft.com/office/drawing/2014/main" id="{E44274B6-6B36-46BB-8208-9158413E2EE3}"/>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9" name="矩形 18">
              <a:extLst>
                <a:ext uri="{FF2B5EF4-FFF2-40B4-BE49-F238E27FC236}">
                  <a16:creationId xmlns:a16="http://schemas.microsoft.com/office/drawing/2014/main" id="{F4860CD6-E43B-4094-9287-A18199798824}"/>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grpSp>
        <p:nvGrpSpPr>
          <p:cNvPr id="3" name="组合 2">
            <a:extLst>
              <a:ext uri="{FF2B5EF4-FFF2-40B4-BE49-F238E27FC236}">
                <a16:creationId xmlns:a16="http://schemas.microsoft.com/office/drawing/2014/main" id="{9C16FC42-91AE-4DAE-94F2-57A01A9712D9}"/>
              </a:ext>
            </a:extLst>
          </p:cNvPr>
          <p:cNvGrpSpPr/>
          <p:nvPr/>
        </p:nvGrpSpPr>
        <p:grpSpPr>
          <a:xfrm>
            <a:off x="251520" y="5517232"/>
            <a:ext cx="8892480" cy="1131335"/>
            <a:chOff x="251520" y="5517232"/>
            <a:chExt cx="8892480" cy="1131335"/>
          </a:xfrm>
        </p:grpSpPr>
        <p:sp>
          <p:nvSpPr>
            <p:cNvPr id="36876" name="Text Box 50"/>
            <p:cNvSpPr txBox="1">
              <a:spLocks noChangeArrowheads="1"/>
            </p:cNvSpPr>
            <p:nvPr/>
          </p:nvSpPr>
          <p:spPr bwMode="auto">
            <a:xfrm>
              <a:off x="251520" y="5517232"/>
              <a:ext cx="8892480" cy="1131335"/>
            </a:xfrm>
            <a:prstGeom prst="rect">
              <a:avLst/>
            </a:prstGeom>
            <a:noFill/>
            <a:ln w="9525">
              <a:noFill/>
              <a:miter lim="800000"/>
              <a:headEnd/>
              <a:tailEnd/>
            </a:ln>
          </p:spPr>
          <p:txBody>
            <a:bodyPr wrap="square">
              <a:spAutoFit/>
            </a:bodyPr>
            <a:lstStyle/>
            <a:p>
              <a:pPr eaLnBrk="0" hangingPunct="0">
                <a:lnSpc>
                  <a:spcPct val="125000"/>
                </a:lnSpc>
                <a:spcBef>
                  <a:spcPts val="600"/>
                </a:spcBef>
                <a:defRPr/>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溶液的酸度</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b="1" baseline="30000"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浓度</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常用</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pH</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表示，</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pH = –lg[</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，碱度</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(OHˉ</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浓度</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用</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pOH</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表示，</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pOH = 14 + lg[</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endParaRPr lang="zh-CN" altLang="en-US"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449A8584-CA7C-4723-AD80-7DDA846DE313}"/>
                </a:ext>
              </a:extLst>
            </p:cNvPr>
            <p:cNvSpPr/>
            <p:nvPr/>
          </p:nvSpPr>
          <p:spPr bwMode="auto">
            <a:xfrm>
              <a:off x="323528" y="5608911"/>
              <a:ext cx="8568952" cy="99349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pSp>
      <p:grpSp>
        <p:nvGrpSpPr>
          <p:cNvPr id="2" name="组合 1">
            <a:extLst>
              <a:ext uri="{FF2B5EF4-FFF2-40B4-BE49-F238E27FC236}">
                <a16:creationId xmlns:a16="http://schemas.microsoft.com/office/drawing/2014/main" id="{D0E24F36-8AA9-46EF-8BDF-BADB767B887E}"/>
              </a:ext>
            </a:extLst>
          </p:cNvPr>
          <p:cNvGrpSpPr/>
          <p:nvPr/>
        </p:nvGrpSpPr>
        <p:grpSpPr>
          <a:xfrm>
            <a:off x="251520" y="4149725"/>
            <a:ext cx="7920880" cy="1366838"/>
            <a:chOff x="251520" y="4149725"/>
            <a:chExt cx="7920880" cy="1366838"/>
          </a:xfrm>
        </p:grpSpPr>
        <p:sp>
          <p:nvSpPr>
            <p:cNvPr id="98329" name="Text Box 15"/>
            <p:cNvSpPr txBox="1">
              <a:spLocks noChangeArrowheads="1"/>
            </p:cNvSpPr>
            <p:nvPr/>
          </p:nvSpPr>
          <p:spPr bwMode="auto">
            <a:xfrm>
              <a:off x="251521" y="4221163"/>
              <a:ext cx="1368152" cy="430212"/>
            </a:xfrm>
            <a:prstGeom prst="rect">
              <a:avLst/>
            </a:prstGeom>
            <a:noFill/>
            <a:ln w="12700" cap="sq">
              <a:noFill/>
              <a:miter lim="800000"/>
              <a:headEnd/>
              <a:tailEnd/>
            </a:ln>
          </p:spPr>
          <p:txBody>
            <a:bodyPr wrap="square" tIns="0" bIns="0">
              <a:spAutoFit/>
            </a:bodyPr>
            <a:lstStyle/>
            <a:p>
              <a:pPr eaLnBrk="0" hangingPunct="0">
                <a:spcBef>
                  <a:spcPct val="50000"/>
                </a:spcBef>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因此，</a:t>
              </a:r>
            </a:p>
          </p:txBody>
        </p:sp>
        <p:sp>
          <p:nvSpPr>
            <p:cNvPr id="98330" name="Text Box 10"/>
            <p:cNvSpPr txBox="1">
              <a:spLocks noChangeArrowheads="1"/>
            </p:cNvSpPr>
            <p:nvPr/>
          </p:nvSpPr>
          <p:spPr bwMode="auto">
            <a:xfrm>
              <a:off x="251520" y="4941888"/>
              <a:ext cx="4137918" cy="522287"/>
            </a:xfrm>
            <a:prstGeom prst="rect">
              <a:avLst/>
            </a:prstGeom>
            <a:noFill/>
            <a:ln w="9525">
              <a:noFill/>
              <a:miter lim="800000"/>
              <a:headEnd/>
              <a:tailEnd/>
            </a:ln>
          </p:spPr>
          <p:txBody>
            <a:bodyPr wrap="square">
              <a:spAutoFit/>
            </a:bodyPr>
            <a:lstStyle/>
            <a:p>
              <a:pPr eaLnBrk="0" hangingPunct="0">
                <a:spcBef>
                  <a:spcPct val="50000"/>
                </a:spcBef>
              </a:pPr>
              <a:r>
                <a:rPr lang="zh-CN" altLang="en-US"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同理，对于一元弱碱：</a:t>
              </a:r>
              <a:endParaRPr lang="zh-CN" altLang="en-US" b="1" dirty="0">
                <a:latin typeface="Times New Roman" panose="02020603050405020304" pitchFamily="18" charset="0"/>
                <a:ea typeface="华文仿宋" panose="02010600040101010101" pitchFamily="2" charset="-122"/>
                <a:cs typeface="Times New Roman" panose="02020603050405020304" pitchFamily="18" charset="0"/>
              </a:endParaRPr>
            </a:p>
          </p:txBody>
        </p:sp>
        <p:graphicFrame>
          <p:nvGraphicFramePr>
            <p:cNvPr id="98325" name="Object 21"/>
            <p:cNvGraphicFramePr>
              <a:graphicFrameLocks noChangeAspect="1"/>
            </p:cNvGraphicFramePr>
            <p:nvPr>
              <p:extLst>
                <p:ext uri="{D42A27DB-BD31-4B8C-83A1-F6EECF244321}">
                  <p14:modId xmlns:p14="http://schemas.microsoft.com/office/powerpoint/2010/main" val="3459409558"/>
                </p:ext>
              </p:extLst>
            </p:nvPr>
          </p:nvGraphicFramePr>
          <p:xfrm>
            <a:off x="1357313" y="4149725"/>
            <a:ext cx="3887787" cy="647700"/>
          </p:xfrm>
          <a:graphic>
            <a:graphicData uri="http://schemas.openxmlformats.org/presentationml/2006/ole">
              <mc:AlternateContent xmlns:mc="http://schemas.openxmlformats.org/markup-compatibility/2006">
                <mc:Choice xmlns:v="urn:schemas-microsoft-com:vml" Requires="v">
                  <p:oleObj spid="_x0000_s186144" name="Equation" r:id="rId14" imgW="1600200" imgH="266400" progId="Equation.DSMT4">
                    <p:embed/>
                  </p:oleObj>
                </mc:Choice>
                <mc:Fallback>
                  <p:oleObj name="Equation" r:id="rId14" imgW="1600200" imgH="266400" progId="Equation.DSMT4">
                    <p:embed/>
                    <p:pic>
                      <p:nvPicPr>
                        <p:cNvPr id="0" name="Picture 21"/>
                        <p:cNvPicPr>
                          <a:picLocks noChangeAspect="1" noChangeArrowheads="1"/>
                        </p:cNvPicPr>
                        <p:nvPr/>
                      </p:nvPicPr>
                      <p:blipFill>
                        <a:blip r:embed="rId15"/>
                        <a:srcRect/>
                        <a:stretch>
                          <a:fillRect/>
                        </a:stretch>
                      </p:blipFill>
                      <p:spPr bwMode="auto">
                        <a:xfrm>
                          <a:off x="1357313" y="4149725"/>
                          <a:ext cx="3887787"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26" name="Object 22"/>
            <p:cNvGraphicFramePr>
              <a:graphicFrameLocks noChangeAspect="1"/>
            </p:cNvGraphicFramePr>
            <p:nvPr>
              <p:extLst>
                <p:ext uri="{D42A27DB-BD31-4B8C-83A1-F6EECF244321}">
                  <p14:modId xmlns:p14="http://schemas.microsoft.com/office/powerpoint/2010/main" val="3135283012"/>
                </p:ext>
              </p:extLst>
            </p:nvPr>
          </p:nvGraphicFramePr>
          <p:xfrm>
            <a:off x="3990975" y="4868863"/>
            <a:ext cx="4165600" cy="647700"/>
          </p:xfrm>
          <a:graphic>
            <a:graphicData uri="http://schemas.openxmlformats.org/presentationml/2006/ole">
              <mc:AlternateContent xmlns:mc="http://schemas.openxmlformats.org/markup-compatibility/2006">
                <mc:Choice xmlns:v="urn:schemas-microsoft-com:vml" Requires="v">
                  <p:oleObj spid="_x0000_s186145" name="Equation" r:id="rId16" imgW="1714320" imgH="266400" progId="Equation.DSMT4">
                    <p:embed/>
                  </p:oleObj>
                </mc:Choice>
                <mc:Fallback>
                  <p:oleObj name="Equation" r:id="rId16" imgW="1714320" imgH="266400" progId="Equation.DSMT4">
                    <p:embed/>
                    <p:pic>
                      <p:nvPicPr>
                        <p:cNvPr id="0" name="Picture 22"/>
                        <p:cNvPicPr>
                          <a:picLocks noChangeAspect="1" noChangeArrowheads="1"/>
                        </p:cNvPicPr>
                        <p:nvPr/>
                      </p:nvPicPr>
                      <p:blipFill>
                        <a:blip r:embed="rId17"/>
                        <a:srcRect/>
                        <a:stretch>
                          <a:fillRect/>
                        </a:stretch>
                      </p:blipFill>
                      <p:spPr bwMode="auto">
                        <a:xfrm>
                          <a:off x="3990975" y="4868863"/>
                          <a:ext cx="4165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矩形 21">
              <a:extLst>
                <a:ext uri="{FF2B5EF4-FFF2-40B4-BE49-F238E27FC236}">
                  <a16:creationId xmlns:a16="http://schemas.microsoft.com/office/drawing/2014/main" id="{A469187E-7784-4DCD-8EAD-829455F24B97}"/>
                </a:ext>
              </a:extLst>
            </p:cNvPr>
            <p:cNvSpPr/>
            <p:nvPr/>
          </p:nvSpPr>
          <p:spPr bwMode="auto">
            <a:xfrm>
              <a:off x="1284590" y="4168379"/>
              <a:ext cx="3981450" cy="5542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sp>
          <p:nvSpPr>
            <p:cNvPr id="23" name="矩形 22">
              <a:extLst>
                <a:ext uri="{FF2B5EF4-FFF2-40B4-BE49-F238E27FC236}">
                  <a16:creationId xmlns:a16="http://schemas.microsoft.com/office/drawing/2014/main" id="{4975E4DA-7686-47C7-A940-1BF6D0DD358C}"/>
                </a:ext>
              </a:extLst>
            </p:cNvPr>
            <p:cNvSpPr/>
            <p:nvPr/>
          </p:nvSpPr>
          <p:spPr bwMode="auto">
            <a:xfrm>
              <a:off x="3979864" y="4890992"/>
              <a:ext cx="4192536" cy="5542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pSp>
      <p:pic>
        <p:nvPicPr>
          <p:cNvPr id="24" name="图片 23">
            <a:extLst>
              <a:ext uri="{FF2B5EF4-FFF2-40B4-BE49-F238E27FC236}">
                <a16:creationId xmlns:a16="http://schemas.microsoft.com/office/drawing/2014/main" id="{0ABF88AF-5080-4483-BDCA-2F1B6D24877A}"/>
              </a:ext>
            </a:extLst>
          </p:cNvPr>
          <p:cNvPicPr>
            <a:picLocks noChangeAspect="1"/>
          </p:cNvPicPr>
          <p:nvPr/>
        </p:nvPicPr>
        <p:blipFill>
          <a:blip r:embed="rId18">
            <a:biLevel thresh="75000"/>
            <a:extLst>
              <a:ext uri="{28A0092B-C50C-407E-A947-70E740481C1C}">
                <a14:useLocalDpi xmlns:a14="http://schemas.microsoft.com/office/drawing/2010/main" val="0"/>
              </a:ext>
            </a:extLst>
          </a:blip>
          <a:stretch>
            <a:fillRect/>
          </a:stretch>
        </p:blipFill>
        <p:spPr>
          <a:xfrm>
            <a:off x="2702884" y="1584256"/>
            <a:ext cx="590956" cy="296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标题 5"/>
          <p:cNvSpPr>
            <a:spLocks noGrp="1"/>
          </p:cNvSpPr>
          <p:nvPr>
            <p:ph type="title"/>
          </p:nvPr>
        </p:nvSpPr>
        <p:spPr>
          <a:xfrm>
            <a:off x="251520" y="304800"/>
            <a:ext cx="6552505" cy="747713"/>
          </a:xfrm>
        </p:spPr>
        <p:txBody>
          <a:bodyPr/>
          <a:lstStyle/>
          <a:p>
            <a:r>
              <a:rPr lang="en-US" altLang="zh-CN" dirty="0">
                <a:latin typeface="Arial" panose="020B0604020202020204" pitchFamily="34" charset="0"/>
                <a:cs typeface="Arial" panose="020B0604020202020204" pitchFamily="34" charset="0"/>
              </a:rPr>
              <a:t>4.4.2.3  </a:t>
            </a:r>
            <a:r>
              <a:rPr lang="zh-CN" altLang="en-US" dirty="0"/>
              <a:t>酸碱溶液的</a:t>
            </a:r>
            <a:r>
              <a:rPr lang="en-US" altLang="zh-CN" dirty="0"/>
              <a:t>pH</a:t>
            </a:r>
            <a:r>
              <a:rPr lang="zh-CN" altLang="en-US" dirty="0"/>
              <a:t>值计算</a:t>
            </a:r>
          </a:p>
        </p:txBody>
      </p:sp>
      <p:sp>
        <p:nvSpPr>
          <p:cNvPr id="562179" name="Rectangle 3"/>
          <p:cNvSpPr>
            <a:spLocks noGrp="1" noChangeArrowheads="1"/>
          </p:cNvSpPr>
          <p:nvPr>
            <p:ph type="body" idx="4294967295"/>
          </p:nvPr>
        </p:nvSpPr>
        <p:spPr>
          <a:xfrm>
            <a:off x="251520" y="980728"/>
            <a:ext cx="8640960" cy="3095625"/>
          </a:xfrm>
        </p:spPr>
        <p:txBody>
          <a:bodyPr/>
          <a:lstStyle/>
          <a:p>
            <a:pPr marL="0" indent="0">
              <a:lnSpc>
                <a:spcPct val="125000"/>
              </a:lnSpc>
              <a:spcBef>
                <a:spcPts val="600"/>
              </a:spcBef>
              <a:buClrTx/>
              <a:buSzTx/>
              <a:buFontTx/>
              <a:buNone/>
              <a:defRPr/>
            </a:pPr>
            <a:r>
              <a:rPr lang="en-US" altLang="zh-CN" dirty="0">
                <a:effectLst/>
                <a:latin typeface="Times New Roman" panose="02020603050405020304" pitchFamily="18" charset="0"/>
                <a:cs typeface="Times New Roman" panose="02020603050405020304" pitchFamily="18" charset="0"/>
              </a:rPr>
              <a:t>HAc</a:t>
            </a:r>
            <a:r>
              <a:rPr lang="zh-CN" altLang="en-US" dirty="0">
                <a:effectLst/>
                <a:latin typeface="Times New Roman" panose="02020603050405020304" pitchFamily="18" charset="0"/>
                <a:cs typeface="Times New Roman" panose="02020603050405020304" pitchFamily="18" charset="0"/>
              </a:rPr>
              <a:t>是弱酸，</a:t>
            </a:r>
            <a:r>
              <a:rPr lang="en-US" altLang="zh-CN" dirty="0">
                <a:solidFill>
                  <a:srgbClr val="0000FF"/>
                </a:solidFill>
                <a:effectLst/>
                <a:latin typeface="Times New Roman" panose="02020603050405020304" pitchFamily="18" charset="0"/>
                <a:cs typeface="Times New Roman" panose="02020603050405020304" pitchFamily="18" charset="0"/>
              </a:rPr>
              <a:t>25 </a:t>
            </a:r>
            <a:r>
              <a:rPr lang="en-US" altLang="zh-CN" baseline="30000" dirty="0" err="1">
                <a:solidFill>
                  <a:srgbClr val="0000FF"/>
                </a:solidFill>
                <a:effectLst/>
                <a:latin typeface="Times New Roman" panose="02020603050405020304" pitchFamily="18" charset="0"/>
                <a:cs typeface="Times New Roman" panose="02020603050405020304" pitchFamily="18" charset="0"/>
              </a:rPr>
              <a:t>o</a:t>
            </a:r>
            <a:r>
              <a:rPr lang="en-US" altLang="zh-CN" dirty="0" err="1">
                <a:solidFill>
                  <a:srgbClr val="0000FF"/>
                </a:solidFill>
                <a:effectLst/>
                <a:latin typeface="Times New Roman" panose="02020603050405020304" pitchFamily="18" charset="0"/>
                <a:cs typeface="Times New Roman" panose="02020603050405020304" pitchFamily="18" charset="0"/>
              </a:rPr>
              <a:t>C</a:t>
            </a:r>
            <a:r>
              <a:rPr lang="zh-CN" altLang="en-US" dirty="0">
                <a:effectLst/>
                <a:latin typeface="Times New Roman" panose="02020603050405020304" pitchFamily="18" charset="0"/>
                <a:cs typeface="Times New Roman" panose="02020603050405020304" pitchFamily="18" charset="0"/>
              </a:rPr>
              <a:t>时</a:t>
            </a:r>
            <a:r>
              <a:rPr lang="en-US" altLang="zh-CN" i="1" dirty="0">
                <a:effectLst/>
                <a:latin typeface="Times New Roman" panose="02020603050405020304" pitchFamily="18" charset="0"/>
                <a:cs typeface="Times New Roman" panose="02020603050405020304" pitchFamily="18" charset="0"/>
              </a:rPr>
              <a:t>K</a:t>
            </a:r>
            <a:r>
              <a:rPr lang="en-US" altLang="zh-CN" baseline="-25000" dirty="0">
                <a:effectLst/>
                <a:latin typeface="Times New Roman" panose="02020603050405020304" pitchFamily="18" charset="0"/>
                <a:cs typeface="Times New Roman" panose="02020603050405020304" pitchFamily="18" charset="0"/>
              </a:rPr>
              <a:t>a</a:t>
            </a:r>
            <a:r>
              <a:rPr lang="en-US" altLang="zh-CN" i="1"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=1.76×10</a:t>
            </a:r>
            <a:r>
              <a:rPr lang="en-US" altLang="zh-CN" baseline="30000" dirty="0">
                <a:effectLst/>
                <a:latin typeface="Times New Roman" panose="02020603050405020304" pitchFamily="18" charset="0"/>
                <a:cs typeface="Times New Roman" panose="02020603050405020304" pitchFamily="18" charset="0"/>
              </a:rPr>
              <a:t>-5</a:t>
            </a:r>
            <a:r>
              <a:rPr lang="zh-CN" altLang="en-US" dirty="0">
                <a:effectLst/>
                <a:latin typeface="Times New Roman" panose="02020603050405020304" pitchFamily="18" charset="0"/>
                <a:cs typeface="Times New Roman" panose="02020603050405020304" pitchFamily="18" charset="0"/>
              </a:rPr>
              <a:t>，那么</a:t>
            </a:r>
            <a:r>
              <a:rPr lang="en-US" altLang="zh-CN" dirty="0">
                <a:effectLst/>
                <a:latin typeface="Times New Roman" panose="02020603050405020304" pitchFamily="18" charset="0"/>
                <a:cs typeface="Times New Roman" panose="02020603050405020304" pitchFamily="18" charset="0"/>
              </a:rPr>
              <a:t>0.1 mol·dm</a:t>
            </a:r>
            <a:r>
              <a:rPr lang="en-US" altLang="zh-CN" baseline="30000" dirty="0">
                <a:effectLst/>
                <a:latin typeface="Times New Roman" panose="02020603050405020304" pitchFamily="18" charset="0"/>
                <a:cs typeface="Times New Roman" panose="02020603050405020304" pitchFamily="18" charset="0"/>
              </a:rPr>
              <a:t>-3</a:t>
            </a:r>
            <a:r>
              <a:rPr lang="zh-CN" altLang="en-US" dirty="0">
                <a:effectLst/>
                <a:latin typeface="Times New Roman" panose="02020603050405020304" pitchFamily="18" charset="0"/>
                <a:cs typeface="Times New Roman" panose="02020603050405020304" pitchFamily="18" charset="0"/>
              </a:rPr>
              <a:t>的</a:t>
            </a:r>
            <a:r>
              <a:rPr lang="en-US" altLang="zh-CN" dirty="0">
                <a:effectLst/>
                <a:latin typeface="Times New Roman" panose="02020603050405020304" pitchFamily="18" charset="0"/>
                <a:cs typeface="Times New Roman" panose="02020603050405020304" pitchFamily="18" charset="0"/>
              </a:rPr>
              <a:t>HAc</a:t>
            </a:r>
            <a:r>
              <a:rPr lang="zh-CN" altLang="en-US" dirty="0">
                <a:effectLst/>
                <a:latin typeface="Times New Roman" panose="02020603050405020304" pitchFamily="18" charset="0"/>
                <a:cs typeface="Times New Roman" panose="02020603050405020304" pitchFamily="18" charset="0"/>
              </a:rPr>
              <a:t>溶液中的</a:t>
            </a:r>
            <a:r>
              <a:rPr lang="en-US" altLang="zh-CN" dirty="0">
                <a:effectLst/>
                <a:latin typeface="Times New Roman" panose="02020603050405020304" pitchFamily="18" charset="0"/>
                <a:cs typeface="Times New Roman" panose="02020603050405020304" pitchFamily="18" charset="0"/>
              </a:rPr>
              <a:t>pH</a:t>
            </a:r>
            <a:r>
              <a:rPr lang="zh-CN" altLang="en-US" dirty="0">
                <a:effectLst/>
                <a:latin typeface="Times New Roman" panose="02020603050405020304" pitchFamily="18" charset="0"/>
                <a:cs typeface="Times New Roman" panose="02020603050405020304" pitchFamily="18" charset="0"/>
              </a:rPr>
              <a:t>值应为：</a:t>
            </a:r>
          </a:p>
          <a:p>
            <a:pPr marL="0" indent="0">
              <a:lnSpc>
                <a:spcPct val="125000"/>
              </a:lnSpc>
              <a:spcBef>
                <a:spcPts val="600"/>
              </a:spcBef>
              <a:buClrTx/>
              <a:buSzTx/>
              <a:buFontTx/>
              <a:buNone/>
              <a:defRPr/>
            </a:pPr>
            <a:r>
              <a:rPr lang="en-US" altLang="zh-CN" i="1" dirty="0">
                <a:effectLst/>
                <a:latin typeface="Times New Roman" panose="02020603050405020304" pitchFamily="18" charset="0"/>
                <a:cs typeface="Times New Roman" panose="02020603050405020304" pitchFamily="18" charset="0"/>
              </a:rPr>
              <a:t>       c</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 = </a:t>
            </a:r>
            <a:r>
              <a:rPr lang="en-US" altLang="zh-CN" i="1" dirty="0">
                <a:effectLst/>
                <a:latin typeface="Times New Roman" panose="02020603050405020304" pitchFamily="18" charset="0"/>
                <a:cs typeface="Times New Roman" panose="02020603050405020304" pitchFamily="18" charset="0"/>
              </a:rPr>
              <a:t>c</a:t>
            </a:r>
            <a:r>
              <a:rPr lang="en-US" altLang="zh-CN" dirty="0">
                <a:effectLst/>
                <a:latin typeface="Times New Roman" panose="02020603050405020304" pitchFamily="18" charset="0"/>
                <a:cs typeface="Times New Roman" panose="02020603050405020304" pitchFamily="18" charset="0"/>
              </a:rPr>
              <a:t>α =              ≈ 1.33×10</a:t>
            </a:r>
            <a:r>
              <a:rPr lang="en-US" altLang="zh-CN" baseline="30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 mol·dm</a:t>
            </a:r>
            <a:r>
              <a:rPr lang="en-US" altLang="zh-CN" baseline="30000" dirty="0">
                <a:effectLst/>
                <a:latin typeface="Times New Roman" panose="02020603050405020304" pitchFamily="18" charset="0"/>
                <a:cs typeface="Times New Roman" panose="02020603050405020304" pitchFamily="18" charset="0"/>
              </a:rPr>
              <a:t>-3</a:t>
            </a:r>
          </a:p>
          <a:p>
            <a:pPr marL="0" indent="0">
              <a:lnSpc>
                <a:spcPct val="125000"/>
              </a:lnSpc>
              <a:spcBef>
                <a:spcPts val="600"/>
              </a:spcBef>
              <a:buClrTx/>
              <a:buSzTx/>
              <a:buFontTx/>
              <a:buNone/>
              <a:defRPr/>
            </a:pPr>
            <a:r>
              <a:rPr lang="en-US" altLang="zh-CN" dirty="0">
                <a:solidFill>
                  <a:srgbClr val="FF0000"/>
                </a:solidFill>
                <a:effectLst/>
                <a:latin typeface="Times New Roman" panose="02020603050405020304" pitchFamily="18" charset="0"/>
                <a:cs typeface="Times New Roman" panose="02020603050405020304" pitchFamily="18" charset="0"/>
              </a:rPr>
              <a:t>           pH</a:t>
            </a:r>
            <a:r>
              <a:rPr lang="en-US" altLang="zh-CN" dirty="0">
                <a:solidFill>
                  <a:schemeClr val="tx2"/>
                </a:solidFill>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 -lg(1.33 ×10</a:t>
            </a:r>
            <a:r>
              <a:rPr lang="en-US" altLang="zh-CN" baseline="30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 = 2.88</a:t>
            </a:r>
          </a:p>
          <a:p>
            <a:pPr marL="0" indent="0">
              <a:lnSpc>
                <a:spcPct val="125000"/>
              </a:lnSpc>
              <a:spcBef>
                <a:spcPts val="600"/>
              </a:spcBef>
              <a:buClrTx/>
              <a:buSzTx/>
              <a:buFontTx/>
              <a:buNone/>
              <a:defRPr/>
            </a:pPr>
            <a:r>
              <a:rPr lang="en-US" altLang="zh-CN" i="1" dirty="0">
                <a:effectLst/>
                <a:latin typeface="Times New Roman" panose="02020603050405020304" pitchFamily="18" charset="0"/>
                <a:cs typeface="Times New Roman" panose="02020603050405020304" pitchFamily="18" charset="0"/>
              </a:rPr>
              <a:t>              </a:t>
            </a:r>
            <a:r>
              <a:rPr lang="en-US" altLang="zh-CN" dirty="0">
                <a:solidFill>
                  <a:srgbClr val="FF0000"/>
                </a:solidFill>
                <a:effectLst/>
                <a:latin typeface="Times New Roman" panose="02020603050405020304" pitchFamily="18" charset="0"/>
                <a:cs typeface="Times New Roman" panose="02020603050405020304" pitchFamily="18" charset="0"/>
              </a:rPr>
              <a:t>α</a:t>
            </a:r>
            <a:r>
              <a:rPr lang="en-US" altLang="zh-CN" dirty="0">
                <a:effectLst/>
                <a:latin typeface="Times New Roman" panose="02020603050405020304" pitchFamily="18" charset="0"/>
                <a:cs typeface="Times New Roman" panose="02020603050405020304" pitchFamily="18" charset="0"/>
              </a:rPr>
              <a:t> ≈ 1.33×10</a:t>
            </a:r>
            <a:r>
              <a:rPr lang="en-US" altLang="zh-CN" baseline="30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 / 0.1 = 0.0133 =1.33%</a:t>
            </a:r>
          </a:p>
        </p:txBody>
      </p:sp>
      <p:graphicFrame>
        <p:nvGraphicFramePr>
          <p:cNvPr id="99333" name="Object 5"/>
          <p:cNvGraphicFramePr>
            <a:graphicFrameLocks noChangeAspect="1"/>
          </p:cNvGraphicFramePr>
          <p:nvPr>
            <p:extLst>
              <p:ext uri="{D42A27DB-BD31-4B8C-83A1-F6EECF244321}">
                <p14:modId xmlns:p14="http://schemas.microsoft.com/office/powerpoint/2010/main" val="3805226731"/>
              </p:ext>
            </p:extLst>
          </p:nvPr>
        </p:nvGraphicFramePr>
        <p:xfrm>
          <a:off x="2771974" y="2132856"/>
          <a:ext cx="1223962" cy="676275"/>
        </p:xfrm>
        <a:graphic>
          <a:graphicData uri="http://schemas.openxmlformats.org/presentationml/2006/ole">
            <mc:AlternateContent xmlns:mc="http://schemas.openxmlformats.org/markup-compatibility/2006">
              <mc:Choice xmlns:v="urn:schemas-microsoft-com:vml" Requires="v">
                <p:oleObj spid="_x0000_s99687" name="Equation" r:id="rId3" imgW="482400" imgH="266400" progId="Equation.DSMT4">
                  <p:embed/>
                </p:oleObj>
              </mc:Choice>
              <mc:Fallback>
                <p:oleObj name="Equation" r:id="rId3" imgW="482400" imgH="266400" progId="Equation.DSMT4">
                  <p:embed/>
                  <p:pic>
                    <p:nvPicPr>
                      <p:cNvPr id="0" name="Picture 5"/>
                      <p:cNvPicPr>
                        <a:picLocks noChangeAspect="1" noChangeArrowheads="1"/>
                      </p:cNvPicPr>
                      <p:nvPr/>
                    </p:nvPicPr>
                    <p:blipFill>
                      <a:blip r:embed="rId4"/>
                      <a:srcRect/>
                      <a:stretch>
                        <a:fillRect/>
                      </a:stretch>
                    </p:blipFill>
                    <p:spPr bwMode="auto">
                      <a:xfrm>
                        <a:off x="2771974" y="2132856"/>
                        <a:ext cx="1223962" cy="676275"/>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99336" name="Text Box 9"/>
          <p:cNvSpPr txBox="1">
            <a:spLocks noChangeArrowheads="1"/>
          </p:cNvSpPr>
          <p:nvPr/>
        </p:nvSpPr>
        <p:spPr bwMode="auto">
          <a:xfrm>
            <a:off x="251520" y="4149080"/>
            <a:ext cx="8640960" cy="1131335"/>
          </a:xfrm>
          <a:prstGeom prst="rect">
            <a:avLst/>
          </a:prstGeom>
          <a:noFill/>
          <a:ln w="9525">
            <a:noFill/>
            <a:miter lim="800000"/>
            <a:headEnd/>
            <a:tailEnd/>
          </a:ln>
        </p:spPr>
        <p:txBody>
          <a:bodyPr wrap="square">
            <a:spAutoFit/>
          </a:bodyPr>
          <a:lstStyle/>
          <a:p>
            <a:pPr>
              <a:lnSpc>
                <a:spcPct val="125000"/>
              </a:lnSpc>
              <a:spcBef>
                <a:spcPts val="600"/>
              </a:spcBef>
            </a:pPr>
            <a:r>
              <a:rPr lang="zh-CN" altLang="en-US" b="1" dirty="0">
                <a:latin typeface="Times New Roman" panose="02020603050405020304" pitchFamily="18" charset="0"/>
                <a:ea typeface="华文仿宋" pitchFamily="2" charset="-122"/>
                <a:cs typeface="Times New Roman" panose="02020603050405020304" pitchFamily="18" charset="0"/>
              </a:rPr>
              <a:t>注意：</a:t>
            </a:r>
            <a:r>
              <a:rPr lang="en-US" altLang="zh-CN" b="1" dirty="0">
                <a:latin typeface="Times New Roman" panose="02020603050405020304" pitchFamily="18" charset="0"/>
                <a:ea typeface="华文仿宋" pitchFamily="2" charset="-122"/>
                <a:cs typeface="Times New Roman" panose="02020603050405020304" pitchFamily="18" charset="0"/>
              </a:rPr>
              <a:t>pH</a:t>
            </a:r>
            <a:r>
              <a:rPr lang="zh-CN" altLang="en-US" b="1" dirty="0">
                <a:latin typeface="Times New Roman" panose="02020603050405020304" pitchFamily="18" charset="0"/>
                <a:ea typeface="华文仿宋" pitchFamily="2" charset="-122"/>
                <a:cs typeface="Times New Roman" panose="02020603050405020304" pitchFamily="18" charset="0"/>
              </a:rPr>
              <a:t>计算时应注明温度、解离方程式。不做特别说明时为</a:t>
            </a:r>
            <a:r>
              <a:rPr lang="en-US" altLang="zh-CN" b="1" dirty="0">
                <a:latin typeface="Times New Roman" panose="02020603050405020304" pitchFamily="18" charset="0"/>
                <a:ea typeface="华文仿宋" pitchFamily="2" charset="-122"/>
                <a:cs typeface="Times New Roman" panose="02020603050405020304" pitchFamily="18" charset="0"/>
              </a:rPr>
              <a:t>25 </a:t>
            </a:r>
            <a:r>
              <a:rPr lang="en-US" altLang="zh-CN" b="1" baseline="30000" dirty="0" err="1">
                <a:latin typeface="Times New Roman" panose="02020603050405020304" pitchFamily="18" charset="0"/>
                <a:ea typeface="华文仿宋" pitchFamily="2" charset="-122"/>
                <a:cs typeface="Times New Roman" panose="02020603050405020304" pitchFamily="18" charset="0"/>
              </a:rPr>
              <a:t>o</a:t>
            </a:r>
            <a:r>
              <a:rPr lang="en-US" altLang="zh-CN" b="1" dirty="0" err="1">
                <a:latin typeface="Times New Roman" panose="02020603050405020304" pitchFamily="18" charset="0"/>
                <a:ea typeface="华文仿宋" pitchFamily="2" charset="-122"/>
                <a:cs typeface="Times New Roman" panose="02020603050405020304" pitchFamily="18" charset="0"/>
              </a:rPr>
              <a:t>C</a:t>
            </a:r>
            <a:r>
              <a:rPr lang="zh-CN" altLang="en-US" b="1" dirty="0">
                <a:latin typeface="Times New Roman" panose="02020603050405020304" pitchFamily="18" charset="0"/>
                <a:ea typeface="华文仿宋" pitchFamily="2" charset="-122"/>
                <a:cs typeface="Times New Roman" panose="02020603050405020304" pitchFamily="18" charset="0"/>
              </a:rPr>
              <a:t>。</a:t>
            </a:r>
          </a:p>
        </p:txBody>
      </p:sp>
      <p:sp>
        <p:nvSpPr>
          <p:cNvPr id="2" name="矩形 1">
            <a:extLst>
              <a:ext uri="{FF2B5EF4-FFF2-40B4-BE49-F238E27FC236}">
                <a16:creationId xmlns:a16="http://schemas.microsoft.com/office/drawing/2014/main" id="{8D43192B-0923-47F8-A4DA-4BC3B97C32FD}"/>
              </a:ext>
            </a:extLst>
          </p:cNvPr>
          <p:cNvSpPr/>
          <p:nvPr/>
        </p:nvSpPr>
        <p:spPr>
          <a:xfrm>
            <a:off x="369001" y="5373194"/>
            <a:ext cx="5077031" cy="523220"/>
          </a:xfrm>
          <a:prstGeom prst="rect">
            <a:avLst/>
          </a:prstGeom>
        </p:spPr>
        <p:txBody>
          <a:bodyPr wrap="none">
            <a:spAutoFit/>
          </a:bodyPr>
          <a:lstStyle/>
          <a:p>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pH = –lg[</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 = </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lg(</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K</a:t>
            </a:r>
            <a:r>
              <a:rPr lang="en-US" altLang="zh-CN"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 </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C</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0.5</a:t>
            </a:r>
            <a:endParaRPr lang="zh-CN" altLang="en-US" baseline="30000" dirty="0"/>
          </a:p>
        </p:txBody>
      </p:sp>
      <p:grpSp>
        <p:nvGrpSpPr>
          <p:cNvPr id="7" name="组合 6">
            <a:extLst>
              <a:ext uri="{FF2B5EF4-FFF2-40B4-BE49-F238E27FC236}">
                <a16:creationId xmlns:a16="http://schemas.microsoft.com/office/drawing/2014/main" id="{9D0D52E3-78A8-41EB-A331-6232223C060F}"/>
              </a:ext>
            </a:extLst>
          </p:cNvPr>
          <p:cNvGrpSpPr/>
          <p:nvPr/>
        </p:nvGrpSpPr>
        <p:grpSpPr>
          <a:xfrm>
            <a:off x="6372200" y="4716431"/>
            <a:ext cx="1480145" cy="1480145"/>
            <a:chOff x="6660232" y="5044480"/>
            <a:chExt cx="1480145" cy="1480145"/>
          </a:xfrm>
        </p:grpSpPr>
        <p:sp>
          <p:nvSpPr>
            <p:cNvPr id="8" name="爆炸形: 8 pt  7">
              <a:extLst>
                <a:ext uri="{FF2B5EF4-FFF2-40B4-BE49-F238E27FC236}">
                  <a16:creationId xmlns:a16="http://schemas.microsoft.com/office/drawing/2014/main" id="{0AC13C36-11A4-4373-8AAE-0DBADC129CDA}"/>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9" name="矩形 8">
              <a:extLst>
                <a:ext uri="{FF2B5EF4-FFF2-40B4-BE49-F238E27FC236}">
                  <a16:creationId xmlns:a16="http://schemas.microsoft.com/office/drawing/2014/main" id="{E653884F-CCFD-4FF2-BBB9-FBAE161D737C}"/>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
        <p:nvSpPr>
          <p:cNvPr id="10" name="矩形 9">
            <a:extLst>
              <a:ext uri="{FF2B5EF4-FFF2-40B4-BE49-F238E27FC236}">
                <a16:creationId xmlns:a16="http://schemas.microsoft.com/office/drawing/2014/main" id="{1A2933C9-EFA9-47E4-8D04-CAE944EEB412}"/>
              </a:ext>
            </a:extLst>
          </p:cNvPr>
          <p:cNvSpPr/>
          <p:nvPr/>
        </p:nvSpPr>
        <p:spPr>
          <a:xfrm>
            <a:off x="375897" y="6072503"/>
            <a:ext cx="8234947" cy="523220"/>
          </a:xfrm>
          <a:prstGeom prst="rect">
            <a:avLst/>
          </a:prstGeom>
        </p:spPr>
        <p:txBody>
          <a:bodyPr wrap="none">
            <a:spAutoFit/>
          </a:bodyPr>
          <a:lstStyle/>
          <a:p>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pH = 14-pOH = 14–{-lg[</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(OH</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 = 14</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lg(</a:t>
            </a:r>
            <a:r>
              <a:rPr lang="en-US" altLang="zh-CN" b="1" i="1" dirty="0" err="1">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K</a:t>
            </a:r>
            <a:r>
              <a:rPr lang="en-US" altLang="zh-CN" b="1" baseline="-25000" dirty="0" err="1">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b</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 </a:t>
            </a:r>
            <a:r>
              <a:rPr lang="en-US" altLang="zh-CN" b="1" i="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C</a:t>
            </a:r>
            <a:r>
              <a:rPr lang="en-US" altLang="zh-CN"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a:t>
            </a:r>
            <a:r>
              <a:rPr lang="en-US" altLang="zh-CN"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sym typeface="Euclid Math One"/>
              </a:rPr>
              <a:t>0.5</a:t>
            </a:r>
            <a:endParaRPr lang="zh-CN" altLang="en-US" baseline="30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71" name="Rectangle 15"/>
          <p:cNvSpPr>
            <a:spLocks noGrp="1" noChangeArrowheads="1"/>
          </p:cNvSpPr>
          <p:nvPr>
            <p:ph type="title"/>
          </p:nvPr>
        </p:nvSpPr>
        <p:spPr>
          <a:xfrm>
            <a:off x="251520" y="371128"/>
            <a:ext cx="7592888" cy="609600"/>
          </a:xfrm>
        </p:spPr>
        <p:txBody>
          <a:bodyPr/>
          <a:lstStyle/>
          <a:p>
            <a:pPr eaLnBrk="1" hangingPunct="1"/>
            <a:r>
              <a:rPr lang="en-US" altLang="zh-CN" sz="3200" dirty="0">
                <a:latin typeface="Arial" panose="020B0604020202020204" pitchFamily="34" charset="0"/>
                <a:cs typeface="Arial" panose="020B0604020202020204" pitchFamily="34" charset="0"/>
              </a:rPr>
              <a:t>4.4.2.3  </a:t>
            </a:r>
            <a:r>
              <a:rPr lang="zh-CN" altLang="en-US" sz="3200" dirty="0"/>
              <a:t>酸碱溶液的</a:t>
            </a:r>
            <a:r>
              <a:rPr lang="en-US" altLang="zh-CN" sz="3200" dirty="0"/>
              <a:t>pH</a:t>
            </a:r>
            <a:r>
              <a:rPr lang="zh-CN" altLang="en-US" sz="3200" dirty="0"/>
              <a:t>值计算</a:t>
            </a:r>
          </a:p>
        </p:txBody>
      </p:sp>
      <p:sp>
        <p:nvSpPr>
          <p:cNvPr id="100373" name="Text Box 3"/>
          <p:cNvSpPr txBox="1">
            <a:spLocks noChangeArrowheads="1"/>
          </p:cNvSpPr>
          <p:nvPr/>
        </p:nvSpPr>
        <p:spPr bwMode="auto">
          <a:xfrm>
            <a:off x="251520" y="1001521"/>
            <a:ext cx="8640960" cy="1131335"/>
          </a:xfrm>
          <a:prstGeom prst="rect">
            <a:avLst/>
          </a:prstGeom>
          <a:noFill/>
          <a:ln w="9525">
            <a:noFill/>
            <a:miter lim="800000"/>
            <a:headEnd/>
            <a:tailEnd/>
          </a:ln>
        </p:spPr>
        <p:txBody>
          <a:bodyPr wrap="square">
            <a:spAutoFit/>
          </a:bodyPr>
          <a:lstStyle/>
          <a:p>
            <a:pPr>
              <a:lnSpc>
                <a:spcPct val="125000"/>
              </a:lnSpc>
              <a:spcBef>
                <a:spcPts val="600"/>
              </a:spcBef>
            </a:pPr>
            <a:r>
              <a:rPr kumimoji="0"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例</a:t>
            </a:r>
            <a:r>
              <a:rPr kumimoji="0" lang="en-US" altLang="zh-CN" b="1" dirty="0">
                <a:solidFill>
                  <a:srgbClr val="0000FF"/>
                </a:solidFill>
                <a:latin typeface="Times New Roman" panose="02020603050405020304" pitchFamily="18" charset="0"/>
                <a:ea typeface="华文仿宋" pitchFamily="2" charset="-122"/>
                <a:cs typeface="Times New Roman" panose="02020603050405020304" pitchFamily="18" charset="0"/>
              </a:rPr>
              <a:t>6  </a:t>
            </a:r>
            <a:r>
              <a:rPr kumimoji="0" lang="zh-CN" altLang="en-US" b="1" dirty="0">
                <a:latin typeface="Times New Roman" panose="02020603050405020304" pitchFamily="18" charset="0"/>
                <a:ea typeface="华文仿宋" pitchFamily="2" charset="-122"/>
                <a:cs typeface="Times New Roman" panose="02020603050405020304" pitchFamily="18" charset="0"/>
              </a:rPr>
              <a:t>计算0.10 </a:t>
            </a:r>
            <a:r>
              <a:rPr kumimoji="0" lang="en-US" altLang="zh-CN" b="1" dirty="0">
                <a:latin typeface="Times New Roman" panose="02020603050405020304" pitchFamily="18" charset="0"/>
                <a:ea typeface="华文仿宋" pitchFamily="2" charset="-122"/>
                <a:cs typeface="Times New Roman" panose="02020603050405020304" pitchFamily="18" charset="0"/>
              </a:rPr>
              <a:t>mol</a:t>
            </a:r>
            <a:r>
              <a:rPr lang="en-US" altLang="zh-CN" dirty="0">
                <a:latin typeface="Times New Roman" panose="02020603050405020304" pitchFamily="18" charset="0"/>
                <a:cs typeface="Times New Roman" panose="02020603050405020304" pitchFamily="18" charset="0"/>
              </a:rPr>
              <a:t>·</a:t>
            </a:r>
            <a:r>
              <a:rPr kumimoji="0" lang="en-US" altLang="zh-CN" b="1" dirty="0">
                <a:latin typeface="Times New Roman" panose="02020603050405020304" pitchFamily="18" charset="0"/>
                <a:ea typeface="华文仿宋" pitchFamily="2" charset="-122"/>
                <a:cs typeface="Times New Roman" panose="02020603050405020304" pitchFamily="18" charset="0"/>
              </a:rPr>
              <a:t>L</a:t>
            </a:r>
            <a:r>
              <a:rPr kumimoji="0" lang="en-US" altLang="zh-CN" b="1" baseline="30000" dirty="0">
                <a:latin typeface="Times New Roman" panose="02020603050405020304" pitchFamily="18" charset="0"/>
                <a:ea typeface="华文仿宋" pitchFamily="2" charset="-122"/>
                <a:cs typeface="Times New Roman" panose="02020603050405020304" pitchFamily="18" charset="0"/>
              </a:rPr>
              <a:t>-1</a:t>
            </a:r>
            <a:r>
              <a:rPr kumimoji="0" lang="zh-CN" altLang="en-US" b="1" dirty="0">
                <a:latin typeface="Times New Roman" panose="02020603050405020304" pitchFamily="18" charset="0"/>
                <a:ea typeface="华文仿宋" pitchFamily="2" charset="-122"/>
                <a:cs typeface="Times New Roman" panose="02020603050405020304" pitchFamily="18" charset="0"/>
              </a:rPr>
              <a:t>氨水溶液的[</a:t>
            </a:r>
            <a:r>
              <a:rPr kumimoji="0" lang="en-US" altLang="zh-CN" b="1" dirty="0">
                <a:latin typeface="Times New Roman" panose="02020603050405020304" pitchFamily="18" charset="0"/>
                <a:ea typeface="华文仿宋" pitchFamily="2" charset="-122"/>
                <a:cs typeface="Times New Roman" panose="02020603050405020304" pitchFamily="18" charset="0"/>
              </a:rPr>
              <a:t>OH</a:t>
            </a:r>
            <a:r>
              <a:rPr kumimoji="0" lang="en-US" altLang="zh-CN" b="1" baseline="30000" dirty="0">
                <a:latin typeface="Times New Roman" panose="02020603050405020304" pitchFamily="18" charset="0"/>
                <a:ea typeface="华文仿宋" pitchFamily="2" charset="-122"/>
                <a:cs typeface="Times New Roman" panose="02020603050405020304" pitchFamily="18" charset="0"/>
              </a:rPr>
              <a:t>-</a:t>
            </a:r>
            <a:r>
              <a:rPr kumimoji="0" lang="en-US" altLang="zh-CN" b="1" dirty="0">
                <a:latin typeface="Times New Roman" panose="02020603050405020304" pitchFamily="18" charset="0"/>
                <a:ea typeface="华文仿宋" pitchFamily="2" charset="-122"/>
                <a:cs typeface="Times New Roman" panose="02020603050405020304" pitchFamily="18" charset="0"/>
              </a:rPr>
              <a:t>]</a:t>
            </a:r>
            <a:r>
              <a:rPr kumimoji="0" lang="zh-CN" altLang="en-US" b="1" dirty="0">
                <a:latin typeface="Times New Roman" panose="02020603050405020304" pitchFamily="18" charset="0"/>
                <a:ea typeface="华文仿宋" pitchFamily="2" charset="-122"/>
                <a:cs typeface="Times New Roman" panose="02020603050405020304" pitchFamily="18" charset="0"/>
              </a:rPr>
              <a:t>和</a:t>
            </a:r>
            <a:r>
              <a:rPr kumimoji="0" lang="en-US" altLang="zh-CN" b="1" dirty="0">
                <a:latin typeface="Times New Roman" panose="02020603050405020304" pitchFamily="18" charset="0"/>
                <a:ea typeface="华文仿宋" pitchFamily="2" charset="-122"/>
                <a:cs typeface="Times New Roman" panose="02020603050405020304" pitchFamily="18" charset="0"/>
              </a:rPr>
              <a:t>pH</a:t>
            </a:r>
            <a:r>
              <a:rPr kumimoji="0" lang="zh-CN" altLang="en-US" b="1" dirty="0">
                <a:latin typeface="Times New Roman" panose="02020603050405020304" pitchFamily="18" charset="0"/>
                <a:ea typeface="华文仿宋" pitchFamily="2" charset="-122"/>
                <a:cs typeface="Times New Roman" panose="02020603050405020304" pitchFamily="18" charset="0"/>
              </a:rPr>
              <a:t>值(</a:t>
            </a:r>
            <a:r>
              <a:rPr kumimoji="0" lang="en-US" altLang="zh-CN" b="1" i="1" dirty="0">
                <a:latin typeface="Times New Roman" panose="02020603050405020304" pitchFamily="18" charset="0"/>
                <a:ea typeface="华文仿宋" pitchFamily="2" charset="-122"/>
                <a:cs typeface="Times New Roman" panose="02020603050405020304" pitchFamily="18" charset="0"/>
              </a:rPr>
              <a:t>K</a:t>
            </a:r>
            <a:r>
              <a:rPr kumimoji="0" lang="en-US" altLang="zh-CN" b="1" baseline="-25000" dirty="0">
                <a:latin typeface="Times New Roman" panose="02020603050405020304" pitchFamily="18" charset="0"/>
                <a:ea typeface="华文仿宋" pitchFamily="2" charset="-122"/>
                <a:cs typeface="Times New Roman" panose="02020603050405020304" pitchFamily="18" charset="0"/>
              </a:rPr>
              <a:t>b</a:t>
            </a:r>
            <a:r>
              <a:rPr kumimoji="0" lang="en-US" altLang="zh-CN" b="1" dirty="0">
                <a:latin typeface="Times New Roman" panose="02020603050405020304" pitchFamily="18" charset="0"/>
                <a:ea typeface="华文仿宋" pitchFamily="2" charset="-122"/>
                <a:cs typeface="Times New Roman" panose="02020603050405020304" pitchFamily="18" charset="0"/>
              </a:rPr>
              <a:t>＝1.79×10</a:t>
            </a:r>
            <a:r>
              <a:rPr kumimoji="0" lang="en-US" altLang="zh-CN" b="1" baseline="30000" dirty="0">
                <a:latin typeface="Times New Roman" panose="02020603050405020304" pitchFamily="18" charset="0"/>
                <a:ea typeface="华文仿宋" pitchFamily="2" charset="-122"/>
                <a:cs typeface="Times New Roman" panose="02020603050405020304" pitchFamily="18" charset="0"/>
              </a:rPr>
              <a:t>-5</a:t>
            </a:r>
            <a:r>
              <a:rPr kumimoji="0" lang="en-US" altLang="zh-CN" b="1" dirty="0">
                <a:latin typeface="Times New Roman" panose="02020603050405020304" pitchFamily="18" charset="0"/>
                <a:ea typeface="华文仿宋" pitchFamily="2" charset="-122"/>
                <a:cs typeface="Times New Roman" panose="02020603050405020304" pitchFamily="18" charset="0"/>
              </a:rPr>
              <a:t>)。</a:t>
            </a:r>
          </a:p>
        </p:txBody>
      </p:sp>
      <p:grpSp>
        <p:nvGrpSpPr>
          <p:cNvPr id="2" name="组合 1">
            <a:extLst>
              <a:ext uri="{FF2B5EF4-FFF2-40B4-BE49-F238E27FC236}">
                <a16:creationId xmlns:a16="http://schemas.microsoft.com/office/drawing/2014/main" id="{13862830-0627-4628-9740-BC19FA3DED42}"/>
              </a:ext>
            </a:extLst>
          </p:cNvPr>
          <p:cNvGrpSpPr/>
          <p:nvPr/>
        </p:nvGrpSpPr>
        <p:grpSpPr>
          <a:xfrm>
            <a:off x="244383" y="2114625"/>
            <a:ext cx="7850280" cy="1621571"/>
            <a:chOff x="244383" y="2114625"/>
            <a:chExt cx="7850280" cy="1621571"/>
          </a:xfrm>
        </p:grpSpPr>
        <p:sp>
          <p:nvSpPr>
            <p:cNvPr id="100372" name="Text Box 2"/>
            <p:cNvSpPr txBox="1">
              <a:spLocks noChangeArrowheads="1"/>
            </p:cNvSpPr>
            <p:nvPr/>
          </p:nvSpPr>
          <p:spPr bwMode="auto">
            <a:xfrm>
              <a:off x="251521" y="2114625"/>
              <a:ext cx="3096344" cy="522287"/>
            </a:xfrm>
            <a:prstGeom prst="rect">
              <a:avLst/>
            </a:prstGeom>
            <a:noFill/>
            <a:ln w="9525">
              <a:noFill/>
              <a:miter lim="800000"/>
              <a:headEnd/>
              <a:tailEnd/>
            </a:ln>
          </p:spPr>
          <p:txBody>
            <a:bodyPr wrap="square">
              <a:spAutoFit/>
            </a:bodyPr>
            <a:lstStyle/>
            <a:p>
              <a:r>
                <a:rPr kumimoji="0" lang="zh-CN" altLang="en-US" b="1" dirty="0">
                  <a:solidFill>
                    <a:srgbClr val="FF0000"/>
                  </a:solidFill>
                  <a:latin typeface="Times New Roman" panose="02020603050405020304" pitchFamily="18" charset="0"/>
                  <a:cs typeface="Times New Roman" panose="02020603050405020304" pitchFamily="18" charset="0"/>
                </a:rPr>
                <a:t>解</a:t>
              </a:r>
              <a:r>
                <a:rPr kumimoji="0" lang="zh-CN" altLang="en-US" dirty="0">
                  <a:latin typeface="Times New Roman" panose="02020603050405020304" pitchFamily="18" charset="0"/>
                  <a:cs typeface="Times New Roman" panose="02020603050405020304" pitchFamily="18" charset="0"/>
                </a:rPr>
                <a:t>：设 [</a:t>
              </a:r>
              <a:r>
                <a:rPr kumimoji="0" lang="en-US" altLang="zh-CN" dirty="0">
                  <a:latin typeface="Times New Roman" panose="02020603050405020304" pitchFamily="18" charset="0"/>
                  <a:cs typeface="Times New Roman" panose="02020603050405020304" pitchFamily="18" charset="0"/>
                </a:rPr>
                <a:t>OH</a:t>
              </a:r>
              <a:r>
                <a:rPr kumimoji="0" lang="en-US" altLang="zh-CN" sz="2900" baseline="30000" dirty="0">
                  <a:latin typeface="Times New Roman" panose="02020603050405020304" pitchFamily="18" charset="0"/>
                  <a:cs typeface="Times New Roman" panose="02020603050405020304" pitchFamily="18" charset="0"/>
                </a:rPr>
                <a:t>-</a:t>
              </a:r>
              <a:r>
                <a:rPr kumimoji="0" lang="en-US" altLang="zh-CN" dirty="0">
                  <a:latin typeface="Times New Roman" panose="02020603050405020304" pitchFamily="18" charset="0"/>
                  <a:cs typeface="Times New Roman" panose="02020603050405020304" pitchFamily="18" charset="0"/>
                </a:rPr>
                <a:t>] = </a:t>
              </a:r>
              <a:r>
                <a:rPr kumimoji="0" lang="en-US" altLang="zh-CN" i="1" dirty="0">
                  <a:latin typeface="Times New Roman" panose="02020603050405020304" pitchFamily="18" charset="0"/>
                  <a:cs typeface="Times New Roman" panose="02020603050405020304" pitchFamily="18" charset="0"/>
                </a:rPr>
                <a:t>x</a:t>
              </a:r>
            </a:p>
          </p:txBody>
        </p:sp>
        <p:graphicFrame>
          <p:nvGraphicFramePr>
            <p:cNvPr id="100366" name="Object 14"/>
            <p:cNvGraphicFramePr>
              <a:graphicFrameLocks noChangeAspect="1"/>
            </p:cNvGraphicFramePr>
            <p:nvPr>
              <p:extLst>
                <p:ext uri="{D42A27DB-BD31-4B8C-83A1-F6EECF244321}">
                  <p14:modId xmlns:p14="http://schemas.microsoft.com/office/powerpoint/2010/main" val="2649511259"/>
                </p:ext>
              </p:extLst>
            </p:nvPr>
          </p:nvGraphicFramePr>
          <p:xfrm>
            <a:off x="2987675" y="2565400"/>
            <a:ext cx="5106988" cy="549275"/>
          </p:xfrm>
          <a:graphic>
            <a:graphicData uri="http://schemas.openxmlformats.org/presentationml/2006/ole">
              <mc:AlternateContent xmlns:mc="http://schemas.openxmlformats.org/markup-compatibility/2006">
                <mc:Choice xmlns:v="urn:schemas-microsoft-com:vml" Requires="v">
                  <p:oleObj spid="_x0000_s183022" name="CS ChemDraw Drawing" r:id="rId3" imgW="3820160" imgH="408940" progId="">
                    <p:embed/>
                  </p:oleObj>
                </mc:Choice>
                <mc:Fallback>
                  <p:oleObj name="CS ChemDraw Drawing" r:id="rId3" imgW="3820160" imgH="408940" progId="">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2565400"/>
                          <a:ext cx="51069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74" name="Text Box 6"/>
            <p:cNvSpPr txBox="1">
              <a:spLocks noChangeArrowheads="1"/>
            </p:cNvSpPr>
            <p:nvPr/>
          </p:nvSpPr>
          <p:spPr bwMode="auto">
            <a:xfrm>
              <a:off x="244383" y="3212976"/>
              <a:ext cx="2959465" cy="523220"/>
            </a:xfrm>
            <a:prstGeom prst="rect">
              <a:avLst/>
            </a:prstGeom>
            <a:noFill/>
            <a:ln w="9525">
              <a:noFill/>
              <a:miter lim="800000"/>
              <a:headEnd/>
              <a:tailEnd/>
            </a:ln>
          </p:spPr>
          <p:txBody>
            <a:bodyPr wrap="none">
              <a:spAutoFit/>
            </a:bodyPr>
            <a:lstStyle/>
            <a:p>
              <a:r>
                <a:rPr kumimoji="0" lang="zh-CN" altLang="en-US" dirty="0">
                  <a:latin typeface="Times New Roman" panose="02020603050405020304" pitchFamily="18" charset="0"/>
                  <a:cs typeface="Times New Roman" panose="02020603050405020304" pitchFamily="18" charset="0"/>
                </a:rPr>
                <a:t>平衡浓度(</a:t>
              </a:r>
              <a:r>
                <a:rPr kumimoji="0" lang="en-US" altLang="zh-CN" dirty="0">
                  <a:latin typeface="Times New Roman" panose="02020603050405020304" pitchFamily="18" charset="0"/>
                  <a:cs typeface="Times New Roman" panose="02020603050405020304" pitchFamily="18" charset="0"/>
                </a:rPr>
                <a:t>mol·L</a:t>
              </a:r>
              <a:r>
                <a:rPr kumimoji="0" lang="en-US" altLang="zh-CN" baseline="30000" dirty="0">
                  <a:latin typeface="Times New Roman" panose="02020603050405020304" pitchFamily="18" charset="0"/>
                  <a:cs typeface="Times New Roman" panose="02020603050405020304" pitchFamily="18" charset="0"/>
                </a:rPr>
                <a:t>-1</a:t>
              </a:r>
              <a:r>
                <a:rPr kumimoji="0" lang="en-US" altLang="zh-CN" dirty="0">
                  <a:latin typeface="Times New Roman" panose="02020603050405020304" pitchFamily="18" charset="0"/>
                  <a:cs typeface="Times New Roman" panose="02020603050405020304" pitchFamily="18" charset="0"/>
                </a:rPr>
                <a:t>)</a:t>
              </a:r>
            </a:p>
          </p:txBody>
        </p:sp>
        <p:sp>
          <p:nvSpPr>
            <p:cNvPr id="100375" name="Text Box 7"/>
            <p:cNvSpPr txBox="1">
              <a:spLocks noChangeArrowheads="1"/>
            </p:cNvSpPr>
            <p:nvPr/>
          </p:nvSpPr>
          <p:spPr bwMode="auto">
            <a:xfrm>
              <a:off x="3264010" y="3212976"/>
              <a:ext cx="1091966" cy="523220"/>
            </a:xfrm>
            <a:prstGeom prst="rect">
              <a:avLst/>
            </a:prstGeom>
            <a:noFill/>
            <a:ln w="9525">
              <a:noFill/>
              <a:miter lim="800000"/>
              <a:headEnd/>
              <a:tailEnd/>
            </a:ln>
          </p:spPr>
          <p:txBody>
            <a:bodyPr wrap="none">
              <a:spAutoFit/>
            </a:bodyPr>
            <a:lstStyle/>
            <a:p>
              <a:r>
                <a:rPr kumimoji="0" lang="zh-CN" altLang="en-US" dirty="0">
                  <a:latin typeface="Times New Roman" panose="02020603050405020304" pitchFamily="18" charset="0"/>
                  <a:cs typeface="Times New Roman" panose="02020603050405020304" pitchFamily="18" charset="0"/>
                </a:rPr>
                <a:t>0.10-</a:t>
              </a:r>
              <a:r>
                <a:rPr kumimoji="0" lang="en-US" altLang="zh-CN" i="1" dirty="0">
                  <a:latin typeface="Times New Roman" panose="02020603050405020304" pitchFamily="18" charset="0"/>
                  <a:cs typeface="Times New Roman" panose="02020603050405020304" pitchFamily="18" charset="0"/>
                </a:rPr>
                <a:t>x</a:t>
              </a:r>
            </a:p>
          </p:txBody>
        </p:sp>
        <p:sp>
          <p:nvSpPr>
            <p:cNvPr id="100376" name="Text Box 8"/>
            <p:cNvSpPr txBox="1">
              <a:spLocks noChangeArrowheads="1"/>
            </p:cNvSpPr>
            <p:nvPr/>
          </p:nvSpPr>
          <p:spPr bwMode="auto">
            <a:xfrm>
              <a:off x="5837089" y="3187824"/>
              <a:ext cx="343364" cy="523220"/>
            </a:xfrm>
            <a:prstGeom prst="rect">
              <a:avLst/>
            </a:prstGeom>
            <a:noFill/>
            <a:ln w="9525">
              <a:noFill/>
              <a:miter lim="800000"/>
              <a:headEnd/>
              <a:tailEnd/>
            </a:ln>
          </p:spPr>
          <p:txBody>
            <a:bodyPr wrap="none">
              <a:spAutoFit/>
            </a:bodyPr>
            <a:lstStyle/>
            <a:p>
              <a:r>
                <a:rPr kumimoji="0" lang="en-US" altLang="zh-CN" i="1" dirty="0">
                  <a:latin typeface="Times New Roman" panose="02020603050405020304" pitchFamily="18" charset="0"/>
                  <a:cs typeface="Times New Roman" panose="02020603050405020304" pitchFamily="18" charset="0"/>
                </a:rPr>
                <a:t>x</a:t>
              </a:r>
            </a:p>
          </p:txBody>
        </p:sp>
        <p:sp>
          <p:nvSpPr>
            <p:cNvPr id="100377" name="Text Box 9"/>
            <p:cNvSpPr txBox="1">
              <a:spLocks noChangeArrowheads="1"/>
            </p:cNvSpPr>
            <p:nvPr/>
          </p:nvSpPr>
          <p:spPr bwMode="auto">
            <a:xfrm>
              <a:off x="7596336" y="3140968"/>
              <a:ext cx="343364" cy="523220"/>
            </a:xfrm>
            <a:prstGeom prst="rect">
              <a:avLst/>
            </a:prstGeom>
            <a:noFill/>
            <a:ln w="9525">
              <a:noFill/>
              <a:miter lim="800000"/>
              <a:headEnd/>
              <a:tailEnd/>
            </a:ln>
          </p:spPr>
          <p:txBody>
            <a:bodyPr wrap="none">
              <a:spAutoFit/>
            </a:bodyPr>
            <a:lstStyle/>
            <a:p>
              <a:r>
                <a:rPr kumimoji="0" lang="en-US" altLang="zh-CN" i="1" dirty="0">
                  <a:latin typeface="Times New Roman" panose="02020603050405020304" pitchFamily="18" charset="0"/>
                  <a:cs typeface="Times New Roman" panose="02020603050405020304" pitchFamily="18" charset="0"/>
                </a:rPr>
                <a:t>x</a:t>
              </a:r>
            </a:p>
          </p:txBody>
        </p:sp>
      </p:grpSp>
      <p:grpSp>
        <p:nvGrpSpPr>
          <p:cNvPr id="3" name="组合 2">
            <a:extLst>
              <a:ext uri="{FF2B5EF4-FFF2-40B4-BE49-F238E27FC236}">
                <a16:creationId xmlns:a16="http://schemas.microsoft.com/office/drawing/2014/main" id="{64CCB3CC-5B6F-48A5-B6CF-A3EFFFF4CCE0}"/>
              </a:ext>
            </a:extLst>
          </p:cNvPr>
          <p:cNvGrpSpPr/>
          <p:nvPr/>
        </p:nvGrpSpPr>
        <p:grpSpPr>
          <a:xfrm>
            <a:off x="1053634" y="3724399"/>
            <a:ext cx="7104529" cy="2762473"/>
            <a:chOff x="1053634" y="3724399"/>
            <a:chExt cx="7104529" cy="2762473"/>
          </a:xfrm>
        </p:grpSpPr>
        <p:graphicFrame>
          <p:nvGraphicFramePr>
            <p:cNvPr id="467978" name="Object 15"/>
            <p:cNvGraphicFramePr>
              <a:graphicFrameLocks noChangeAspect="1"/>
            </p:cNvGraphicFramePr>
            <p:nvPr>
              <p:extLst>
                <p:ext uri="{D42A27DB-BD31-4B8C-83A1-F6EECF244321}">
                  <p14:modId xmlns:p14="http://schemas.microsoft.com/office/powerpoint/2010/main" val="1518111235"/>
                </p:ext>
              </p:extLst>
            </p:nvPr>
          </p:nvGraphicFramePr>
          <p:xfrm>
            <a:off x="2627784" y="3724399"/>
            <a:ext cx="4192383" cy="1043409"/>
          </p:xfrm>
          <a:graphic>
            <a:graphicData uri="http://schemas.openxmlformats.org/presentationml/2006/ole">
              <mc:AlternateContent xmlns:mc="http://schemas.openxmlformats.org/markup-compatibility/2006">
                <mc:Choice xmlns:v="urn:schemas-microsoft-com:vml" Requires="v">
                  <p:oleObj spid="_x0000_s183023" name="Equation" r:id="rId5" imgW="1663560" imgH="393480" progId="Equation.DSMT4">
                    <p:embed/>
                  </p:oleObj>
                </mc:Choice>
                <mc:Fallback>
                  <p:oleObj name="Equation" r:id="rId5" imgW="1663560" imgH="393480" progId="Equation.DSMT4">
                    <p:embed/>
                    <p:pic>
                      <p:nvPicPr>
                        <p:cNvPr id="0" name="Picture 15"/>
                        <p:cNvPicPr>
                          <a:picLocks noChangeAspect="1" noChangeArrowheads="1"/>
                        </p:cNvPicPr>
                        <p:nvPr/>
                      </p:nvPicPr>
                      <p:blipFill>
                        <a:blip r:embed="rId6"/>
                        <a:srcRect/>
                        <a:stretch>
                          <a:fillRect/>
                        </a:stretch>
                      </p:blipFill>
                      <p:spPr bwMode="auto">
                        <a:xfrm>
                          <a:off x="2627784" y="3724399"/>
                          <a:ext cx="4192383" cy="1043409"/>
                        </a:xfrm>
                        <a:prstGeom prst="rect">
                          <a:avLst/>
                        </a:prstGeom>
                        <a:noFill/>
                      </p:spPr>
                    </p:pic>
                  </p:oleObj>
                </mc:Fallback>
              </mc:AlternateContent>
            </a:graphicData>
          </a:graphic>
        </p:graphicFrame>
        <p:graphicFrame>
          <p:nvGraphicFramePr>
            <p:cNvPr id="467979" name="Object 16"/>
            <p:cNvGraphicFramePr>
              <a:graphicFrameLocks noChangeAspect="1"/>
            </p:cNvGraphicFramePr>
            <p:nvPr>
              <p:extLst>
                <p:ext uri="{D42A27DB-BD31-4B8C-83A1-F6EECF244321}">
                  <p14:modId xmlns:p14="http://schemas.microsoft.com/office/powerpoint/2010/main" val="3431762990"/>
                </p:ext>
              </p:extLst>
            </p:nvPr>
          </p:nvGraphicFramePr>
          <p:xfrm>
            <a:off x="1053634" y="4817566"/>
            <a:ext cx="2484544" cy="626121"/>
          </p:xfrm>
          <a:graphic>
            <a:graphicData uri="http://schemas.openxmlformats.org/presentationml/2006/ole">
              <mc:AlternateContent xmlns:mc="http://schemas.openxmlformats.org/markup-compatibility/2006">
                <mc:Choice xmlns:v="urn:schemas-microsoft-com:vml" Requires="v">
                  <p:oleObj spid="_x0000_s183024" name="Equation" r:id="rId7" imgW="1041120" imgH="241200" progId="Equation.DSMT4">
                    <p:embed/>
                  </p:oleObj>
                </mc:Choice>
                <mc:Fallback>
                  <p:oleObj name="Equation" r:id="rId7" imgW="1041120" imgH="241200" progId="Equation.DSMT4">
                    <p:embed/>
                    <p:pic>
                      <p:nvPicPr>
                        <p:cNvPr id="0" name="Picture 16"/>
                        <p:cNvPicPr>
                          <a:picLocks noChangeAspect="1" noChangeArrowheads="1"/>
                        </p:cNvPicPr>
                        <p:nvPr/>
                      </p:nvPicPr>
                      <p:blipFill>
                        <a:blip r:embed="rId8"/>
                        <a:srcRect/>
                        <a:stretch>
                          <a:fillRect/>
                        </a:stretch>
                      </p:blipFill>
                      <p:spPr bwMode="auto">
                        <a:xfrm>
                          <a:off x="1053634" y="4817566"/>
                          <a:ext cx="2484544" cy="626121"/>
                        </a:xfrm>
                        <a:prstGeom prst="rect">
                          <a:avLst/>
                        </a:prstGeom>
                        <a:noFill/>
                      </p:spPr>
                    </p:pic>
                  </p:oleObj>
                </mc:Fallback>
              </mc:AlternateContent>
            </a:graphicData>
          </a:graphic>
        </p:graphicFrame>
        <p:graphicFrame>
          <p:nvGraphicFramePr>
            <p:cNvPr id="467980" name="Object 17"/>
            <p:cNvGraphicFramePr>
              <a:graphicFrameLocks noChangeAspect="1"/>
            </p:cNvGraphicFramePr>
            <p:nvPr>
              <p:extLst>
                <p:ext uri="{D42A27DB-BD31-4B8C-83A1-F6EECF244321}">
                  <p14:modId xmlns:p14="http://schemas.microsoft.com/office/powerpoint/2010/main" val="1322140250"/>
                </p:ext>
              </p:extLst>
            </p:nvPr>
          </p:nvGraphicFramePr>
          <p:xfrm>
            <a:off x="1066800" y="5334000"/>
            <a:ext cx="7091363" cy="601663"/>
          </p:xfrm>
          <a:graphic>
            <a:graphicData uri="http://schemas.openxmlformats.org/presentationml/2006/ole">
              <mc:AlternateContent xmlns:mc="http://schemas.openxmlformats.org/markup-compatibility/2006">
                <mc:Choice xmlns:v="urn:schemas-microsoft-com:vml" Requires="v">
                  <p:oleObj spid="_x0000_s183025" name="Equation" r:id="rId9" imgW="3377880" imgH="266400" progId="Equation.DSMT4">
                    <p:embed/>
                  </p:oleObj>
                </mc:Choice>
                <mc:Fallback>
                  <p:oleObj name="Equation" r:id="rId9" imgW="3377880" imgH="266400" progId="Equation.DSMT4">
                    <p:embed/>
                    <p:pic>
                      <p:nvPicPr>
                        <p:cNvPr id="0" name="Picture 17"/>
                        <p:cNvPicPr>
                          <a:picLocks noChangeAspect="1" noChangeArrowheads="1"/>
                        </p:cNvPicPr>
                        <p:nvPr/>
                      </p:nvPicPr>
                      <p:blipFill>
                        <a:blip r:embed="rId10"/>
                        <a:srcRect/>
                        <a:stretch>
                          <a:fillRect/>
                        </a:stretch>
                      </p:blipFill>
                      <p:spPr bwMode="auto">
                        <a:xfrm>
                          <a:off x="1066800" y="5334000"/>
                          <a:ext cx="7091363" cy="601663"/>
                        </a:xfrm>
                        <a:prstGeom prst="rect">
                          <a:avLst/>
                        </a:prstGeom>
                        <a:noFill/>
                      </p:spPr>
                    </p:pic>
                  </p:oleObj>
                </mc:Fallback>
              </mc:AlternateContent>
            </a:graphicData>
          </a:graphic>
        </p:graphicFrame>
        <p:graphicFrame>
          <p:nvGraphicFramePr>
            <p:cNvPr id="467981" name="Object 18"/>
            <p:cNvGraphicFramePr>
              <a:graphicFrameLocks noChangeAspect="1"/>
            </p:cNvGraphicFramePr>
            <p:nvPr>
              <p:extLst>
                <p:ext uri="{D42A27DB-BD31-4B8C-83A1-F6EECF244321}">
                  <p14:modId xmlns:p14="http://schemas.microsoft.com/office/powerpoint/2010/main" val="2146074640"/>
                </p:ext>
              </p:extLst>
            </p:nvPr>
          </p:nvGraphicFramePr>
          <p:xfrm>
            <a:off x="1555770" y="5934703"/>
            <a:ext cx="5543698" cy="552169"/>
          </p:xfrm>
          <a:graphic>
            <a:graphicData uri="http://schemas.openxmlformats.org/presentationml/2006/ole">
              <mc:AlternateContent xmlns:mc="http://schemas.openxmlformats.org/markup-compatibility/2006">
                <mc:Choice xmlns:v="urn:schemas-microsoft-com:vml" Requires="v">
                  <p:oleObj spid="_x0000_s183026" name="Equation" r:id="rId11" imgW="2489040" imgH="228600" progId="Equation.DSMT4">
                    <p:embed/>
                  </p:oleObj>
                </mc:Choice>
                <mc:Fallback>
                  <p:oleObj name="Equation" r:id="rId11" imgW="2489040" imgH="228600" progId="Equation.DSMT4">
                    <p:embed/>
                    <p:pic>
                      <p:nvPicPr>
                        <p:cNvPr id="0" name="Picture 18"/>
                        <p:cNvPicPr>
                          <a:picLocks noChangeAspect="1" noChangeArrowheads="1"/>
                        </p:cNvPicPr>
                        <p:nvPr/>
                      </p:nvPicPr>
                      <p:blipFill>
                        <a:blip r:embed="rId12"/>
                        <a:srcRect/>
                        <a:stretch>
                          <a:fillRect/>
                        </a:stretch>
                      </p:blipFill>
                      <p:spPr bwMode="auto">
                        <a:xfrm>
                          <a:off x="1555770" y="5934703"/>
                          <a:ext cx="5543698" cy="552169"/>
                        </a:xfrm>
                        <a:prstGeom prst="rect">
                          <a:avLst/>
                        </a:prstGeom>
                        <a:noFill/>
                      </p:spPr>
                    </p:pic>
                  </p:oleObj>
                </mc:Fallback>
              </mc:AlternateContent>
            </a:graphicData>
          </a:graphic>
        </p:graphicFrame>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7"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4.4.2.3  </a:t>
            </a:r>
            <a:r>
              <a:rPr lang="zh-CN" altLang="en-US" dirty="0"/>
              <a:t>酸碱溶液的</a:t>
            </a:r>
            <a:r>
              <a:rPr lang="en-US" altLang="zh-CN" dirty="0"/>
              <a:t>pH</a:t>
            </a:r>
            <a:r>
              <a:rPr lang="zh-CN" altLang="en-US" dirty="0"/>
              <a:t>值计算</a:t>
            </a:r>
          </a:p>
        </p:txBody>
      </p:sp>
      <p:sp>
        <p:nvSpPr>
          <p:cNvPr id="8198" name="Text Box 3"/>
          <p:cNvSpPr txBox="1">
            <a:spLocks noChangeArrowheads="1"/>
          </p:cNvSpPr>
          <p:nvPr/>
        </p:nvSpPr>
        <p:spPr bwMode="auto">
          <a:xfrm>
            <a:off x="251520" y="980728"/>
            <a:ext cx="8712967" cy="954088"/>
          </a:xfrm>
          <a:prstGeom prst="rect">
            <a:avLst/>
          </a:prstGeom>
          <a:noFill/>
          <a:ln w="9525">
            <a:noFill/>
            <a:miter lim="800000"/>
            <a:headEnd/>
            <a:tailEnd/>
          </a:ln>
        </p:spPr>
        <p:txBody>
          <a:bodyPr wrap="square">
            <a:spAutoFit/>
          </a:bodyPr>
          <a:lstStyle/>
          <a:p>
            <a:pPr eaLnBrk="0" hangingPunct="0">
              <a:spcBef>
                <a:spcPct val="20000"/>
              </a:spcBef>
              <a:defRPr/>
            </a:pPr>
            <a:r>
              <a:rPr lang="zh-CN" altLang="en-US" b="1" dirty="0">
                <a:solidFill>
                  <a:srgbClr val="0000FF"/>
                </a:solidFill>
                <a:latin typeface="Times New Roman" pitchFamily="18" charset="0"/>
                <a:ea typeface="仿宋" pitchFamily="49" charset="-122"/>
                <a:cs typeface="Times New Roman" pitchFamily="18" charset="0"/>
              </a:rPr>
              <a:t>例</a:t>
            </a:r>
            <a:r>
              <a:rPr lang="en-US" altLang="zh-CN" b="1" dirty="0">
                <a:solidFill>
                  <a:srgbClr val="0000FF"/>
                </a:solidFill>
                <a:latin typeface="Times New Roman" pitchFamily="18" charset="0"/>
                <a:ea typeface="仿宋" pitchFamily="49" charset="-122"/>
                <a:cs typeface="Times New Roman" pitchFamily="18" charset="0"/>
              </a:rPr>
              <a:t>7  </a:t>
            </a:r>
            <a:r>
              <a:rPr lang="zh-CN" altLang="en-US" b="1" dirty="0">
                <a:latin typeface="Times New Roman" pitchFamily="18" charset="0"/>
                <a:ea typeface="仿宋" pitchFamily="49" charset="-122"/>
                <a:cs typeface="Times New Roman" pitchFamily="18" charset="0"/>
              </a:rPr>
              <a:t>已知</a:t>
            </a:r>
            <a:r>
              <a:rPr lang="en-US" altLang="zh-CN" b="1" dirty="0">
                <a:latin typeface="Times New Roman" pitchFamily="18" charset="0"/>
                <a:ea typeface="仿宋" pitchFamily="49" charset="-122"/>
                <a:cs typeface="Times New Roman" pitchFamily="18" charset="0"/>
              </a:rPr>
              <a:t>HAc</a:t>
            </a:r>
            <a:r>
              <a:rPr lang="zh-CN" altLang="en-US" b="1" dirty="0">
                <a:latin typeface="Times New Roman" pitchFamily="18" charset="0"/>
                <a:ea typeface="仿宋" pitchFamily="49" charset="-122"/>
                <a:cs typeface="Times New Roman" pitchFamily="18" charset="0"/>
              </a:rPr>
              <a:t>的</a:t>
            </a:r>
            <a:r>
              <a:rPr lang="en-US" altLang="zh-CN" b="1" i="1" dirty="0">
                <a:latin typeface="Times New Roman" pitchFamily="18" charset="0"/>
                <a:ea typeface="仿宋" pitchFamily="49" charset="-122"/>
                <a:cs typeface="Times New Roman" pitchFamily="18" charset="0"/>
              </a:rPr>
              <a:t>K</a:t>
            </a:r>
            <a:r>
              <a:rPr lang="en-US" altLang="zh-CN" b="1" baseline="-30000" dirty="0">
                <a:latin typeface="Times New Roman" pitchFamily="18" charset="0"/>
                <a:ea typeface="仿宋" pitchFamily="49" charset="-122"/>
                <a:cs typeface="Times New Roman" pitchFamily="18" charset="0"/>
              </a:rPr>
              <a:t>a</a:t>
            </a:r>
            <a:r>
              <a:rPr lang="en-US" altLang="zh-CN" b="1" dirty="0">
                <a:latin typeface="Times New Roman" pitchFamily="18" charset="0"/>
                <a:ea typeface="仿宋" pitchFamily="49" charset="-122"/>
                <a:cs typeface="Times New Roman" pitchFamily="18" charset="0"/>
              </a:rPr>
              <a:t> = 1.76×10</a:t>
            </a:r>
            <a:r>
              <a:rPr lang="en-US" altLang="zh-CN" b="1" baseline="30000" dirty="0">
                <a:latin typeface="Times New Roman" pitchFamily="18" charset="0"/>
                <a:ea typeface="仿宋" pitchFamily="49" charset="-122"/>
                <a:cs typeface="Times New Roman" pitchFamily="18" charset="0"/>
              </a:rPr>
              <a:t>-5</a:t>
            </a:r>
            <a:r>
              <a:rPr lang="zh-CN" altLang="en-US" b="1" dirty="0">
                <a:latin typeface="Times New Roman" pitchFamily="18" charset="0"/>
                <a:ea typeface="仿宋" pitchFamily="49" charset="-122"/>
                <a:cs typeface="Times New Roman" pitchFamily="18" charset="0"/>
              </a:rPr>
              <a:t>，计算</a:t>
            </a:r>
            <a:r>
              <a:rPr lang="en-US" altLang="zh-CN" b="1" dirty="0">
                <a:latin typeface="Times New Roman" pitchFamily="18" charset="0"/>
                <a:ea typeface="仿宋" pitchFamily="49" charset="-122"/>
                <a:cs typeface="Times New Roman" pitchFamily="18" charset="0"/>
              </a:rPr>
              <a:t>3.0%</a:t>
            </a:r>
            <a:r>
              <a:rPr lang="zh-CN" altLang="en-US" b="1" dirty="0">
                <a:latin typeface="Times New Roman" pitchFamily="18" charset="0"/>
                <a:ea typeface="仿宋" pitchFamily="49" charset="-122"/>
                <a:cs typeface="Times New Roman" pitchFamily="18" charset="0"/>
              </a:rPr>
              <a:t>米醋</a:t>
            </a:r>
            <a:r>
              <a:rPr lang="en-US" altLang="zh-CN" b="1" dirty="0">
                <a:latin typeface="Times New Roman" pitchFamily="18" charset="0"/>
                <a:ea typeface="仿宋" pitchFamily="49" charset="-122"/>
                <a:cs typeface="Times New Roman" pitchFamily="18" charset="0"/>
              </a:rPr>
              <a:t>(</a:t>
            </a:r>
            <a:r>
              <a:rPr lang="zh-CN" altLang="en-US" b="1" dirty="0">
                <a:latin typeface="Times New Roman" pitchFamily="18" charset="0"/>
                <a:ea typeface="仿宋" pitchFamily="49" charset="-122"/>
                <a:cs typeface="Times New Roman" pitchFamily="18" charset="0"/>
              </a:rPr>
              <a:t>含</a:t>
            </a:r>
            <a:r>
              <a:rPr lang="en-US" altLang="zh-CN" b="1" dirty="0">
                <a:latin typeface="Times New Roman" pitchFamily="18" charset="0"/>
                <a:ea typeface="仿宋" pitchFamily="49" charset="-122"/>
                <a:cs typeface="Times New Roman" pitchFamily="18" charset="0"/>
              </a:rPr>
              <a:t>HAc</a:t>
            </a:r>
            <a:r>
              <a:rPr lang="zh-CN" altLang="en-US" b="1" dirty="0">
                <a:latin typeface="Times New Roman" pitchFamily="18" charset="0"/>
                <a:ea typeface="仿宋" pitchFamily="49" charset="-122"/>
                <a:cs typeface="Times New Roman" pitchFamily="18" charset="0"/>
              </a:rPr>
              <a:t>浓度为</a:t>
            </a:r>
            <a:r>
              <a:rPr lang="en-US" altLang="zh-CN" b="1" dirty="0">
                <a:latin typeface="Times New Roman" pitchFamily="18" charset="0"/>
                <a:ea typeface="仿宋" pitchFamily="49" charset="-122"/>
                <a:cs typeface="Times New Roman" pitchFamily="18" charset="0"/>
              </a:rPr>
              <a:t>0.50 mol·L</a:t>
            </a:r>
            <a:r>
              <a:rPr lang="en-US" altLang="zh-CN" b="1" baseline="30000" dirty="0">
                <a:latin typeface="Times New Roman" pitchFamily="18" charset="0"/>
                <a:ea typeface="仿宋" pitchFamily="49" charset="-122"/>
                <a:cs typeface="Times New Roman" pitchFamily="18" charset="0"/>
              </a:rPr>
              <a:t>-1</a:t>
            </a:r>
            <a:r>
              <a:rPr lang="en-US" altLang="zh-CN" b="1" dirty="0">
                <a:latin typeface="Times New Roman" pitchFamily="18" charset="0"/>
                <a:ea typeface="仿宋" pitchFamily="49" charset="-122"/>
                <a:cs typeface="Times New Roman" pitchFamily="18" charset="0"/>
              </a:rPr>
              <a:t>)</a:t>
            </a:r>
            <a:r>
              <a:rPr lang="zh-CN" altLang="en-US" b="1" dirty="0">
                <a:latin typeface="Times New Roman" pitchFamily="18" charset="0"/>
                <a:ea typeface="仿宋" pitchFamily="49" charset="-122"/>
                <a:cs typeface="Times New Roman" pitchFamily="18" charset="0"/>
              </a:rPr>
              <a:t>的</a:t>
            </a:r>
            <a:r>
              <a:rPr lang="en-US" altLang="zh-CN" b="1" dirty="0">
                <a:latin typeface="Times New Roman" pitchFamily="18" charset="0"/>
                <a:ea typeface="仿宋" pitchFamily="49" charset="-122"/>
                <a:cs typeface="Times New Roman" pitchFamily="18" charset="0"/>
              </a:rPr>
              <a:t>pH</a:t>
            </a:r>
            <a:r>
              <a:rPr lang="zh-CN" altLang="en-US" b="1" dirty="0">
                <a:latin typeface="Times New Roman" pitchFamily="18" charset="0"/>
                <a:ea typeface="仿宋" pitchFamily="49" charset="-122"/>
                <a:cs typeface="Times New Roman" pitchFamily="18" charset="0"/>
              </a:rPr>
              <a:t>。 </a:t>
            </a:r>
          </a:p>
        </p:txBody>
      </p:sp>
      <p:grpSp>
        <p:nvGrpSpPr>
          <p:cNvPr id="4" name="组合 3">
            <a:extLst>
              <a:ext uri="{FF2B5EF4-FFF2-40B4-BE49-F238E27FC236}">
                <a16:creationId xmlns:a16="http://schemas.microsoft.com/office/drawing/2014/main" id="{70A68A07-EF55-4C35-ADFB-A743853B177D}"/>
              </a:ext>
            </a:extLst>
          </p:cNvPr>
          <p:cNvGrpSpPr/>
          <p:nvPr/>
        </p:nvGrpSpPr>
        <p:grpSpPr>
          <a:xfrm>
            <a:off x="676088" y="4432300"/>
            <a:ext cx="8288401" cy="1959726"/>
            <a:chOff x="676088" y="4432300"/>
            <a:chExt cx="8288401" cy="1959726"/>
          </a:xfrm>
        </p:grpSpPr>
        <p:graphicFrame>
          <p:nvGraphicFramePr>
            <p:cNvPr id="36869" name="Object 8"/>
            <p:cNvGraphicFramePr>
              <a:graphicFrameLocks noChangeAspect="1"/>
            </p:cNvGraphicFramePr>
            <p:nvPr>
              <p:extLst>
                <p:ext uri="{D42A27DB-BD31-4B8C-83A1-F6EECF244321}">
                  <p14:modId xmlns:p14="http://schemas.microsoft.com/office/powerpoint/2010/main" val="2558001043"/>
                </p:ext>
              </p:extLst>
            </p:nvPr>
          </p:nvGraphicFramePr>
          <p:xfrm>
            <a:off x="827088" y="4432300"/>
            <a:ext cx="2998787" cy="941388"/>
          </p:xfrm>
          <a:graphic>
            <a:graphicData uri="http://schemas.openxmlformats.org/presentationml/2006/ole">
              <mc:AlternateContent xmlns:mc="http://schemas.openxmlformats.org/markup-compatibility/2006">
                <mc:Choice xmlns:v="urn:schemas-microsoft-com:vml" Requires="v">
                  <p:oleObj spid="_x0000_s198690" name="Equation" r:id="rId3" imgW="1333440" imgH="419040" progId="Equation.DSMT4">
                    <p:embed/>
                  </p:oleObj>
                </mc:Choice>
                <mc:Fallback>
                  <p:oleObj name="Equation" r:id="rId3" imgW="1333440" imgH="419040" progId="Equation.DSMT4">
                    <p:embed/>
                    <p:pic>
                      <p:nvPicPr>
                        <p:cNvPr id="0" name="Picture 8"/>
                        <p:cNvPicPr>
                          <a:picLocks noChangeAspect="1" noChangeArrowheads="1"/>
                        </p:cNvPicPr>
                        <p:nvPr/>
                      </p:nvPicPr>
                      <p:blipFill>
                        <a:blip r:embed="rId4"/>
                        <a:srcRect/>
                        <a:stretch>
                          <a:fillRect/>
                        </a:stretch>
                      </p:blipFill>
                      <p:spPr bwMode="auto">
                        <a:xfrm>
                          <a:off x="827088" y="4432300"/>
                          <a:ext cx="2998787" cy="941388"/>
                        </a:xfrm>
                        <a:prstGeom prst="rect">
                          <a:avLst/>
                        </a:prstGeom>
                        <a:noFill/>
                      </p:spPr>
                    </p:pic>
                  </p:oleObj>
                </mc:Fallback>
              </mc:AlternateContent>
            </a:graphicData>
          </a:graphic>
        </p:graphicFrame>
        <p:graphicFrame>
          <p:nvGraphicFramePr>
            <p:cNvPr id="36871" name="Object 9"/>
            <p:cNvGraphicFramePr>
              <a:graphicFrameLocks noChangeAspect="1"/>
            </p:cNvGraphicFramePr>
            <p:nvPr>
              <p:extLst>
                <p:ext uri="{D42A27DB-BD31-4B8C-83A1-F6EECF244321}">
                  <p14:modId xmlns:p14="http://schemas.microsoft.com/office/powerpoint/2010/main" val="3152925645"/>
                </p:ext>
              </p:extLst>
            </p:nvPr>
          </p:nvGraphicFramePr>
          <p:xfrm>
            <a:off x="4139952" y="4581128"/>
            <a:ext cx="4824537" cy="561786"/>
          </p:xfrm>
          <a:graphic>
            <a:graphicData uri="http://schemas.openxmlformats.org/presentationml/2006/ole">
              <mc:AlternateContent xmlns:mc="http://schemas.openxmlformats.org/markup-compatibility/2006">
                <mc:Choice xmlns:v="urn:schemas-microsoft-com:vml" Requires="v">
                  <p:oleObj spid="_x0000_s198691" name="Equation" r:id="rId5" imgW="2159000" imgH="254000" progId="Equation.3">
                    <p:embed/>
                  </p:oleObj>
                </mc:Choice>
                <mc:Fallback>
                  <p:oleObj name="Equation" r:id="rId5" imgW="2159000" imgH="254000" progId="Equation.3">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4581128"/>
                          <a:ext cx="4824537" cy="561786"/>
                        </a:xfrm>
                        <a:prstGeom prst="rect">
                          <a:avLst/>
                        </a:prstGeom>
                        <a:noFill/>
                      </p:spPr>
                    </p:pic>
                  </p:oleObj>
                </mc:Fallback>
              </mc:AlternateContent>
            </a:graphicData>
          </a:graphic>
        </p:graphicFrame>
        <p:graphicFrame>
          <p:nvGraphicFramePr>
            <p:cNvPr id="36873" name="Object 10"/>
            <p:cNvGraphicFramePr>
              <a:graphicFrameLocks noChangeAspect="1"/>
            </p:cNvGraphicFramePr>
            <p:nvPr>
              <p:extLst>
                <p:ext uri="{D42A27DB-BD31-4B8C-83A1-F6EECF244321}">
                  <p14:modId xmlns:p14="http://schemas.microsoft.com/office/powerpoint/2010/main" val="3347887885"/>
                </p:ext>
              </p:extLst>
            </p:nvPr>
          </p:nvGraphicFramePr>
          <p:xfrm>
            <a:off x="718668" y="5315487"/>
            <a:ext cx="5199728" cy="561785"/>
          </p:xfrm>
          <a:graphic>
            <a:graphicData uri="http://schemas.openxmlformats.org/presentationml/2006/ole">
              <mc:AlternateContent xmlns:mc="http://schemas.openxmlformats.org/markup-compatibility/2006">
                <mc:Choice xmlns:v="urn:schemas-microsoft-com:vml" Requires="v">
                  <p:oleObj spid="_x0000_s198692" name="Equation" r:id="rId7" imgW="2006280" imgH="228600" progId="Equation.DSMT4">
                    <p:embed/>
                  </p:oleObj>
                </mc:Choice>
                <mc:Fallback>
                  <p:oleObj name="Equation" r:id="rId7" imgW="2006280" imgH="228600" progId="Equation.DSMT4">
                    <p:embed/>
                    <p:pic>
                      <p:nvPicPr>
                        <p:cNvPr id="0" name="Picture 10"/>
                        <p:cNvPicPr>
                          <a:picLocks noChangeAspect="1" noChangeArrowheads="1"/>
                        </p:cNvPicPr>
                        <p:nvPr/>
                      </p:nvPicPr>
                      <p:blipFill>
                        <a:blip r:embed="rId8"/>
                        <a:srcRect/>
                        <a:stretch>
                          <a:fillRect/>
                        </a:stretch>
                      </p:blipFill>
                      <p:spPr bwMode="auto">
                        <a:xfrm>
                          <a:off x="718668" y="5315487"/>
                          <a:ext cx="5199728" cy="561785"/>
                        </a:xfrm>
                        <a:prstGeom prst="rect">
                          <a:avLst/>
                        </a:prstGeom>
                        <a:noFill/>
                      </p:spPr>
                    </p:pic>
                  </p:oleObj>
                </mc:Fallback>
              </mc:AlternateContent>
            </a:graphicData>
          </a:graphic>
        </p:graphicFrame>
        <p:sp>
          <p:nvSpPr>
            <p:cNvPr id="8201" name="Text Box 11"/>
            <p:cNvSpPr txBox="1">
              <a:spLocks noChangeArrowheads="1"/>
            </p:cNvSpPr>
            <p:nvPr/>
          </p:nvSpPr>
          <p:spPr bwMode="auto">
            <a:xfrm>
              <a:off x="676088" y="5899583"/>
              <a:ext cx="7391400" cy="492443"/>
            </a:xfrm>
            <a:prstGeom prst="rect">
              <a:avLst/>
            </a:prstGeom>
            <a:noFill/>
            <a:ln w="9525">
              <a:noFill/>
              <a:miter lim="800000"/>
              <a:headEnd/>
              <a:tailEnd/>
            </a:ln>
          </p:spPr>
          <p:txBody>
            <a:bodyPr>
              <a:spAutoFit/>
            </a:bodyPr>
            <a:lstStyle/>
            <a:p>
              <a:pPr algn="ctr" eaLnBrk="0" hangingPunct="0">
                <a:spcBef>
                  <a:spcPct val="50000"/>
                </a:spcBef>
                <a:defRPr/>
              </a:pPr>
              <a:r>
                <a:rPr lang="en-US" altLang="zh-CN" sz="2600" b="1" dirty="0">
                  <a:solidFill>
                    <a:srgbClr val="FF0000"/>
                  </a:solidFill>
                  <a:latin typeface="Times New Roman" pitchFamily="18" charset="0"/>
                  <a:ea typeface="仿宋" pitchFamily="49" charset="-122"/>
                  <a:cs typeface="Times New Roman" pitchFamily="18" charset="0"/>
                </a:rPr>
                <a:t>pH</a:t>
              </a:r>
              <a:r>
                <a:rPr lang="en-US" altLang="zh-CN" sz="2600" b="1" dirty="0">
                  <a:latin typeface="Times New Roman" pitchFamily="18" charset="0"/>
                  <a:ea typeface="仿宋" pitchFamily="49" charset="-122"/>
                  <a:cs typeface="Times New Roman" pitchFamily="18" charset="0"/>
                </a:rPr>
                <a:t> = –lg[</a:t>
              </a:r>
              <a:r>
                <a:rPr lang="en-US" altLang="zh-CN" sz="2600" b="1" i="1" dirty="0">
                  <a:latin typeface="Times New Roman" pitchFamily="18" charset="0"/>
                  <a:ea typeface="仿宋" pitchFamily="49" charset="-122"/>
                  <a:cs typeface="Times New Roman" pitchFamily="18" charset="0"/>
                </a:rPr>
                <a:t>c</a:t>
              </a:r>
              <a:r>
                <a:rPr lang="en-US" altLang="zh-CN" sz="2600" b="1" dirty="0">
                  <a:latin typeface="Times New Roman" pitchFamily="18" charset="0"/>
                  <a:ea typeface="仿宋" pitchFamily="49" charset="-122"/>
                  <a:cs typeface="Times New Roman" pitchFamily="18" charset="0"/>
                </a:rPr>
                <a:t>(H</a:t>
              </a:r>
              <a:r>
                <a:rPr lang="en-US" altLang="zh-CN" sz="2600" b="1" baseline="30000" dirty="0">
                  <a:latin typeface="Times New Roman" pitchFamily="18" charset="0"/>
                  <a:ea typeface="仿宋" pitchFamily="49" charset="-122"/>
                  <a:cs typeface="Times New Roman" pitchFamily="18" charset="0"/>
                </a:rPr>
                <a:t>+</a:t>
              </a:r>
              <a:r>
                <a:rPr lang="en-US" altLang="zh-CN" sz="2600" b="1" dirty="0">
                  <a:latin typeface="Times New Roman" pitchFamily="18" charset="0"/>
                  <a:ea typeface="仿宋" pitchFamily="49" charset="-122"/>
                  <a:cs typeface="Times New Roman" pitchFamily="18" charset="0"/>
                </a:rPr>
                <a:t>)/</a:t>
              </a:r>
              <a:r>
                <a:rPr lang="en-US" altLang="zh-CN" sz="2600" b="1" i="1" dirty="0">
                  <a:latin typeface="Times New Roman" pitchFamily="18" charset="0"/>
                  <a:ea typeface="仿宋" pitchFamily="49" charset="-122"/>
                  <a:cs typeface="Times New Roman" pitchFamily="18" charset="0"/>
                </a:rPr>
                <a:t>c</a:t>
              </a:r>
              <a:r>
                <a:rPr lang="en-US" altLang="zh-CN" sz="2600" b="1" baseline="30000" dirty="0">
                  <a:latin typeface="Times New Roman" pitchFamily="18" charset="0"/>
                  <a:ea typeface="仿宋" pitchFamily="49" charset="-122"/>
                  <a:cs typeface="Times New Roman" pitchFamily="18" charset="0"/>
                  <a:sym typeface="Euclid Math One"/>
                </a:rPr>
                <a:t></a:t>
              </a:r>
              <a:r>
                <a:rPr lang="en-US" altLang="zh-CN" sz="2600" b="1" dirty="0">
                  <a:latin typeface="Times New Roman" pitchFamily="18" charset="0"/>
                  <a:ea typeface="仿宋" pitchFamily="49" charset="-122"/>
                  <a:cs typeface="Times New Roman" pitchFamily="18" charset="0"/>
                  <a:sym typeface="Euclid Math One"/>
                </a:rPr>
                <a:t>]</a:t>
              </a:r>
              <a:r>
                <a:rPr lang="en-US" altLang="zh-CN" sz="2600" b="1" dirty="0">
                  <a:latin typeface="Times New Roman" pitchFamily="18" charset="0"/>
                  <a:ea typeface="仿宋" pitchFamily="49" charset="-122"/>
                  <a:cs typeface="Times New Roman" pitchFamily="18" charset="0"/>
                  <a:sym typeface="Webdings" pitchFamily="18" charset="2"/>
                </a:rPr>
                <a:t> </a:t>
              </a:r>
              <a:r>
                <a:rPr lang="en-US" altLang="zh-CN" sz="2600" b="1" dirty="0">
                  <a:latin typeface="Times New Roman" pitchFamily="18" charset="0"/>
                  <a:ea typeface="仿宋" pitchFamily="49" charset="-122"/>
                  <a:cs typeface="Times New Roman" pitchFamily="18" charset="0"/>
                </a:rPr>
                <a:t>= –lg(2.97×10</a:t>
              </a:r>
              <a:r>
                <a:rPr lang="en-US" altLang="zh-CN" sz="2600" b="1" baseline="30000" dirty="0">
                  <a:latin typeface="Times New Roman" pitchFamily="18" charset="0"/>
                  <a:ea typeface="仿宋" pitchFamily="49" charset="-122"/>
                  <a:cs typeface="Times New Roman" pitchFamily="18" charset="0"/>
                </a:rPr>
                <a:t>-3</a:t>
              </a:r>
              <a:r>
                <a:rPr lang="en-US" altLang="zh-CN" sz="2600" b="1" dirty="0">
                  <a:latin typeface="Times New Roman" pitchFamily="18" charset="0"/>
                  <a:ea typeface="仿宋" pitchFamily="49" charset="-122"/>
                  <a:cs typeface="Times New Roman" pitchFamily="18" charset="0"/>
                </a:rPr>
                <a:t>) = 3–0.47 = 2.53</a:t>
              </a:r>
            </a:p>
          </p:txBody>
        </p:sp>
      </p:grpSp>
      <p:grpSp>
        <p:nvGrpSpPr>
          <p:cNvPr id="3" name="组合 2">
            <a:extLst>
              <a:ext uri="{FF2B5EF4-FFF2-40B4-BE49-F238E27FC236}">
                <a16:creationId xmlns:a16="http://schemas.microsoft.com/office/drawing/2014/main" id="{D48DBDF1-701D-4B6C-A523-2704E0846ECA}"/>
              </a:ext>
            </a:extLst>
          </p:cNvPr>
          <p:cNvGrpSpPr/>
          <p:nvPr/>
        </p:nvGrpSpPr>
        <p:grpSpPr>
          <a:xfrm>
            <a:off x="685800" y="1990725"/>
            <a:ext cx="7924800" cy="2419350"/>
            <a:chOff x="685800" y="1990725"/>
            <a:chExt cx="7924800" cy="2419350"/>
          </a:xfrm>
        </p:grpSpPr>
        <p:sp>
          <p:nvSpPr>
            <p:cNvPr id="36868" name="Text Box 4"/>
            <p:cNvSpPr txBox="1">
              <a:spLocks noChangeArrowheads="1"/>
            </p:cNvSpPr>
            <p:nvPr/>
          </p:nvSpPr>
          <p:spPr bwMode="auto">
            <a:xfrm>
              <a:off x="685800" y="1990725"/>
              <a:ext cx="7924800" cy="2419350"/>
            </a:xfrm>
            <a:prstGeom prst="rect">
              <a:avLst/>
            </a:prstGeom>
            <a:noFill/>
            <a:ln w="9525">
              <a:noFill/>
              <a:miter lim="800000"/>
              <a:headEnd/>
              <a:tailEnd/>
            </a:ln>
          </p:spPr>
          <p:txBody>
            <a:bodyPr>
              <a:spAutoFit/>
            </a:bodyPr>
            <a:lstStyle/>
            <a:p>
              <a:pPr algn="just" eaLnBrk="0" hangingPunct="0">
                <a:spcBef>
                  <a:spcPct val="10000"/>
                </a:spcBef>
                <a:defRPr/>
              </a:pPr>
              <a:r>
                <a:rPr lang="zh-CN" altLang="en-US" b="1" dirty="0">
                  <a:solidFill>
                    <a:srgbClr val="0000FF"/>
                  </a:solidFill>
                  <a:latin typeface="Times New Roman" pitchFamily="18" charset="0"/>
                  <a:ea typeface="仿宋" pitchFamily="49" charset="-122"/>
                  <a:cs typeface="Times New Roman" pitchFamily="18" charset="0"/>
                </a:rPr>
                <a:t>解：</a:t>
              </a:r>
              <a:r>
                <a:rPr lang="zh-CN" altLang="en-US" b="1" dirty="0">
                  <a:latin typeface="Times New Roman" pitchFamily="18" charset="0"/>
                  <a:ea typeface="仿宋" pitchFamily="49" charset="-122"/>
                  <a:cs typeface="Times New Roman" pitchFamily="18" charset="0"/>
                </a:rPr>
                <a:t>设米醋溶液中</a:t>
              </a:r>
              <a:r>
                <a:rPr lang="en-US" altLang="zh-CN" b="1" dirty="0">
                  <a:latin typeface="Times New Roman" pitchFamily="18" charset="0"/>
                  <a:ea typeface="仿宋" pitchFamily="49" charset="-122"/>
                  <a:cs typeface="Times New Roman" pitchFamily="18" charset="0"/>
                </a:rPr>
                <a:t>H</a:t>
              </a:r>
              <a:r>
                <a:rPr lang="en-US" altLang="zh-CN" b="1" baseline="30000" dirty="0">
                  <a:latin typeface="Times New Roman" pitchFamily="18" charset="0"/>
                  <a:ea typeface="仿宋" pitchFamily="49" charset="-122"/>
                  <a:cs typeface="Times New Roman" pitchFamily="18" charset="0"/>
                </a:rPr>
                <a:t>+</a:t>
              </a:r>
              <a:r>
                <a:rPr lang="zh-CN" altLang="en-US" b="1" dirty="0">
                  <a:latin typeface="Times New Roman" pitchFamily="18" charset="0"/>
                  <a:ea typeface="仿宋" pitchFamily="49" charset="-122"/>
                  <a:cs typeface="Times New Roman" pitchFamily="18" charset="0"/>
                </a:rPr>
                <a:t>的平衡浓度为</a:t>
              </a:r>
              <a:r>
                <a:rPr lang="en-US" altLang="zh-CN" b="1" i="1" dirty="0">
                  <a:latin typeface="Times New Roman" pitchFamily="18" charset="0"/>
                  <a:ea typeface="仿宋" pitchFamily="49" charset="-122"/>
                  <a:cs typeface="Times New Roman" pitchFamily="18" charset="0"/>
                </a:rPr>
                <a:t>x </a:t>
              </a:r>
              <a:r>
                <a:rPr lang="en-US" altLang="zh-CN" b="1" dirty="0">
                  <a:latin typeface="Times New Roman" pitchFamily="18" charset="0"/>
                  <a:ea typeface="仿宋" pitchFamily="49" charset="-122"/>
                  <a:cs typeface="Times New Roman" pitchFamily="18" charset="0"/>
                </a:rPr>
                <a:t>mol·L</a:t>
              </a:r>
              <a:r>
                <a:rPr lang="en-US" altLang="zh-CN" b="1" baseline="30000" dirty="0">
                  <a:latin typeface="Times New Roman" pitchFamily="18" charset="0"/>
                  <a:ea typeface="仿宋" pitchFamily="49" charset="-122"/>
                  <a:cs typeface="Times New Roman" pitchFamily="18" charset="0"/>
                </a:rPr>
                <a:t>-1</a:t>
              </a:r>
              <a:r>
                <a:rPr lang="en-US" altLang="zh-CN" b="1" dirty="0">
                  <a:latin typeface="Times New Roman" pitchFamily="18" charset="0"/>
                  <a:ea typeface="仿宋" pitchFamily="49" charset="-122"/>
                  <a:cs typeface="Times New Roman" pitchFamily="18" charset="0"/>
                </a:rPr>
                <a:t>, </a:t>
              </a:r>
              <a:r>
                <a:rPr lang="zh-CN" altLang="en-US" b="1" dirty="0">
                  <a:latin typeface="Times New Roman" pitchFamily="18" charset="0"/>
                  <a:ea typeface="仿宋" pitchFamily="49" charset="-122"/>
                  <a:cs typeface="Times New Roman" pitchFamily="18" charset="0"/>
                </a:rPr>
                <a:t>则</a:t>
              </a:r>
            </a:p>
            <a:p>
              <a:pPr algn="just" eaLnBrk="0" hangingPunct="0">
                <a:spcBef>
                  <a:spcPct val="10000"/>
                </a:spcBef>
                <a:defRPr/>
              </a:pPr>
              <a:r>
                <a:rPr lang="zh-CN" altLang="en-US" b="1" dirty="0">
                  <a:latin typeface="Times New Roman" pitchFamily="18" charset="0"/>
                  <a:ea typeface="仿宋" pitchFamily="49" charset="-122"/>
                  <a:cs typeface="Times New Roman" pitchFamily="18" charset="0"/>
                </a:rPr>
                <a:t>	                       </a:t>
              </a:r>
              <a:r>
                <a:rPr lang="en-US" altLang="zh-CN" b="1" dirty="0">
                  <a:latin typeface="Times New Roman" pitchFamily="18" charset="0"/>
                  <a:ea typeface="仿宋" pitchFamily="49" charset="-122"/>
                  <a:cs typeface="Times New Roman" pitchFamily="18" charset="0"/>
                </a:rPr>
                <a:t>HAc(</a:t>
              </a:r>
              <a:r>
                <a:rPr lang="en-US" altLang="zh-CN" b="1" dirty="0" err="1">
                  <a:latin typeface="Times New Roman" pitchFamily="18" charset="0"/>
                  <a:ea typeface="仿宋" pitchFamily="49" charset="-122"/>
                  <a:cs typeface="Times New Roman" pitchFamily="18" charset="0"/>
                </a:rPr>
                <a:t>aq</a:t>
              </a:r>
              <a:r>
                <a:rPr lang="en-US" altLang="zh-CN" b="1" dirty="0">
                  <a:latin typeface="Times New Roman" pitchFamily="18" charset="0"/>
                  <a:ea typeface="仿宋" pitchFamily="49" charset="-122"/>
                  <a:cs typeface="Times New Roman" pitchFamily="18" charset="0"/>
                </a:rPr>
                <a:t>)        H</a:t>
              </a:r>
              <a:r>
                <a:rPr lang="en-US" altLang="zh-CN" b="1" baseline="30000" dirty="0">
                  <a:latin typeface="Times New Roman" pitchFamily="18" charset="0"/>
                  <a:ea typeface="仿宋" pitchFamily="49" charset="-122"/>
                  <a:cs typeface="Times New Roman" pitchFamily="18" charset="0"/>
                </a:rPr>
                <a:t>+</a:t>
              </a:r>
              <a:r>
                <a:rPr lang="en-US" altLang="zh-CN" b="1" dirty="0">
                  <a:latin typeface="Times New Roman" pitchFamily="18" charset="0"/>
                  <a:ea typeface="仿宋" pitchFamily="49" charset="-122"/>
                  <a:cs typeface="Times New Roman" pitchFamily="18" charset="0"/>
                </a:rPr>
                <a:t>(</a:t>
              </a:r>
              <a:r>
                <a:rPr lang="en-US" altLang="zh-CN" b="1" dirty="0" err="1">
                  <a:latin typeface="Times New Roman" pitchFamily="18" charset="0"/>
                  <a:ea typeface="仿宋" pitchFamily="49" charset="-122"/>
                  <a:cs typeface="Times New Roman" pitchFamily="18" charset="0"/>
                </a:rPr>
                <a:t>aq</a:t>
              </a:r>
              <a:r>
                <a:rPr lang="en-US" altLang="zh-CN" b="1" dirty="0">
                  <a:latin typeface="Times New Roman" pitchFamily="18" charset="0"/>
                  <a:ea typeface="仿宋" pitchFamily="49" charset="-122"/>
                  <a:cs typeface="Times New Roman" pitchFamily="18" charset="0"/>
                </a:rPr>
                <a:t>) + Ac</a:t>
              </a:r>
              <a:r>
                <a:rPr lang="en-US" altLang="zh-CN" b="1" baseline="30000" dirty="0">
                  <a:latin typeface="Times New Roman" pitchFamily="18" charset="0"/>
                  <a:ea typeface="仿宋" pitchFamily="49" charset="-122"/>
                  <a:cs typeface="Times New Roman" pitchFamily="18" charset="0"/>
                </a:rPr>
                <a:t>-</a:t>
              </a:r>
              <a:r>
                <a:rPr lang="en-US" altLang="zh-CN" b="1" dirty="0">
                  <a:latin typeface="Times New Roman" pitchFamily="18" charset="0"/>
                  <a:ea typeface="仿宋" pitchFamily="49" charset="-122"/>
                  <a:cs typeface="Times New Roman" pitchFamily="18" charset="0"/>
                </a:rPr>
                <a:t>(</a:t>
              </a:r>
              <a:r>
                <a:rPr lang="en-US" altLang="zh-CN" b="1" dirty="0" err="1">
                  <a:latin typeface="Times New Roman" pitchFamily="18" charset="0"/>
                  <a:ea typeface="仿宋" pitchFamily="49" charset="-122"/>
                  <a:cs typeface="Times New Roman" pitchFamily="18" charset="0"/>
                </a:rPr>
                <a:t>aq</a:t>
              </a:r>
              <a:r>
                <a:rPr lang="en-US" altLang="zh-CN" b="1" dirty="0">
                  <a:latin typeface="Times New Roman" pitchFamily="18" charset="0"/>
                  <a:ea typeface="仿宋" pitchFamily="49" charset="-122"/>
                  <a:cs typeface="Times New Roman" pitchFamily="18" charset="0"/>
                </a:rPr>
                <a:t>) </a:t>
              </a:r>
            </a:p>
            <a:p>
              <a:pPr algn="just" eaLnBrk="0" hangingPunct="0">
                <a:spcBef>
                  <a:spcPct val="10000"/>
                </a:spcBef>
                <a:defRPr/>
              </a:pPr>
              <a:r>
                <a:rPr lang="zh-CN" altLang="en-US" b="1" dirty="0">
                  <a:latin typeface="Times New Roman" pitchFamily="18" charset="0"/>
                  <a:ea typeface="仿宋" pitchFamily="49" charset="-122"/>
                  <a:cs typeface="Times New Roman" pitchFamily="18" charset="0"/>
                </a:rPr>
                <a:t>平衡浓度</a:t>
              </a:r>
              <a:r>
                <a:rPr lang="en-US" altLang="zh-CN" b="1" dirty="0">
                  <a:latin typeface="Times New Roman" pitchFamily="18" charset="0"/>
                  <a:ea typeface="仿宋" pitchFamily="49" charset="-122"/>
                  <a:cs typeface="Times New Roman" pitchFamily="18" charset="0"/>
                </a:rPr>
                <a:t>/mol·L</a:t>
              </a:r>
              <a:r>
                <a:rPr lang="en-US" altLang="zh-CN" b="1" baseline="30000" dirty="0">
                  <a:latin typeface="Times New Roman" pitchFamily="18" charset="0"/>
                  <a:ea typeface="仿宋" pitchFamily="49" charset="-122"/>
                  <a:cs typeface="Times New Roman" pitchFamily="18" charset="0"/>
                </a:rPr>
                <a:t>-1</a:t>
              </a:r>
              <a:r>
                <a:rPr lang="en-US" altLang="zh-CN" b="1" dirty="0">
                  <a:latin typeface="Times New Roman" pitchFamily="18" charset="0"/>
                  <a:ea typeface="仿宋" pitchFamily="49" charset="-122"/>
                  <a:cs typeface="Times New Roman" pitchFamily="18" charset="0"/>
                </a:rPr>
                <a:t>     0.50–</a:t>
              </a:r>
              <a:r>
                <a:rPr lang="en-US" altLang="zh-CN" b="1" i="1" dirty="0">
                  <a:latin typeface="Times New Roman" pitchFamily="18" charset="0"/>
                  <a:ea typeface="仿宋" pitchFamily="49" charset="-122"/>
                  <a:cs typeface="Times New Roman" pitchFamily="18" charset="0"/>
                </a:rPr>
                <a:t>x              </a:t>
              </a:r>
              <a:r>
                <a:rPr lang="en-US" altLang="zh-CN" b="1" i="1" dirty="0" err="1">
                  <a:latin typeface="Times New Roman" pitchFamily="18" charset="0"/>
                  <a:ea typeface="仿宋" pitchFamily="49" charset="-122"/>
                  <a:cs typeface="Times New Roman" pitchFamily="18" charset="0"/>
                </a:rPr>
                <a:t>x</a:t>
              </a:r>
              <a:r>
                <a:rPr lang="en-US" altLang="zh-CN" b="1" i="1" dirty="0">
                  <a:latin typeface="Times New Roman" pitchFamily="18" charset="0"/>
                  <a:ea typeface="仿宋" pitchFamily="49" charset="-122"/>
                  <a:cs typeface="Times New Roman" pitchFamily="18" charset="0"/>
                </a:rPr>
                <a:t>	    x</a:t>
              </a:r>
              <a:endParaRPr lang="en-US" altLang="zh-CN" b="1" dirty="0">
                <a:latin typeface="Times New Roman" pitchFamily="18" charset="0"/>
                <a:ea typeface="仿宋" pitchFamily="49" charset="-122"/>
                <a:cs typeface="Times New Roman" pitchFamily="18" charset="0"/>
              </a:endParaRPr>
            </a:p>
            <a:p>
              <a:pPr algn="just" eaLnBrk="0" hangingPunct="0">
                <a:spcBef>
                  <a:spcPct val="10000"/>
                </a:spcBef>
                <a:defRPr/>
              </a:pPr>
              <a:r>
                <a:rPr lang="en-US" altLang="zh-CN" b="1" i="1" dirty="0">
                  <a:latin typeface="Times New Roman" pitchFamily="18" charset="0"/>
                  <a:ea typeface="仿宋" pitchFamily="49" charset="-122"/>
                  <a:cs typeface="Times New Roman" pitchFamily="18" charset="0"/>
                </a:rPr>
                <a:t>K</a:t>
              </a:r>
              <a:r>
                <a:rPr lang="en-US" altLang="zh-CN" b="1" baseline="-30000" dirty="0">
                  <a:latin typeface="Times New Roman" pitchFamily="18" charset="0"/>
                  <a:ea typeface="仿宋" pitchFamily="49" charset="-122"/>
                  <a:cs typeface="Times New Roman" pitchFamily="18" charset="0"/>
                </a:rPr>
                <a:t>a</a:t>
              </a:r>
              <a:r>
                <a:rPr lang="en-US" altLang="zh-CN" b="1" i="1" dirty="0">
                  <a:latin typeface="Times New Roman" pitchFamily="18" charset="0"/>
                  <a:ea typeface="仿宋" pitchFamily="49" charset="-122"/>
                  <a:cs typeface="Times New Roman" pitchFamily="18" charset="0"/>
                </a:rPr>
                <a:t> </a:t>
              </a:r>
              <a:r>
                <a:rPr lang="en-US" altLang="zh-CN" b="1" dirty="0">
                  <a:latin typeface="Times New Roman" pitchFamily="18" charset="0"/>
                  <a:ea typeface="仿宋" pitchFamily="49" charset="-122"/>
                  <a:cs typeface="Times New Roman" pitchFamily="18" charset="0"/>
                </a:rPr>
                <a:t>= 1.76×10</a:t>
              </a:r>
              <a:r>
                <a:rPr lang="en-US" altLang="zh-CN" b="1" baseline="30000" dirty="0">
                  <a:latin typeface="Times New Roman" pitchFamily="18" charset="0"/>
                  <a:ea typeface="仿宋" pitchFamily="49" charset="-122"/>
                  <a:cs typeface="Times New Roman" pitchFamily="18" charset="0"/>
                </a:rPr>
                <a:t>-5</a:t>
              </a:r>
              <a:endParaRPr lang="en-US" altLang="zh-CN" b="1" dirty="0">
                <a:latin typeface="Times New Roman" pitchFamily="18" charset="0"/>
                <a:ea typeface="仿宋" pitchFamily="49" charset="-122"/>
                <a:cs typeface="Times New Roman" pitchFamily="18" charset="0"/>
              </a:endParaRPr>
            </a:p>
            <a:p>
              <a:pPr eaLnBrk="0" hangingPunct="0">
                <a:spcBef>
                  <a:spcPct val="10000"/>
                </a:spcBef>
                <a:defRPr/>
              </a:pPr>
              <a:r>
                <a:rPr lang="en-US" altLang="zh-CN" b="1" dirty="0">
                  <a:latin typeface="Times New Roman" pitchFamily="18" charset="0"/>
                  <a:ea typeface="仿宋" pitchFamily="49" charset="-122"/>
                  <a:cs typeface="Times New Roman" pitchFamily="18" charset="0"/>
                </a:rPr>
                <a:t>∵</a:t>
              </a:r>
              <a:r>
                <a:rPr lang="en-US" altLang="zh-CN" b="1" i="1" dirty="0">
                  <a:latin typeface="Times New Roman" pitchFamily="18" charset="0"/>
                  <a:ea typeface="仿宋" pitchFamily="49" charset="-122"/>
                  <a:cs typeface="Times New Roman" pitchFamily="18" charset="0"/>
                </a:rPr>
                <a:t>K</a:t>
              </a:r>
              <a:r>
                <a:rPr lang="en-US" altLang="zh-CN" b="1" baseline="-30000" dirty="0">
                  <a:latin typeface="Times New Roman" pitchFamily="18" charset="0"/>
                  <a:ea typeface="仿宋" pitchFamily="49" charset="-122"/>
                  <a:cs typeface="Times New Roman" pitchFamily="18" charset="0"/>
                </a:rPr>
                <a:t>a</a:t>
              </a:r>
              <a:r>
                <a:rPr lang="en-US" altLang="zh-CN" b="1" i="1" baseline="-30000" dirty="0">
                  <a:latin typeface="Times New Roman" pitchFamily="18" charset="0"/>
                  <a:ea typeface="仿宋" pitchFamily="49" charset="-122"/>
                  <a:cs typeface="Times New Roman" pitchFamily="18" charset="0"/>
                </a:rPr>
                <a:t> </a:t>
              </a:r>
              <a:r>
                <a:rPr lang="en-US" altLang="zh-CN" b="1" dirty="0">
                  <a:latin typeface="Times New Roman" pitchFamily="18" charset="0"/>
                  <a:ea typeface="仿宋" pitchFamily="49" charset="-122"/>
                  <a:cs typeface="Times New Roman" pitchFamily="18" charset="0"/>
                </a:rPr>
                <a:t>/</a:t>
              </a:r>
              <a:r>
                <a:rPr lang="en-US" altLang="zh-CN" b="1" i="1" dirty="0">
                  <a:latin typeface="Times New Roman" pitchFamily="18" charset="0"/>
                  <a:ea typeface="仿宋" pitchFamily="49" charset="-122"/>
                  <a:cs typeface="Times New Roman" pitchFamily="18" charset="0"/>
                </a:rPr>
                <a:t>c </a:t>
              </a:r>
              <a:r>
                <a:rPr lang="zh-CN" altLang="en-US" b="1" dirty="0">
                  <a:latin typeface="Times New Roman" pitchFamily="18" charset="0"/>
                  <a:ea typeface="仿宋" pitchFamily="49" charset="-122"/>
                  <a:cs typeface="Times New Roman" pitchFamily="18" charset="0"/>
                </a:rPr>
                <a:t>＜ </a:t>
              </a:r>
              <a:r>
                <a:rPr lang="en-US" altLang="zh-CN" b="1" dirty="0">
                  <a:latin typeface="Times New Roman" pitchFamily="18" charset="0"/>
                  <a:ea typeface="仿宋" pitchFamily="49" charset="-122"/>
                  <a:cs typeface="Times New Roman" pitchFamily="18" charset="0"/>
                </a:rPr>
                <a:t>10</a:t>
              </a:r>
              <a:r>
                <a:rPr lang="en-US" altLang="zh-CN" b="1" baseline="30000" dirty="0">
                  <a:latin typeface="Times New Roman" pitchFamily="18" charset="0"/>
                  <a:ea typeface="仿宋" pitchFamily="49" charset="-122"/>
                  <a:cs typeface="Times New Roman" pitchFamily="18" charset="0"/>
                </a:rPr>
                <a:t>-4</a:t>
              </a:r>
              <a:r>
                <a:rPr lang="en-US" altLang="zh-CN" b="1" dirty="0">
                  <a:latin typeface="Times New Roman" pitchFamily="18" charset="0"/>
                  <a:ea typeface="仿宋" pitchFamily="49" charset="-122"/>
                  <a:cs typeface="Times New Roman" pitchFamily="18" charset="0"/>
                </a:rPr>
                <a:t>   ∴ 0.50 – </a:t>
              </a:r>
              <a:r>
                <a:rPr lang="en-US" altLang="zh-CN" b="1" i="1" dirty="0">
                  <a:latin typeface="Times New Roman" pitchFamily="18" charset="0"/>
                  <a:ea typeface="仿宋" pitchFamily="49" charset="-122"/>
                  <a:cs typeface="Times New Roman" pitchFamily="18" charset="0"/>
                </a:rPr>
                <a:t>x  </a:t>
              </a:r>
              <a:r>
                <a:rPr lang="en-US" altLang="zh-CN" b="1" dirty="0">
                  <a:latin typeface="Times New Roman" pitchFamily="18" charset="0"/>
                  <a:ea typeface="仿宋" pitchFamily="49" charset="-122"/>
                  <a:cs typeface="Times New Roman" pitchFamily="18" charset="0"/>
                </a:rPr>
                <a:t>≈  0.5 </a:t>
              </a:r>
            </a:p>
          </p:txBody>
        </p:sp>
        <p:pic>
          <p:nvPicPr>
            <p:cNvPr id="10" name="图片 9">
              <a:extLst>
                <a:ext uri="{FF2B5EF4-FFF2-40B4-BE49-F238E27FC236}">
                  <a16:creationId xmlns:a16="http://schemas.microsoft.com/office/drawing/2014/main" id="{0421E23F-05A2-4D85-97E6-E8CE12A91938}"/>
                </a:ext>
              </a:extLst>
            </p:cNvPr>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5076056" y="2610744"/>
              <a:ext cx="590956" cy="29622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0" name="Rectangle 2"/>
          <p:cNvSpPr>
            <a:spLocks noGrp="1" noChangeArrowheads="1"/>
          </p:cNvSpPr>
          <p:nvPr>
            <p:ph type="title"/>
          </p:nvPr>
        </p:nvSpPr>
        <p:spPr>
          <a:xfrm>
            <a:off x="251520" y="333375"/>
            <a:ext cx="6768405" cy="676275"/>
          </a:xfrm>
        </p:spPr>
        <p:txBody>
          <a:bodyPr/>
          <a:lstStyle/>
          <a:p>
            <a:pPr eaLnBrk="1" hangingPunct="1"/>
            <a:r>
              <a:rPr lang="en-US" altLang="zh-CN" sz="3200" dirty="0">
                <a:latin typeface="Arial" panose="020B0604020202020204" pitchFamily="34" charset="0"/>
                <a:cs typeface="Arial" panose="020B0604020202020204" pitchFamily="34" charset="0"/>
              </a:rPr>
              <a:t>4.4.2.4  </a:t>
            </a:r>
            <a:r>
              <a:rPr lang="zh-CN" altLang="en-US" sz="3200" dirty="0"/>
              <a:t>多元酸碱在水中的解离平衡</a:t>
            </a:r>
          </a:p>
        </p:txBody>
      </p:sp>
      <p:sp>
        <p:nvSpPr>
          <p:cNvPr id="44039" name="Rectangle 3"/>
          <p:cNvSpPr>
            <a:spLocks noGrp="1" noChangeArrowheads="1"/>
          </p:cNvSpPr>
          <p:nvPr>
            <p:ph idx="1"/>
          </p:nvPr>
        </p:nvSpPr>
        <p:spPr>
          <a:xfrm>
            <a:off x="251520" y="980728"/>
            <a:ext cx="8640960" cy="2880320"/>
          </a:xfrm>
        </p:spPr>
        <p:txBody>
          <a:bodyPr/>
          <a:lstStyle/>
          <a:p>
            <a:pPr marL="0" indent="0" algn="just" eaLnBrk="1" hangingPunct="1">
              <a:lnSpc>
                <a:spcPct val="125000"/>
              </a:lnSpc>
              <a:spcBef>
                <a:spcPts val="600"/>
              </a:spcBef>
              <a:buClrTx/>
              <a:buNone/>
              <a:defRPr/>
            </a:pPr>
            <a:r>
              <a:rPr lang="zh-CN" altLang="en-US" dirty="0">
                <a:effectLst/>
                <a:latin typeface="Times New Roman" panose="02020603050405020304" pitchFamily="18" charset="0"/>
                <a:cs typeface="Times New Roman" panose="02020603050405020304" pitchFamily="18" charset="0"/>
              </a:rPr>
              <a:t>多元酸的解离是分级进行的，每一级都有一个解离常数。以</a:t>
            </a:r>
            <a:r>
              <a:rPr lang="en-US" altLang="zh-CN" dirty="0">
                <a:effectLst/>
                <a:latin typeface="Times New Roman" panose="02020603050405020304" pitchFamily="18" charset="0"/>
                <a:cs typeface="Times New Roman" panose="02020603050405020304" pitchFamily="18" charset="0"/>
              </a:rPr>
              <a:t>H</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S</a:t>
            </a:r>
            <a:r>
              <a:rPr lang="zh-CN" altLang="en-US" dirty="0">
                <a:effectLst/>
                <a:latin typeface="Times New Roman" panose="02020603050405020304" pitchFamily="18" charset="0"/>
                <a:cs typeface="Times New Roman" panose="02020603050405020304" pitchFamily="18" charset="0"/>
              </a:rPr>
              <a:t>为例，其解离过程按以下两步进行。一级解离为：</a:t>
            </a:r>
          </a:p>
          <a:p>
            <a:pPr marL="0" indent="355600" algn="just" eaLnBrk="1" hangingPunct="1">
              <a:buClrTx/>
              <a:buNone/>
              <a:defRPr/>
            </a:pPr>
            <a:r>
              <a:rPr lang="en-US" altLang="zh-CN" dirty="0">
                <a:effectLst/>
                <a:latin typeface="Times New Roman" panose="02020603050405020304" pitchFamily="18" charset="0"/>
                <a:cs typeface="Times New Roman" panose="02020603050405020304" pitchFamily="18" charset="0"/>
              </a:rPr>
              <a:t>H</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S(</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        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 HS</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     （1）</a:t>
            </a:r>
            <a:endParaRPr lang="zh-CN" altLang="en-US" dirty="0">
              <a:effectLst/>
              <a:latin typeface="Times New Roman" panose="02020603050405020304" pitchFamily="18" charset="0"/>
              <a:cs typeface="Times New Roman" panose="02020603050405020304" pitchFamily="18" charset="0"/>
            </a:endParaRPr>
          </a:p>
          <a:p>
            <a:pPr marL="0" indent="355600" algn="just" eaLnBrk="1" hangingPunct="1">
              <a:buClrTx/>
              <a:buNone/>
              <a:defRPr/>
            </a:pPr>
            <a:r>
              <a:rPr lang="en-US" altLang="zh-CN" dirty="0">
                <a:effectLst/>
                <a:latin typeface="Times New Roman" panose="02020603050405020304" pitchFamily="18" charset="0"/>
                <a:cs typeface="Times New Roman" panose="02020603050405020304" pitchFamily="18" charset="0"/>
              </a:rPr>
              <a:t>HS</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        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 S</a:t>
            </a:r>
            <a:r>
              <a:rPr lang="en-US" altLang="zh-CN" baseline="30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a:t>
            </a:r>
            <a:r>
              <a:rPr lang="en-US" altLang="zh-CN" dirty="0" err="1">
                <a:effectLst/>
                <a:latin typeface="Times New Roman" panose="02020603050405020304" pitchFamily="18" charset="0"/>
                <a:cs typeface="Times New Roman" panose="02020603050405020304" pitchFamily="18" charset="0"/>
              </a:rPr>
              <a:t>aq</a:t>
            </a:r>
            <a:r>
              <a:rPr lang="en-US" altLang="zh-CN" dirty="0">
                <a:effectLst/>
                <a:latin typeface="Times New Roman" panose="02020603050405020304" pitchFamily="18" charset="0"/>
                <a:cs typeface="Times New Roman" panose="02020603050405020304" pitchFamily="18" charset="0"/>
              </a:rPr>
              <a:t>)       （2）</a:t>
            </a:r>
            <a:endParaRPr lang="zh-CN" altLang="en-US" sz="3200" dirty="0">
              <a:effectLst/>
              <a:latin typeface="Times New Roman" panose="02020603050405020304" pitchFamily="18" charset="0"/>
              <a:cs typeface="Times New Roman" panose="02020603050405020304" pitchFamily="18" charset="0"/>
            </a:endParaRPr>
          </a:p>
        </p:txBody>
      </p:sp>
      <p:graphicFrame>
        <p:nvGraphicFramePr>
          <p:cNvPr id="102408" name="Object 8"/>
          <p:cNvGraphicFramePr>
            <a:graphicFrameLocks noChangeAspect="1"/>
          </p:cNvGraphicFramePr>
          <p:nvPr>
            <p:extLst>
              <p:ext uri="{D42A27DB-BD31-4B8C-83A1-F6EECF244321}">
                <p14:modId xmlns:p14="http://schemas.microsoft.com/office/powerpoint/2010/main" val="3919462031"/>
              </p:ext>
            </p:extLst>
          </p:nvPr>
        </p:nvGraphicFramePr>
        <p:xfrm>
          <a:off x="4953002" y="4059038"/>
          <a:ext cx="2370138" cy="1108075"/>
        </p:xfrm>
        <a:graphic>
          <a:graphicData uri="http://schemas.openxmlformats.org/presentationml/2006/ole">
            <mc:AlternateContent xmlns:mc="http://schemas.openxmlformats.org/markup-compatibility/2006">
              <mc:Choice xmlns:v="urn:schemas-microsoft-com:vml" Requires="v">
                <p:oleObj spid="_x0000_s103265" name="Equation" r:id="rId4" imgW="952200" imgH="444240" progId="Equation.DSMT4">
                  <p:embed/>
                </p:oleObj>
              </mc:Choice>
              <mc:Fallback>
                <p:oleObj name="Equation" r:id="rId4" imgW="952200" imgH="444240" progId="Equation.DSMT4">
                  <p:embed/>
                  <p:pic>
                    <p:nvPicPr>
                      <p:cNvPr id="0" name="Picture 8"/>
                      <p:cNvPicPr>
                        <a:picLocks noChangeAspect="1" noChangeArrowheads="1"/>
                      </p:cNvPicPr>
                      <p:nvPr/>
                    </p:nvPicPr>
                    <p:blipFill>
                      <a:blip r:embed="rId5"/>
                      <a:srcRect/>
                      <a:stretch>
                        <a:fillRect/>
                      </a:stretch>
                    </p:blipFill>
                    <p:spPr bwMode="auto">
                      <a:xfrm>
                        <a:off x="4953002" y="4059038"/>
                        <a:ext cx="2370138" cy="1108075"/>
                      </a:xfrm>
                      <a:prstGeom prst="rect">
                        <a:avLst/>
                      </a:prstGeom>
                      <a:noFill/>
                    </p:spPr>
                  </p:pic>
                </p:oleObj>
              </mc:Fallback>
            </mc:AlternateContent>
          </a:graphicData>
        </a:graphic>
      </p:graphicFrame>
      <p:graphicFrame>
        <p:nvGraphicFramePr>
          <p:cNvPr id="102409" name="Object 9"/>
          <p:cNvGraphicFramePr>
            <a:graphicFrameLocks noChangeAspect="1"/>
          </p:cNvGraphicFramePr>
          <p:nvPr>
            <p:extLst>
              <p:ext uri="{D42A27DB-BD31-4B8C-83A1-F6EECF244321}">
                <p14:modId xmlns:p14="http://schemas.microsoft.com/office/powerpoint/2010/main" val="4212709938"/>
              </p:ext>
            </p:extLst>
          </p:nvPr>
        </p:nvGraphicFramePr>
        <p:xfrm>
          <a:off x="1524000" y="4005064"/>
          <a:ext cx="2667000" cy="1216025"/>
        </p:xfrm>
        <a:graphic>
          <a:graphicData uri="http://schemas.openxmlformats.org/presentationml/2006/ole">
            <mc:AlternateContent xmlns:mc="http://schemas.openxmlformats.org/markup-compatibility/2006">
              <mc:Choice xmlns:v="urn:schemas-microsoft-com:vml" Requires="v">
                <p:oleObj spid="_x0000_s103266" name="Equation" r:id="rId6" imgW="1002960" imgH="457200" progId="Equation.DSMT4">
                  <p:embed/>
                </p:oleObj>
              </mc:Choice>
              <mc:Fallback>
                <p:oleObj name="Equation" r:id="rId6" imgW="1002960" imgH="457200" progId="Equation.DSMT4">
                  <p:embed/>
                  <p:pic>
                    <p:nvPicPr>
                      <p:cNvPr id="0" name="Picture 9"/>
                      <p:cNvPicPr>
                        <a:picLocks noChangeAspect="1" noChangeArrowheads="1"/>
                      </p:cNvPicPr>
                      <p:nvPr/>
                    </p:nvPicPr>
                    <p:blipFill>
                      <a:blip r:embed="rId7"/>
                      <a:srcRect/>
                      <a:stretch>
                        <a:fillRect/>
                      </a:stretch>
                    </p:blipFill>
                    <p:spPr bwMode="auto">
                      <a:xfrm>
                        <a:off x="1524000" y="4005064"/>
                        <a:ext cx="2667000" cy="1216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图片 5">
            <a:extLst>
              <a:ext uri="{FF2B5EF4-FFF2-40B4-BE49-F238E27FC236}">
                <a16:creationId xmlns:a16="http://schemas.microsoft.com/office/drawing/2014/main" id="{585A4924-FB4A-424A-92A6-E894588216DC}"/>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1964820" y="2780928"/>
            <a:ext cx="590956" cy="296224"/>
          </a:xfrm>
          <a:prstGeom prst="rect">
            <a:avLst/>
          </a:prstGeom>
        </p:spPr>
      </p:pic>
      <p:pic>
        <p:nvPicPr>
          <p:cNvPr id="7" name="图片 6">
            <a:extLst>
              <a:ext uri="{FF2B5EF4-FFF2-40B4-BE49-F238E27FC236}">
                <a16:creationId xmlns:a16="http://schemas.microsoft.com/office/drawing/2014/main" id="{8F19F560-CFDE-42EF-BA9D-D710B32B425A}"/>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1907704" y="3280888"/>
            <a:ext cx="590956" cy="296224"/>
          </a:xfrm>
          <a:prstGeom prst="rect">
            <a:avLst/>
          </a:prstGeom>
        </p:spPr>
      </p:pic>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a:xfrm>
            <a:off x="251520" y="333375"/>
            <a:ext cx="7128792" cy="676275"/>
          </a:xfrm>
        </p:spPr>
        <p:txBody>
          <a:bodyPr/>
          <a:lstStyle/>
          <a:p>
            <a:pPr eaLnBrk="1" hangingPunct="1"/>
            <a:r>
              <a:rPr lang="en-US" altLang="zh-CN" sz="3200" dirty="0">
                <a:latin typeface="Arial" panose="020B0604020202020204" pitchFamily="34" charset="0"/>
                <a:cs typeface="Arial" panose="020B0604020202020204" pitchFamily="34" charset="0"/>
              </a:rPr>
              <a:t>4.4.2.4  </a:t>
            </a:r>
            <a:r>
              <a:rPr lang="zh-CN" altLang="en-US" sz="3200" dirty="0"/>
              <a:t>多元酸碱在水中的解离平衡</a:t>
            </a:r>
            <a:endParaRPr lang="zh-CN" altLang="en-US" dirty="0"/>
          </a:p>
        </p:txBody>
      </p:sp>
      <p:sp>
        <p:nvSpPr>
          <p:cNvPr id="103428" name="Text Box 4"/>
          <p:cNvSpPr>
            <a:spLocks noGrp="1" noChangeArrowheads="1"/>
          </p:cNvSpPr>
          <p:nvPr>
            <p:ph idx="1"/>
          </p:nvPr>
        </p:nvSpPr>
        <p:spPr>
          <a:xfrm>
            <a:off x="251520" y="980728"/>
            <a:ext cx="8640960" cy="4114800"/>
          </a:xfrm>
        </p:spPr>
        <p:txBody>
          <a:bodyPr/>
          <a:lstStyle/>
          <a:p>
            <a:pPr marL="0" indent="0" algn="just" eaLnBrk="1" hangingPunct="1">
              <a:lnSpc>
                <a:spcPct val="125000"/>
              </a:lnSpc>
              <a:spcBef>
                <a:spcPts val="600"/>
              </a:spcBef>
              <a:buClrTx/>
              <a:buFontTx/>
              <a:buNone/>
              <a:defRPr/>
            </a:pPr>
            <a:r>
              <a:rPr lang="zh-CN" altLang="en-US" dirty="0">
                <a:effectLst/>
                <a:latin typeface="Times New Roman" panose="02020603050405020304" pitchFamily="18" charset="0"/>
                <a:cs typeface="Times New Roman" panose="02020603050405020304" pitchFamily="18" charset="0"/>
              </a:rPr>
              <a:t>一般情况下，二元酸的</a:t>
            </a:r>
            <a:r>
              <a:rPr lang="en-US" altLang="zh-CN" dirty="0">
                <a:effectLst/>
                <a:latin typeface="Times New Roman" panose="02020603050405020304" pitchFamily="18" charset="0"/>
                <a:cs typeface="Times New Roman" panose="02020603050405020304" pitchFamily="18" charset="0"/>
              </a:rPr>
              <a:t>K</a:t>
            </a:r>
            <a:r>
              <a:rPr lang="en-US" altLang="zh-CN" baseline="-25000" dirty="0">
                <a:effectLst/>
                <a:latin typeface="Times New Roman" panose="02020603050405020304" pitchFamily="18" charset="0"/>
                <a:cs typeface="Times New Roman" panose="02020603050405020304" pitchFamily="18" charset="0"/>
              </a:rPr>
              <a:t>a2</a:t>
            </a:r>
            <a:r>
              <a:rPr lang="en-US" altLang="zh-CN" dirty="0">
                <a:effectLst/>
                <a:latin typeface="Times New Roman" panose="02020603050405020304" pitchFamily="18" charset="0"/>
                <a:cs typeface="Times New Roman" panose="02020603050405020304" pitchFamily="18" charset="0"/>
              </a:rPr>
              <a:t> &lt;&lt; K</a:t>
            </a:r>
            <a:r>
              <a:rPr lang="en-US" altLang="zh-CN" baseline="-25000" dirty="0">
                <a:effectLst/>
                <a:latin typeface="Times New Roman" panose="02020603050405020304" pitchFamily="18" charset="0"/>
                <a:cs typeface="Times New Roman" panose="02020603050405020304" pitchFamily="18" charset="0"/>
              </a:rPr>
              <a:t>a1</a:t>
            </a:r>
            <a:r>
              <a:rPr lang="zh-CN" altLang="en-US" dirty="0">
                <a:effectLst/>
                <a:latin typeface="Times New Roman" panose="02020603050405020304" pitchFamily="18" charset="0"/>
                <a:cs typeface="Times New Roman" panose="02020603050405020304" pitchFamily="18" charset="0"/>
              </a:rPr>
              <a:t>。</a:t>
            </a:r>
          </a:p>
          <a:p>
            <a:pPr marL="0" indent="0" algn="just" eaLnBrk="1" hangingPunct="1">
              <a:lnSpc>
                <a:spcPct val="125000"/>
              </a:lnSpc>
              <a:spcBef>
                <a:spcPts val="600"/>
              </a:spcBef>
              <a:buClrTx/>
              <a:buFontTx/>
              <a:buNone/>
              <a:defRPr/>
            </a:pPr>
            <a:r>
              <a:rPr lang="en-US" altLang="zh-CN" dirty="0">
                <a:effectLst/>
                <a:latin typeface="Times New Roman" panose="02020603050405020304" pitchFamily="18" charset="0"/>
                <a:cs typeface="Times New Roman" panose="02020603050405020304" pitchFamily="18" charset="0"/>
              </a:rPr>
              <a:t>H</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S</a:t>
            </a:r>
            <a:r>
              <a:rPr lang="zh-CN" altLang="en-US" dirty="0">
                <a:effectLst/>
                <a:latin typeface="Times New Roman" panose="02020603050405020304" pitchFamily="18" charset="0"/>
                <a:cs typeface="Times New Roman" panose="02020603050405020304" pitchFamily="18" charset="0"/>
              </a:rPr>
              <a:t>的二级解离使</a:t>
            </a:r>
            <a:r>
              <a:rPr lang="en-US" altLang="zh-CN" dirty="0">
                <a:effectLst/>
                <a:latin typeface="Times New Roman" panose="02020603050405020304" pitchFamily="18" charset="0"/>
                <a:cs typeface="Times New Roman" panose="02020603050405020304" pitchFamily="18" charset="0"/>
              </a:rPr>
              <a:t>HS</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进一步给出</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这比一级解离要困难得多。</a:t>
            </a:r>
            <a:endParaRPr lang="en-US" altLang="zh-CN" dirty="0">
              <a:effectLst/>
              <a:latin typeface="Times New Roman" panose="02020603050405020304" pitchFamily="18" charset="0"/>
              <a:cs typeface="Times New Roman" panose="02020603050405020304" pitchFamily="18" charset="0"/>
            </a:endParaRPr>
          </a:p>
          <a:p>
            <a:pPr marL="0" indent="0" algn="just" eaLnBrk="1" hangingPunct="1">
              <a:lnSpc>
                <a:spcPct val="125000"/>
              </a:lnSpc>
              <a:spcBef>
                <a:spcPts val="600"/>
              </a:spcBef>
              <a:buClrTx/>
              <a:buFontTx/>
              <a:buNone/>
              <a:defRPr/>
            </a:pPr>
            <a:r>
              <a:rPr lang="zh-CN" altLang="en-US" dirty="0">
                <a:effectLst/>
                <a:latin typeface="Times New Roman" panose="02020603050405020304" pitchFamily="18" charset="0"/>
                <a:cs typeface="Times New Roman" panose="02020603050405020304" pitchFamily="18" charset="0"/>
              </a:rPr>
              <a:t>因为带有两个负电荷的</a:t>
            </a:r>
            <a:r>
              <a:rPr lang="en-US" altLang="zh-CN" dirty="0">
                <a:solidFill>
                  <a:srgbClr val="FF0000"/>
                </a:solidFill>
                <a:effectLst/>
                <a:latin typeface="Times New Roman" panose="02020603050405020304" pitchFamily="18" charset="0"/>
                <a:cs typeface="Times New Roman" panose="02020603050405020304" pitchFamily="18" charset="0"/>
              </a:rPr>
              <a:t>S</a:t>
            </a:r>
            <a:r>
              <a:rPr lang="en-US" altLang="zh-CN" baseline="30000" dirty="0">
                <a:solidFill>
                  <a:srgbClr val="FF0000"/>
                </a:solidFill>
                <a:effectLst/>
                <a:latin typeface="Times New Roman" panose="02020603050405020304" pitchFamily="18" charset="0"/>
                <a:cs typeface="Times New Roman" panose="02020603050405020304" pitchFamily="18" charset="0"/>
              </a:rPr>
              <a:t>2-</a:t>
            </a:r>
            <a:r>
              <a:rPr lang="zh-CN" altLang="en-US" dirty="0">
                <a:solidFill>
                  <a:srgbClr val="FF0000"/>
                </a:solidFill>
                <a:effectLst/>
                <a:latin typeface="Times New Roman" panose="02020603050405020304" pitchFamily="18" charset="0"/>
                <a:cs typeface="Times New Roman" panose="02020603050405020304" pitchFamily="18" charset="0"/>
              </a:rPr>
              <a:t>对</a:t>
            </a:r>
            <a:r>
              <a:rPr lang="en-US" altLang="zh-CN" dirty="0">
                <a:solidFill>
                  <a:srgbClr val="FF0000"/>
                </a:solidFill>
                <a:effectLst/>
                <a:latin typeface="Times New Roman" panose="02020603050405020304" pitchFamily="18" charset="0"/>
                <a:cs typeface="Times New Roman" panose="02020603050405020304" pitchFamily="18" charset="0"/>
              </a:rPr>
              <a:t>H</a:t>
            </a:r>
            <a:r>
              <a:rPr lang="en-US" altLang="zh-CN" baseline="30000" dirty="0">
                <a:solidFill>
                  <a:srgbClr val="FF0000"/>
                </a:solidFill>
                <a:effectLst/>
                <a:latin typeface="Times New Roman" panose="02020603050405020304" pitchFamily="18" charset="0"/>
                <a:cs typeface="Times New Roman" panose="02020603050405020304" pitchFamily="18" charset="0"/>
              </a:rPr>
              <a:t>+</a:t>
            </a:r>
            <a:r>
              <a:rPr lang="zh-CN" altLang="en-US" dirty="0">
                <a:solidFill>
                  <a:srgbClr val="FF0000"/>
                </a:solidFill>
                <a:effectLst/>
                <a:latin typeface="Times New Roman" panose="02020603050405020304" pitchFamily="18" charset="0"/>
                <a:cs typeface="Times New Roman" panose="02020603050405020304" pitchFamily="18" charset="0"/>
              </a:rPr>
              <a:t>的吸引</a:t>
            </a:r>
            <a:r>
              <a:rPr lang="zh-CN" altLang="en-US" dirty="0">
                <a:effectLst/>
                <a:latin typeface="Times New Roman" panose="02020603050405020304" pitchFamily="18" charset="0"/>
                <a:cs typeface="Times New Roman" panose="02020603050405020304" pitchFamily="18" charset="0"/>
              </a:rPr>
              <a:t>比带一个负电荷的</a:t>
            </a:r>
            <a:r>
              <a:rPr lang="en-US" altLang="zh-CN" dirty="0">
                <a:solidFill>
                  <a:srgbClr val="FF0000"/>
                </a:solidFill>
                <a:effectLst/>
                <a:latin typeface="Times New Roman" panose="02020603050405020304" pitchFamily="18" charset="0"/>
                <a:cs typeface="Times New Roman" panose="02020603050405020304" pitchFamily="18" charset="0"/>
              </a:rPr>
              <a:t>HS</a:t>
            </a:r>
            <a:r>
              <a:rPr lang="en-US" altLang="zh-CN" baseline="30000" dirty="0">
                <a:solidFill>
                  <a:srgbClr val="FF0000"/>
                </a:solidFill>
                <a:effectLst/>
                <a:latin typeface="Times New Roman" panose="02020603050405020304" pitchFamily="18" charset="0"/>
                <a:cs typeface="Times New Roman" panose="02020603050405020304" pitchFamily="18" charset="0"/>
              </a:rPr>
              <a:t>-</a:t>
            </a:r>
            <a:r>
              <a:rPr lang="zh-CN" altLang="en-US" dirty="0">
                <a:solidFill>
                  <a:srgbClr val="FF0000"/>
                </a:solidFill>
                <a:effectLst/>
                <a:latin typeface="Times New Roman" panose="02020603050405020304" pitchFamily="18" charset="0"/>
                <a:cs typeface="Times New Roman" panose="02020603050405020304" pitchFamily="18" charset="0"/>
              </a:rPr>
              <a:t>对</a:t>
            </a:r>
            <a:r>
              <a:rPr lang="en-US" altLang="zh-CN" dirty="0">
                <a:solidFill>
                  <a:srgbClr val="FF0000"/>
                </a:solidFill>
                <a:effectLst/>
                <a:latin typeface="Times New Roman" panose="02020603050405020304" pitchFamily="18" charset="0"/>
                <a:cs typeface="Times New Roman" panose="02020603050405020304" pitchFamily="18" charset="0"/>
              </a:rPr>
              <a:t>H</a:t>
            </a:r>
            <a:r>
              <a:rPr lang="en-US" altLang="zh-CN" baseline="30000" dirty="0">
                <a:solidFill>
                  <a:srgbClr val="FF0000"/>
                </a:solidFill>
                <a:effectLst/>
                <a:latin typeface="Times New Roman" panose="02020603050405020304" pitchFamily="18" charset="0"/>
                <a:cs typeface="Times New Roman" panose="02020603050405020304" pitchFamily="18" charset="0"/>
              </a:rPr>
              <a:t>+</a:t>
            </a:r>
            <a:r>
              <a:rPr lang="zh-CN" altLang="en-US" dirty="0">
                <a:solidFill>
                  <a:srgbClr val="FF0000"/>
                </a:solidFill>
                <a:effectLst/>
                <a:latin typeface="Times New Roman" panose="02020603050405020304" pitchFamily="18" charset="0"/>
                <a:cs typeface="Times New Roman" panose="02020603050405020304" pitchFamily="18" charset="0"/>
              </a:rPr>
              <a:t>的吸引</a:t>
            </a:r>
            <a:r>
              <a:rPr lang="zh-CN" altLang="en-US" dirty="0">
                <a:effectLst/>
                <a:latin typeface="Times New Roman" panose="02020603050405020304" pitchFamily="18" charset="0"/>
                <a:cs typeface="Times New Roman" panose="02020603050405020304" pitchFamily="18" charset="0"/>
              </a:rPr>
              <a:t>要强得多。又由于一级解离所生成的</a:t>
            </a:r>
            <a:r>
              <a:rPr lang="en-US" altLang="zh-CN" dirty="0">
                <a:solidFill>
                  <a:srgbClr val="FF0000"/>
                </a:solidFill>
                <a:effectLst/>
                <a:latin typeface="Times New Roman" panose="02020603050405020304" pitchFamily="18" charset="0"/>
                <a:cs typeface="Times New Roman" panose="02020603050405020304" pitchFamily="18" charset="0"/>
              </a:rPr>
              <a:t>H</a:t>
            </a:r>
            <a:r>
              <a:rPr lang="en-US" altLang="zh-CN" baseline="30000" dirty="0">
                <a:solidFill>
                  <a:srgbClr val="FF0000"/>
                </a:solidFill>
                <a:effectLst/>
                <a:latin typeface="Times New Roman" panose="02020603050405020304" pitchFamily="18" charset="0"/>
                <a:cs typeface="Times New Roman" panose="02020603050405020304" pitchFamily="18" charset="0"/>
              </a:rPr>
              <a:t>+</a:t>
            </a:r>
            <a:r>
              <a:rPr lang="zh-CN" altLang="en-US" dirty="0">
                <a:solidFill>
                  <a:srgbClr val="FF0000"/>
                </a:solidFill>
                <a:effectLst/>
                <a:latin typeface="Times New Roman" panose="02020603050405020304" pitchFamily="18" charset="0"/>
                <a:cs typeface="Times New Roman" panose="02020603050405020304" pitchFamily="18" charset="0"/>
              </a:rPr>
              <a:t>促使二级解离的平衡强烈地偏向左方</a:t>
            </a:r>
            <a:r>
              <a:rPr lang="zh-CN" altLang="en-US" dirty="0">
                <a:effectLst/>
                <a:latin typeface="Times New Roman" panose="02020603050405020304" pitchFamily="18" charset="0"/>
                <a:cs typeface="Times New Roman" panose="02020603050405020304" pitchFamily="18" charset="0"/>
              </a:rPr>
              <a:t>，所以二级解离的解离度比一级解离要小得多。</a:t>
            </a:r>
          </a:p>
        </p:txBody>
      </p:sp>
      <p:sp>
        <p:nvSpPr>
          <p:cNvPr id="4" name="矩形 3">
            <a:extLst>
              <a:ext uri="{FF2B5EF4-FFF2-40B4-BE49-F238E27FC236}">
                <a16:creationId xmlns:a16="http://schemas.microsoft.com/office/drawing/2014/main" id="{2F9DFD4F-22CC-4684-87AF-FEBBBFDFA185}"/>
              </a:ext>
            </a:extLst>
          </p:cNvPr>
          <p:cNvSpPr/>
          <p:nvPr/>
        </p:nvSpPr>
        <p:spPr>
          <a:xfrm>
            <a:off x="251520" y="4941168"/>
            <a:ext cx="8640960" cy="1654684"/>
          </a:xfrm>
          <a:prstGeom prst="rect">
            <a:avLst/>
          </a:prstGeom>
        </p:spPr>
        <p:txBody>
          <a:bodyPr wrap="square">
            <a:spAutoFit/>
          </a:bodyPr>
          <a:lstStyle/>
          <a:p>
            <a:pPr algn="just">
              <a:lnSpc>
                <a:spcPct val="125000"/>
              </a:lnSpc>
            </a:pPr>
            <a:r>
              <a:rPr kumimoji="0" lang="zh-CN" altLang="en-US" b="1" kern="0" dirty="0">
                <a:solidFill>
                  <a:prstClr val="black"/>
                </a:solidFill>
                <a:latin typeface="Times New Roman" panose="02020603050405020304" pitchFamily="18" charset="0"/>
                <a:ea typeface="华文仿宋" pitchFamily="2" charset="-122"/>
                <a:cs typeface="Times New Roman" panose="02020603050405020304" pitchFamily="18" charset="0"/>
              </a:rPr>
              <a:t>纯水及少数盐的溶液呈中性，</a:t>
            </a:r>
            <a:r>
              <a:rPr kumimoji="0" lang="zh-CN" altLang="en-US" b="1" kern="0" dirty="0">
                <a:solidFill>
                  <a:srgbClr val="0000FF"/>
                </a:solidFill>
                <a:latin typeface="Times New Roman" panose="02020603050405020304" pitchFamily="18" charset="0"/>
                <a:ea typeface="华文仿宋" pitchFamily="2" charset="-122"/>
                <a:cs typeface="Times New Roman" panose="02020603050405020304" pitchFamily="18" charset="0"/>
              </a:rPr>
              <a:t>大多数盐溶液呈酸性或碱性。这是由于盐的水解</a:t>
            </a:r>
            <a:r>
              <a:rPr kumimoji="0" lang="en-GB"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a:t>
            </a:r>
            <a:r>
              <a:rPr kumimoji="0" lang="zh-CN" altLang="en-US" b="1" kern="0" dirty="0">
                <a:solidFill>
                  <a:srgbClr val="0000FF"/>
                </a:solidFill>
                <a:latin typeface="Times New Roman" panose="02020603050405020304" pitchFamily="18" charset="0"/>
                <a:ea typeface="华文仿宋" pitchFamily="2" charset="-122"/>
                <a:cs typeface="Times New Roman" panose="02020603050405020304" pitchFamily="18" charset="0"/>
              </a:rPr>
              <a:t>盐的离子与水解离出的</a:t>
            </a:r>
            <a:r>
              <a:rPr kumimoji="0" lang="en-US"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H</a:t>
            </a:r>
            <a:r>
              <a:rPr kumimoji="0" lang="en-US" altLang="zh-CN" b="1" kern="0" baseline="30000" dirty="0">
                <a:solidFill>
                  <a:srgbClr val="0000FF"/>
                </a:solidFill>
                <a:latin typeface="Times New Roman" panose="02020603050405020304" pitchFamily="18" charset="0"/>
                <a:ea typeface="华文仿宋" pitchFamily="2" charset="-122"/>
                <a:cs typeface="Times New Roman" panose="02020603050405020304" pitchFamily="18" charset="0"/>
              </a:rPr>
              <a:t>+</a:t>
            </a:r>
            <a:r>
              <a:rPr kumimoji="0" lang="en-US"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 </a:t>
            </a:r>
            <a:r>
              <a:rPr kumimoji="0" lang="zh-CN" altLang="en-US" b="1" kern="0" dirty="0">
                <a:solidFill>
                  <a:srgbClr val="0000FF"/>
                </a:solidFill>
                <a:latin typeface="Times New Roman" panose="02020603050405020304" pitchFamily="18" charset="0"/>
                <a:ea typeface="华文仿宋" pitchFamily="2" charset="-122"/>
                <a:cs typeface="Times New Roman" panose="02020603050405020304" pitchFamily="18" charset="0"/>
              </a:rPr>
              <a:t>或者</a:t>
            </a:r>
            <a:r>
              <a:rPr kumimoji="0" lang="en-US"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OH</a:t>
            </a:r>
            <a:r>
              <a:rPr kumimoji="0" lang="en-US" altLang="zh-CN" b="1" kern="0" baseline="30000" dirty="0">
                <a:solidFill>
                  <a:srgbClr val="0000FF"/>
                </a:solidFill>
                <a:latin typeface="Times New Roman" panose="02020603050405020304" pitchFamily="18" charset="0"/>
                <a:ea typeface="华文仿宋" pitchFamily="2" charset="-122"/>
                <a:cs typeface="Times New Roman" panose="02020603050405020304" pitchFamily="18" charset="0"/>
              </a:rPr>
              <a:t>-</a:t>
            </a:r>
            <a:r>
              <a:rPr kumimoji="0" lang="zh-CN" altLang="en-US" b="1" kern="0" dirty="0">
                <a:solidFill>
                  <a:srgbClr val="0000FF"/>
                </a:solidFill>
                <a:latin typeface="Times New Roman" panose="02020603050405020304" pitchFamily="18" charset="0"/>
                <a:ea typeface="华文仿宋" pitchFamily="2" charset="-122"/>
                <a:cs typeface="Times New Roman" panose="02020603050405020304" pitchFamily="18" charset="0"/>
              </a:rPr>
              <a:t>发生反应。</a:t>
            </a:r>
            <a:endParaRPr lang="zh-CN" altLang="en-US" dirty="0">
              <a:solidFill>
                <a:srgbClr val="0000FF"/>
              </a:solidFill>
            </a:endParaRPr>
          </a:p>
        </p:txBody>
      </p:sp>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250825" y="333375"/>
            <a:ext cx="6553200" cy="676275"/>
          </a:xfrm>
        </p:spPr>
        <p:txBody>
          <a:bodyPr/>
          <a:lstStyle/>
          <a:p>
            <a:pPr>
              <a:defRPr/>
            </a:pPr>
            <a:r>
              <a:rPr lang="en-US" altLang="zh-CN" sz="3200" dirty="0">
                <a:latin typeface="Arial" panose="020B0604020202020204" pitchFamily="34" charset="0"/>
                <a:cs typeface="Arial" panose="020B0604020202020204" pitchFamily="34" charset="0"/>
              </a:rPr>
              <a:t>4.4.2.5  </a:t>
            </a:r>
            <a:r>
              <a:rPr lang="zh-CN" altLang="en-US" sz="3200" dirty="0">
                <a:latin typeface="+mj-ea"/>
              </a:rPr>
              <a:t>盐的酸碱性</a:t>
            </a:r>
          </a:p>
        </p:txBody>
      </p:sp>
      <p:sp>
        <p:nvSpPr>
          <p:cNvPr id="576515" name="Rectangle 3"/>
          <p:cNvSpPr>
            <a:spLocks noGrp="1" noChangeArrowheads="1"/>
          </p:cNvSpPr>
          <p:nvPr>
            <p:ph type="body" idx="1"/>
          </p:nvPr>
        </p:nvSpPr>
        <p:spPr>
          <a:xfrm>
            <a:off x="250826" y="981075"/>
            <a:ext cx="7306795" cy="1006873"/>
          </a:xfrm>
        </p:spPr>
        <p:txBody>
          <a:bodyPr/>
          <a:lstStyle/>
          <a:p>
            <a:pPr>
              <a:lnSpc>
                <a:spcPct val="120000"/>
              </a:lnSpc>
              <a:spcBef>
                <a:spcPts val="600"/>
              </a:spcBef>
              <a:spcAft>
                <a:spcPts val="0"/>
              </a:spcAft>
              <a:buClr>
                <a:srgbClr val="FF0000"/>
              </a:buClr>
              <a:defRPr/>
            </a:pPr>
            <a:r>
              <a:rPr lang="zh-CN" altLang="en-US" sz="3200" dirty="0">
                <a:solidFill>
                  <a:srgbClr val="FF0000"/>
                </a:solidFill>
                <a:effectLst/>
                <a:latin typeface="Times New Roman" panose="02020603050405020304" pitchFamily="18" charset="0"/>
                <a:ea typeface="+mj-ea"/>
                <a:cs typeface="Times New Roman" panose="02020603050405020304" pitchFamily="18" charset="0"/>
              </a:rPr>
              <a:t>强碱弱酸盐    </a:t>
            </a:r>
            <a:endParaRPr lang="en-US" altLang="zh-CN" sz="3200" dirty="0">
              <a:solidFill>
                <a:srgbClr val="FF0000"/>
              </a:solidFill>
              <a:effectLst/>
              <a:latin typeface="Times New Roman" panose="02020603050405020304" pitchFamily="18" charset="0"/>
              <a:ea typeface="+mj-ea"/>
              <a:cs typeface="Times New Roman" panose="02020603050405020304" pitchFamily="18" charset="0"/>
            </a:endParaRPr>
          </a:p>
          <a:p>
            <a:pPr>
              <a:spcBef>
                <a:spcPts val="0"/>
              </a:spcBef>
              <a:spcAft>
                <a:spcPts val="0"/>
              </a:spcAft>
              <a:buFont typeface="Wingdings" pitchFamily="2" charset="2"/>
              <a:buNone/>
              <a:defRPr/>
            </a:pPr>
            <a:r>
              <a:rPr lang="zh-CN" altLang="en-US" sz="3200" dirty="0">
                <a:solidFill>
                  <a:srgbClr val="C00000"/>
                </a:solidFill>
                <a:effectLst/>
                <a:latin typeface="Times New Roman" panose="02020603050405020304" pitchFamily="18" charset="0"/>
                <a:ea typeface="+mj-ea"/>
                <a:cs typeface="Times New Roman" panose="02020603050405020304" pitchFamily="18" charset="0"/>
              </a:rPr>
              <a:t> </a:t>
            </a:r>
            <a:r>
              <a:rPr lang="en-US" altLang="zh-CN" sz="2400" dirty="0" err="1">
                <a:solidFill>
                  <a:srgbClr val="0000FF"/>
                </a:solidFill>
                <a:effectLst/>
                <a:latin typeface="Times New Roman" panose="02020603050405020304" pitchFamily="18" charset="0"/>
                <a:cs typeface="Times New Roman" pitchFamily="18" charset="0"/>
              </a:rPr>
              <a:t>NaAc</a:t>
            </a:r>
            <a:r>
              <a:rPr lang="zh-CN" altLang="en-US" sz="2400" dirty="0">
                <a:solidFill>
                  <a:srgbClr val="0000FF"/>
                </a:solidFill>
                <a:effectLst/>
                <a:latin typeface="Times New Roman" panose="02020603050405020304" pitchFamily="18" charset="0"/>
                <a:cs typeface="Times New Roman" pitchFamily="18" charset="0"/>
              </a:rPr>
              <a:t>的浓度为</a:t>
            </a:r>
            <a:r>
              <a:rPr lang="en-US" altLang="zh-CN" sz="2400" i="1" dirty="0">
                <a:solidFill>
                  <a:srgbClr val="0000FF"/>
                </a:solidFill>
                <a:effectLst/>
                <a:latin typeface="Times New Roman" panose="02020603050405020304" pitchFamily="18" charset="0"/>
                <a:cs typeface="Times New Roman" pitchFamily="18" charset="0"/>
              </a:rPr>
              <a:t>c</a:t>
            </a:r>
            <a:r>
              <a:rPr lang="zh-CN" altLang="en-US" sz="2400" dirty="0">
                <a:effectLst/>
                <a:latin typeface="Times New Roman" panose="02020603050405020304" pitchFamily="18" charset="0"/>
                <a:cs typeface="Times New Roman" pitchFamily="18" charset="0"/>
              </a:rPr>
              <a:t>，</a:t>
            </a:r>
            <a:r>
              <a:rPr lang="en-US" altLang="zh-CN" sz="2400" dirty="0">
                <a:effectLst/>
                <a:latin typeface="Times New Roman" panose="02020603050405020304" pitchFamily="18" charset="0"/>
                <a:cs typeface="Times New Roman" pitchFamily="18" charset="0"/>
              </a:rPr>
              <a:t>Ac</a:t>
            </a:r>
            <a:r>
              <a:rPr lang="en-US" altLang="zh-CN" sz="2400" baseline="36000" dirty="0">
                <a:effectLst/>
                <a:latin typeface="Times New Roman" panose="02020603050405020304" pitchFamily="18" charset="0"/>
                <a:cs typeface="Times New Roman" pitchFamily="18" charset="0"/>
              </a:rPr>
              <a:t>-  </a:t>
            </a:r>
            <a:r>
              <a:rPr lang="en-US" altLang="zh-CN" sz="2400" dirty="0">
                <a:effectLst/>
                <a:latin typeface="Times New Roman" panose="02020603050405020304" pitchFamily="18" charset="0"/>
                <a:cs typeface="Times New Roman" pitchFamily="18" charset="0"/>
              </a:rPr>
              <a:t>+ H</a:t>
            </a:r>
            <a:r>
              <a:rPr lang="en-US" altLang="zh-CN" sz="2400" baseline="-25000" dirty="0">
                <a:effectLst/>
                <a:latin typeface="Times New Roman" panose="02020603050405020304" pitchFamily="18" charset="0"/>
                <a:cs typeface="Times New Roman" pitchFamily="18" charset="0"/>
              </a:rPr>
              <a:t>2</a:t>
            </a:r>
            <a:r>
              <a:rPr lang="en-US" altLang="zh-CN" sz="2400" dirty="0">
                <a:effectLst/>
                <a:latin typeface="Times New Roman" panose="02020603050405020304" pitchFamily="18" charset="0"/>
                <a:cs typeface="Times New Roman" pitchFamily="18" charset="0"/>
              </a:rPr>
              <a:t>O </a:t>
            </a:r>
            <a:r>
              <a:rPr lang="en-US" altLang="zh-CN" sz="2400" dirty="0">
                <a:effectLst/>
                <a:latin typeface="Times New Roman" panose="02020603050405020304" pitchFamily="18" charset="0"/>
                <a:cs typeface="Times New Roman" pitchFamily="18" charset="0"/>
                <a:sym typeface="Symbol" pitchFamily="18" charset="2"/>
              </a:rPr>
              <a:t>          </a:t>
            </a:r>
            <a:r>
              <a:rPr lang="en-US" altLang="zh-CN" sz="2400" dirty="0">
                <a:effectLst/>
                <a:latin typeface="Times New Roman" panose="02020603050405020304" pitchFamily="18" charset="0"/>
                <a:cs typeface="Times New Roman" pitchFamily="18" charset="0"/>
              </a:rPr>
              <a:t>OH</a:t>
            </a:r>
            <a:r>
              <a:rPr lang="en-US" altLang="zh-CN" sz="2400" baseline="30000" dirty="0">
                <a:effectLst/>
                <a:latin typeface="Times New Roman" panose="02020603050405020304" pitchFamily="18" charset="0"/>
                <a:cs typeface="Times New Roman" pitchFamily="18" charset="0"/>
              </a:rPr>
              <a:t>-</a:t>
            </a:r>
            <a:r>
              <a:rPr lang="en-US" altLang="zh-CN" sz="2400" dirty="0">
                <a:effectLst/>
                <a:latin typeface="Times New Roman" panose="02020603050405020304" pitchFamily="18" charset="0"/>
                <a:cs typeface="Times New Roman" pitchFamily="18" charset="0"/>
              </a:rPr>
              <a:t> + H</a:t>
            </a:r>
            <a:r>
              <a:rPr lang="en-GB" altLang="zh-CN" sz="2400" dirty="0">
                <a:effectLst/>
                <a:latin typeface="Times New Roman" panose="02020603050405020304" pitchFamily="18" charset="0"/>
                <a:cs typeface="Times New Roman" pitchFamily="18" charset="0"/>
              </a:rPr>
              <a:t>A</a:t>
            </a:r>
            <a:r>
              <a:rPr lang="en-US" altLang="zh-CN" sz="2400" dirty="0">
                <a:effectLst/>
                <a:latin typeface="Times New Roman" panose="02020603050405020304" pitchFamily="18" charset="0"/>
                <a:cs typeface="Times New Roman" pitchFamily="18" charset="0"/>
              </a:rPr>
              <a:t>c</a:t>
            </a:r>
            <a:endParaRPr lang="en-US" altLang="zh-CN" sz="2400" dirty="0">
              <a:solidFill>
                <a:schemeClr val="accent1"/>
              </a:solidFill>
              <a:effectLst/>
              <a:latin typeface="Times New Roman" panose="02020603050405020304" pitchFamily="18" charset="0"/>
              <a:cs typeface="Times New Roman" pitchFamily="18" charset="0"/>
            </a:endParaRPr>
          </a:p>
        </p:txBody>
      </p:sp>
      <p:sp>
        <p:nvSpPr>
          <p:cNvPr id="104466" name="Rectangle 6"/>
          <p:cNvSpPr>
            <a:spLocks noChangeArrowheads="1"/>
          </p:cNvSpPr>
          <p:nvPr/>
        </p:nvSpPr>
        <p:spPr bwMode="auto">
          <a:xfrm>
            <a:off x="395982" y="2433464"/>
            <a:ext cx="8280474" cy="461665"/>
          </a:xfrm>
          <a:prstGeom prst="rect">
            <a:avLst/>
          </a:prstGeom>
          <a:noFill/>
          <a:ln w="9525">
            <a:noFill/>
            <a:miter lim="800000"/>
            <a:headEnd/>
            <a:tailEnd/>
          </a:ln>
        </p:spPr>
        <p:txBody>
          <a:bodyPr wrap="square">
            <a:spAutoFit/>
          </a:bodyPr>
          <a:lstStyle/>
          <a:p>
            <a:r>
              <a:rPr lang="en-US" altLang="zh-CN" sz="2400" b="1" i="1" dirty="0" err="1">
                <a:solidFill>
                  <a:srgbClr val="0000FF"/>
                </a:solidFill>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solidFill>
                  <a:srgbClr val="0000FF"/>
                </a:solidFill>
                <a:latin typeface="Times New Roman" panose="02020603050405020304" pitchFamily="18" charset="0"/>
                <a:ea typeface="华文仿宋" pitchFamily="2" charset="-122"/>
                <a:cs typeface="Times New Roman" panose="02020603050405020304" pitchFamily="18" charset="0"/>
              </a:rPr>
              <a:t>b</a:t>
            </a:r>
            <a:r>
              <a:rPr lang="en-US" altLang="zh-CN" sz="2400" dirty="0">
                <a:solidFill>
                  <a:srgbClr val="0000FF"/>
                </a:solidFill>
                <a:latin typeface="Times New Roman" panose="02020603050405020304" pitchFamily="18" charset="0"/>
                <a:ea typeface="华文仿宋" pitchFamily="2" charset="-122"/>
                <a:cs typeface="Times New Roman" panose="02020603050405020304" pitchFamily="18" charset="0"/>
              </a:rPr>
              <a:t> </a:t>
            </a:r>
            <a:r>
              <a:rPr lang="en-US" altLang="zh-CN" sz="2400" b="1" dirty="0">
                <a:latin typeface="Times New Roman" panose="02020603050405020304" pitchFamily="18" charset="0"/>
                <a:ea typeface="华文仿宋" pitchFamily="2" charset="-122"/>
                <a:cs typeface="Times New Roman" panose="02020603050405020304" pitchFamily="18" charset="0"/>
              </a:rPr>
              <a:t>= ——————— = —————————— =</a:t>
            </a:r>
            <a:r>
              <a:rPr lang="en-US" altLang="zh-CN" sz="2400" b="1" i="1" dirty="0">
                <a:latin typeface="Times New Roman" panose="02020603050405020304" pitchFamily="18" charset="0"/>
                <a:ea typeface="华文仿宋" pitchFamily="2" charset="-122"/>
                <a:cs typeface="Times New Roman" panose="02020603050405020304" pitchFamily="18" charset="0"/>
              </a:rPr>
              <a:t> </a:t>
            </a:r>
            <a:r>
              <a:rPr lang="en-US" altLang="zh-CN" sz="2400" b="1" i="1" dirty="0">
                <a:solidFill>
                  <a:srgbClr val="0000FF"/>
                </a:solidFill>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a:solidFill>
                  <a:srgbClr val="0000FF"/>
                </a:solidFill>
                <a:latin typeface="Times New Roman" panose="02020603050405020304" pitchFamily="18" charset="0"/>
                <a:ea typeface="华文仿宋" pitchFamily="2" charset="-122"/>
                <a:cs typeface="Times New Roman" panose="02020603050405020304" pitchFamily="18" charset="0"/>
              </a:rPr>
              <a:t>w</a:t>
            </a:r>
            <a:r>
              <a:rPr lang="en-US" altLang="zh-CN" sz="2400" b="1" dirty="0">
                <a:solidFill>
                  <a:srgbClr val="0000FF"/>
                </a:solidFill>
                <a:latin typeface="Times New Roman" panose="02020603050405020304" pitchFamily="18" charset="0"/>
                <a:ea typeface="华文仿宋" pitchFamily="2" charset="-122"/>
                <a:cs typeface="Times New Roman" panose="02020603050405020304" pitchFamily="18" charset="0"/>
              </a:rPr>
              <a:t>/</a:t>
            </a:r>
            <a:r>
              <a:rPr lang="en-US" altLang="zh-CN" sz="2400" b="1" i="1" dirty="0">
                <a:solidFill>
                  <a:srgbClr val="0000FF"/>
                </a:solidFill>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a:solidFill>
                  <a:srgbClr val="0000FF"/>
                </a:solidFill>
                <a:latin typeface="Times New Roman" panose="02020603050405020304" pitchFamily="18" charset="0"/>
                <a:ea typeface="华文仿宋" pitchFamily="2" charset="-122"/>
                <a:cs typeface="Times New Roman" panose="02020603050405020304" pitchFamily="18" charset="0"/>
              </a:rPr>
              <a:t>a</a:t>
            </a:r>
            <a:endParaRPr lang="en-US" altLang="zh-CN" sz="2400" b="1" dirty="0">
              <a:solidFill>
                <a:srgbClr val="0000FF"/>
              </a:solidFill>
              <a:latin typeface="Times New Roman" panose="02020603050405020304" pitchFamily="18" charset="0"/>
              <a:ea typeface="华文仿宋" pitchFamily="2" charset="-122"/>
              <a:cs typeface="Times New Roman" panose="02020603050405020304" pitchFamily="18" charset="0"/>
            </a:endParaRPr>
          </a:p>
        </p:txBody>
      </p:sp>
      <p:sp>
        <p:nvSpPr>
          <p:cNvPr id="104467" name="Rectangle 7"/>
          <p:cNvSpPr>
            <a:spLocks noChangeArrowheads="1"/>
          </p:cNvSpPr>
          <p:nvPr/>
        </p:nvSpPr>
        <p:spPr bwMode="auto">
          <a:xfrm>
            <a:off x="1081782" y="2204864"/>
            <a:ext cx="2209800" cy="457200"/>
          </a:xfrm>
          <a:prstGeom prst="rect">
            <a:avLst/>
          </a:prstGeom>
          <a:noFill/>
          <a:ln w="9525">
            <a:noFill/>
            <a:miter lim="800000"/>
            <a:headEnd/>
            <a:tailEnd/>
          </a:ln>
        </p:spPr>
        <p:txBody>
          <a:bodyPr>
            <a:spAutoFit/>
          </a:bodyPr>
          <a:lstStyle/>
          <a:p>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(HAc)·</a:t>
            </a: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(OH</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a:t>
            </a:r>
          </a:p>
        </p:txBody>
      </p:sp>
      <p:sp>
        <p:nvSpPr>
          <p:cNvPr id="104468" name="Rectangle 8"/>
          <p:cNvSpPr>
            <a:spLocks noChangeArrowheads="1"/>
          </p:cNvSpPr>
          <p:nvPr/>
        </p:nvSpPr>
        <p:spPr bwMode="auto">
          <a:xfrm>
            <a:off x="1115616" y="2662064"/>
            <a:ext cx="2119982" cy="457200"/>
          </a:xfrm>
          <a:prstGeom prst="rect">
            <a:avLst/>
          </a:prstGeom>
          <a:noFill/>
          <a:ln w="9525">
            <a:noFill/>
            <a:miter lim="800000"/>
            <a:headEnd/>
            <a:tailEnd/>
          </a:ln>
        </p:spPr>
        <p:txBody>
          <a:bodyPr wrap="square">
            <a:spAutoFit/>
          </a:bodyPr>
          <a:lstStyle/>
          <a:p>
            <a:pPr algn="ct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(Ac</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a:t>
            </a:r>
          </a:p>
        </p:txBody>
      </p:sp>
      <p:sp>
        <p:nvSpPr>
          <p:cNvPr id="104464" name="Rectangle 13"/>
          <p:cNvSpPr>
            <a:spLocks noChangeArrowheads="1"/>
          </p:cNvSpPr>
          <p:nvPr/>
        </p:nvSpPr>
        <p:spPr bwMode="auto">
          <a:xfrm>
            <a:off x="250825" y="3184053"/>
            <a:ext cx="6625431" cy="461665"/>
          </a:xfrm>
          <a:prstGeom prst="rect">
            <a:avLst/>
          </a:prstGeom>
          <a:noFill/>
          <a:ln w="9525">
            <a:noFill/>
            <a:miter lim="800000"/>
            <a:headEnd/>
            <a:tailEnd/>
          </a:ln>
        </p:spPr>
        <p:txBody>
          <a:bodyPr wrap="square">
            <a:spAutoFit/>
          </a:bodyPr>
          <a:lstStyle/>
          <a:p>
            <a:r>
              <a:rPr lang="zh-CN" altLang="en-US" sz="2400" b="1" dirty="0">
                <a:latin typeface="Times New Roman" panose="02020603050405020304" pitchFamily="18" charset="0"/>
                <a:ea typeface="华文仿宋" pitchFamily="2" charset="-122"/>
                <a:cs typeface="Times New Roman" panose="02020603050405020304" pitchFamily="18" charset="0"/>
              </a:rPr>
              <a:t>因为 </a:t>
            </a: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(OH</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 </a:t>
            </a: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(HAc), </a:t>
            </a: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(Ac</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a:t>
            </a:r>
            <a:r>
              <a:rPr lang="en-GB" altLang="zh-CN" sz="2400" b="1" dirty="0">
                <a:latin typeface="Times New Roman" panose="02020603050405020304" pitchFamily="18" charset="0"/>
                <a:ea typeface="华文仿宋" pitchFamily="2" charset="-122"/>
                <a:cs typeface="Times New Roman" panose="02020603050405020304" pitchFamily="18" charset="0"/>
              </a:rPr>
              <a:t> </a:t>
            </a: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(OH</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 </a:t>
            </a:r>
            <a:r>
              <a:rPr lang="en-US" altLang="zh-CN" sz="2400" b="1" i="1" dirty="0">
                <a:latin typeface="Times New Roman" panose="02020603050405020304" pitchFamily="18" charset="0"/>
                <a:ea typeface="华文仿宋" pitchFamily="2" charset="-122"/>
                <a:cs typeface="Times New Roman" panose="02020603050405020304" pitchFamily="18" charset="0"/>
              </a:rPr>
              <a:t>c</a:t>
            </a:r>
          </a:p>
        </p:txBody>
      </p:sp>
      <p:sp>
        <p:nvSpPr>
          <p:cNvPr id="104465" name="Rectangle 15"/>
          <p:cNvSpPr>
            <a:spLocks noChangeArrowheads="1"/>
          </p:cNvSpPr>
          <p:nvPr/>
        </p:nvSpPr>
        <p:spPr bwMode="auto">
          <a:xfrm>
            <a:off x="4428790" y="3854774"/>
            <a:ext cx="1079798" cy="461962"/>
          </a:xfrm>
          <a:prstGeom prst="rect">
            <a:avLst/>
          </a:prstGeom>
          <a:noFill/>
          <a:ln w="9525">
            <a:noFill/>
            <a:miter lim="800000"/>
            <a:headEnd/>
            <a:tailEnd/>
          </a:ln>
        </p:spPr>
        <p:txBody>
          <a:bodyPr wrap="square">
            <a:spAutoFit/>
          </a:bodyPr>
          <a:lstStyle/>
          <a:p>
            <a:r>
              <a:rPr lang="zh-CN" altLang="en-US" sz="2400" b="1" dirty="0">
                <a:solidFill>
                  <a:srgbClr val="0000FF"/>
                </a:solidFill>
                <a:latin typeface="Times New Roman" panose="02020603050405020304" pitchFamily="18" charset="0"/>
                <a:ea typeface="华文仿宋" pitchFamily="2" charset="-122"/>
                <a:cs typeface="Times New Roman" panose="02020603050405020304" pitchFamily="18" charset="0"/>
              </a:rPr>
              <a:t>所以，</a:t>
            </a:r>
            <a:endParaRPr lang="en-US" altLang="zh-CN" sz="2400" b="1" baseline="30000" dirty="0">
              <a:solidFill>
                <a:srgbClr val="0000FF"/>
              </a:solidFill>
              <a:latin typeface="Times New Roman" panose="02020603050405020304" pitchFamily="18" charset="0"/>
              <a:ea typeface="华文仿宋" pitchFamily="2" charset="-122"/>
              <a:cs typeface="Times New Roman" panose="02020603050405020304" pitchFamily="18" charset="0"/>
            </a:endParaRPr>
          </a:p>
        </p:txBody>
      </p:sp>
      <p:graphicFrame>
        <p:nvGraphicFramePr>
          <p:cNvPr id="104459" name="Object 11"/>
          <p:cNvGraphicFramePr>
            <a:graphicFrameLocks noChangeAspect="1"/>
          </p:cNvGraphicFramePr>
          <p:nvPr>
            <p:extLst>
              <p:ext uri="{D42A27DB-BD31-4B8C-83A1-F6EECF244321}">
                <p14:modId xmlns:p14="http://schemas.microsoft.com/office/powerpoint/2010/main" val="587300536"/>
              </p:ext>
            </p:extLst>
          </p:nvPr>
        </p:nvGraphicFramePr>
        <p:xfrm>
          <a:off x="5407025" y="3789363"/>
          <a:ext cx="3251200" cy="577850"/>
        </p:xfrm>
        <a:graphic>
          <a:graphicData uri="http://schemas.openxmlformats.org/presentationml/2006/ole">
            <mc:AlternateContent xmlns:mc="http://schemas.openxmlformats.org/markup-compatibility/2006">
              <mc:Choice xmlns:v="urn:schemas-microsoft-com:vml" Requires="v">
                <p:oleObj spid="_x0000_s105101" name="Equation" r:id="rId3" imgW="1396800" imgH="266400" progId="Equation.DSMT4">
                  <p:embed/>
                </p:oleObj>
              </mc:Choice>
              <mc:Fallback>
                <p:oleObj name="Equation" r:id="rId3" imgW="1396800" imgH="266400" progId="Equation.DSMT4">
                  <p:embed/>
                  <p:pic>
                    <p:nvPicPr>
                      <p:cNvPr id="0" name="Picture 11"/>
                      <p:cNvPicPr>
                        <a:picLocks noChangeAspect="1" noChangeArrowheads="1"/>
                      </p:cNvPicPr>
                      <p:nvPr/>
                    </p:nvPicPr>
                    <p:blipFill>
                      <a:blip r:embed="rId4"/>
                      <a:srcRect/>
                      <a:stretch>
                        <a:fillRect/>
                      </a:stretch>
                    </p:blipFill>
                    <p:spPr bwMode="auto">
                      <a:xfrm>
                        <a:off x="5407025" y="3789363"/>
                        <a:ext cx="3251200" cy="577850"/>
                      </a:xfrm>
                      <a:prstGeom prst="rect">
                        <a:avLst/>
                      </a:prstGeom>
                      <a:noFill/>
                    </p:spPr>
                  </p:pic>
                </p:oleObj>
              </mc:Fallback>
            </mc:AlternateContent>
          </a:graphicData>
        </a:graphic>
      </p:graphicFrame>
      <p:sp>
        <p:nvSpPr>
          <p:cNvPr id="13" name="Rectangle 7">
            <a:extLst>
              <a:ext uri="{FF2B5EF4-FFF2-40B4-BE49-F238E27FC236}">
                <a16:creationId xmlns:a16="http://schemas.microsoft.com/office/drawing/2014/main" id="{EABEF883-85CC-48C3-9695-4925669A6AC8}"/>
              </a:ext>
            </a:extLst>
          </p:cNvPr>
          <p:cNvSpPr>
            <a:spLocks noChangeArrowheads="1"/>
          </p:cNvSpPr>
          <p:nvPr/>
        </p:nvSpPr>
        <p:spPr bwMode="auto">
          <a:xfrm>
            <a:off x="3595638" y="2237259"/>
            <a:ext cx="3064594" cy="461665"/>
          </a:xfrm>
          <a:prstGeom prst="rect">
            <a:avLst/>
          </a:prstGeom>
          <a:noFill/>
          <a:ln w="9525">
            <a:noFill/>
            <a:miter lim="800000"/>
            <a:headEnd/>
            <a:tailEnd/>
          </a:ln>
        </p:spPr>
        <p:txBody>
          <a:bodyPr wrap="square">
            <a:spAutoFit/>
          </a:bodyPr>
          <a:lstStyle/>
          <a:p>
            <a:pPr algn="ct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(HAc)·</a:t>
            </a: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(OH</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(H</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a:t>
            </a:r>
          </a:p>
        </p:txBody>
      </p:sp>
      <p:sp>
        <p:nvSpPr>
          <p:cNvPr id="14" name="Rectangle 8">
            <a:extLst>
              <a:ext uri="{FF2B5EF4-FFF2-40B4-BE49-F238E27FC236}">
                <a16:creationId xmlns:a16="http://schemas.microsoft.com/office/drawing/2014/main" id="{86A32F31-D3EF-497B-A6AC-CAEAC16D5798}"/>
              </a:ext>
            </a:extLst>
          </p:cNvPr>
          <p:cNvSpPr>
            <a:spLocks noChangeArrowheads="1"/>
          </p:cNvSpPr>
          <p:nvPr/>
        </p:nvSpPr>
        <p:spPr bwMode="auto">
          <a:xfrm>
            <a:off x="3595638" y="2645246"/>
            <a:ext cx="3064594" cy="461665"/>
          </a:xfrm>
          <a:prstGeom prst="rect">
            <a:avLst/>
          </a:prstGeom>
          <a:noFill/>
          <a:ln w="9525">
            <a:noFill/>
            <a:miter lim="800000"/>
            <a:headEnd/>
            <a:tailEnd/>
          </a:ln>
        </p:spPr>
        <p:txBody>
          <a:bodyPr wrap="square">
            <a:spAutoFit/>
          </a:bodyPr>
          <a:lstStyle/>
          <a:p>
            <a:pPr algn="ct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(Ac</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(H</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a:t>
            </a:r>
          </a:p>
        </p:txBody>
      </p:sp>
      <p:grpSp>
        <p:nvGrpSpPr>
          <p:cNvPr id="4" name="组合 3">
            <a:extLst>
              <a:ext uri="{FF2B5EF4-FFF2-40B4-BE49-F238E27FC236}">
                <a16:creationId xmlns:a16="http://schemas.microsoft.com/office/drawing/2014/main" id="{ADB2FA15-9AD6-4670-A12D-38492049374D}"/>
              </a:ext>
            </a:extLst>
          </p:cNvPr>
          <p:cNvGrpSpPr/>
          <p:nvPr/>
        </p:nvGrpSpPr>
        <p:grpSpPr>
          <a:xfrm>
            <a:off x="1159432" y="3690460"/>
            <a:ext cx="2880320" cy="805769"/>
            <a:chOff x="6660232" y="4598372"/>
            <a:chExt cx="2880320" cy="805769"/>
          </a:xfrm>
        </p:grpSpPr>
        <p:sp>
          <p:nvSpPr>
            <p:cNvPr id="16" name="Rectangle 6">
              <a:extLst>
                <a:ext uri="{FF2B5EF4-FFF2-40B4-BE49-F238E27FC236}">
                  <a16:creationId xmlns:a16="http://schemas.microsoft.com/office/drawing/2014/main" id="{4C53EAA9-68EE-41BE-9790-9DDFE1A41444}"/>
                </a:ext>
              </a:extLst>
            </p:cNvPr>
            <p:cNvSpPr>
              <a:spLocks noChangeArrowheads="1"/>
            </p:cNvSpPr>
            <p:nvPr/>
          </p:nvSpPr>
          <p:spPr bwMode="auto">
            <a:xfrm>
              <a:off x="6660232" y="4786894"/>
              <a:ext cx="2880320" cy="461665"/>
            </a:xfrm>
            <a:prstGeom prst="rect">
              <a:avLst/>
            </a:prstGeom>
            <a:noFill/>
            <a:ln w="9525">
              <a:noFill/>
              <a:miter lim="800000"/>
              <a:headEnd/>
              <a:tailEnd/>
            </a:ln>
          </p:spPr>
          <p:txBody>
            <a:bodyPr wrap="square">
              <a:spAutoFit/>
            </a:bodyPr>
            <a:lstStyle/>
            <a:p>
              <a:r>
                <a:rPr lang="en-US" altLang="zh-CN" sz="2400" b="1" i="1" dirty="0" err="1">
                  <a:solidFill>
                    <a:srgbClr val="0000FF"/>
                  </a:solidFill>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solidFill>
                    <a:srgbClr val="0000FF"/>
                  </a:solidFill>
                  <a:latin typeface="Times New Roman" panose="02020603050405020304" pitchFamily="18" charset="0"/>
                  <a:ea typeface="华文仿宋" pitchFamily="2" charset="-122"/>
                  <a:cs typeface="Times New Roman" panose="02020603050405020304" pitchFamily="18" charset="0"/>
                </a:rPr>
                <a:t>b</a:t>
              </a:r>
              <a:r>
                <a:rPr lang="en-US" altLang="zh-CN" sz="2400" dirty="0">
                  <a:solidFill>
                    <a:srgbClr val="0000FF"/>
                  </a:solidFill>
                  <a:latin typeface="Times New Roman" panose="02020603050405020304" pitchFamily="18" charset="0"/>
                  <a:ea typeface="华文仿宋" pitchFamily="2" charset="-122"/>
                  <a:cs typeface="Times New Roman" panose="02020603050405020304" pitchFamily="18" charset="0"/>
                </a:rPr>
                <a:t> </a:t>
              </a:r>
              <a:r>
                <a:rPr lang="en-US" altLang="zh-CN" sz="2400" b="1" dirty="0">
                  <a:latin typeface="Times New Roman" panose="02020603050405020304" pitchFamily="18" charset="0"/>
                  <a:ea typeface="华文仿宋" pitchFamily="2" charset="-122"/>
                  <a:cs typeface="Times New Roman" panose="02020603050405020304" pitchFamily="18" charset="0"/>
                </a:rPr>
                <a:t>= ——— = </a:t>
              </a:r>
              <a:r>
                <a:rPr lang="en-US" altLang="zh-CN" sz="2400" b="1" i="1" dirty="0">
                  <a:solidFill>
                    <a:srgbClr val="0000FF"/>
                  </a:solidFill>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a:solidFill>
                    <a:srgbClr val="0000FF"/>
                  </a:solidFill>
                  <a:latin typeface="Times New Roman" panose="02020603050405020304" pitchFamily="18" charset="0"/>
                  <a:ea typeface="华文仿宋" pitchFamily="2" charset="-122"/>
                  <a:cs typeface="Times New Roman" panose="02020603050405020304" pitchFamily="18" charset="0"/>
                </a:rPr>
                <a:t>w</a:t>
              </a:r>
              <a:r>
                <a:rPr lang="en-US" altLang="zh-CN" sz="2400" b="1" dirty="0">
                  <a:solidFill>
                    <a:srgbClr val="0000FF"/>
                  </a:solidFill>
                  <a:latin typeface="Times New Roman" panose="02020603050405020304" pitchFamily="18" charset="0"/>
                  <a:ea typeface="华文仿宋" pitchFamily="2" charset="-122"/>
                  <a:cs typeface="Times New Roman" panose="02020603050405020304" pitchFamily="18" charset="0"/>
                </a:rPr>
                <a:t>/</a:t>
              </a:r>
              <a:r>
                <a:rPr lang="en-US" altLang="zh-CN" sz="2400" b="1" i="1" dirty="0">
                  <a:solidFill>
                    <a:srgbClr val="0000FF"/>
                  </a:solidFill>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a:solidFill>
                    <a:srgbClr val="0000FF"/>
                  </a:solidFill>
                  <a:latin typeface="Times New Roman" panose="02020603050405020304" pitchFamily="18" charset="0"/>
                  <a:ea typeface="华文仿宋" pitchFamily="2" charset="-122"/>
                  <a:cs typeface="Times New Roman" panose="02020603050405020304" pitchFamily="18" charset="0"/>
                </a:rPr>
                <a:t>a</a:t>
              </a:r>
              <a:endParaRPr lang="en-US" altLang="zh-CN" sz="2400" b="1" dirty="0">
                <a:solidFill>
                  <a:srgbClr val="0000FF"/>
                </a:solidFill>
                <a:latin typeface="Times New Roman" panose="02020603050405020304" pitchFamily="18" charset="0"/>
                <a:ea typeface="华文仿宋"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066A392B-6230-4434-A3C9-6FFBDA10B2A7}"/>
                </a:ext>
              </a:extLst>
            </p:cNvPr>
            <p:cNvSpPr/>
            <p:nvPr/>
          </p:nvSpPr>
          <p:spPr>
            <a:xfrm>
              <a:off x="7308304" y="4598372"/>
              <a:ext cx="1252266" cy="461665"/>
            </a:xfrm>
            <a:prstGeom prst="rect">
              <a:avLst/>
            </a:prstGeom>
          </p:spPr>
          <p:txBody>
            <a:bodyPr wrap="none">
              <a:spAutoFit/>
            </a:bodyPr>
            <a:lstStyle/>
            <a:p>
              <a:r>
                <a:rPr lang="en-US" altLang="zh-CN" sz="2400" b="1" i="1" dirty="0">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(OH</a:t>
              </a:r>
              <a:r>
                <a:rPr lang="en-US" altLang="zh-CN" sz="2400" b="1" baseline="36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2</a:t>
              </a:r>
              <a:r>
                <a:rPr lang="en-US" altLang="zh-CN" sz="2400" b="1" dirty="0">
                  <a:latin typeface="Times New Roman" panose="02020603050405020304" pitchFamily="18" charset="0"/>
                  <a:ea typeface="华文仿宋" pitchFamily="2" charset="-122"/>
                  <a:cs typeface="Times New Roman" panose="02020603050405020304" pitchFamily="18" charset="0"/>
                </a:rPr>
                <a:t> </a:t>
              </a:r>
              <a:endParaRPr lang="zh-CN" altLang="en-US" sz="2400" dirty="0"/>
            </a:p>
          </p:txBody>
        </p:sp>
        <p:sp>
          <p:nvSpPr>
            <p:cNvPr id="18" name="矩形 17">
              <a:extLst>
                <a:ext uri="{FF2B5EF4-FFF2-40B4-BE49-F238E27FC236}">
                  <a16:creationId xmlns:a16="http://schemas.microsoft.com/office/drawing/2014/main" id="{C2D40AAF-25F3-4931-B1F8-41CE49470B27}"/>
                </a:ext>
              </a:extLst>
            </p:cNvPr>
            <p:cNvSpPr/>
            <p:nvPr/>
          </p:nvSpPr>
          <p:spPr>
            <a:xfrm>
              <a:off x="7707462" y="4942476"/>
              <a:ext cx="320922" cy="461665"/>
            </a:xfrm>
            <a:prstGeom prst="rect">
              <a:avLst/>
            </a:prstGeom>
          </p:spPr>
          <p:txBody>
            <a:bodyPr wrap="none">
              <a:spAutoFit/>
            </a:bodyPr>
            <a:lstStyle/>
            <a:p>
              <a:r>
                <a:rPr lang="en-US" altLang="zh-CN" sz="2400" b="1" i="1" dirty="0">
                  <a:latin typeface="Times New Roman" panose="02020603050405020304" pitchFamily="18" charset="0"/>
                  <a:ea typeface="华文仿宋" pitchFamily="2" charset="-122"/>
                  <a:cs typeface="Times New Roman" panose="02020603050405020304" pitchFamily="18" charset="0"/>
                </a:rPr>
                <a:t>c</a:t>
              </a:r>
              <a:endParaRPr lang="zh-CN" altLang="en-US" sz="2400" dirty="0"/>
            </a:p>
          </p:txBody>
        </p:sp>
      </p:grpSp>
      <p:grpSp>
        <p:nvGrpSpPr>
          <p:cNvPr id="5" name="组合 4">
            <a:extLst>
              <a:ext uri="{FF2B5EF4-FFF2-40B4-BE49-F238E27FC236}">
                <a16:creationId xmlns:a16="http://schemas.microsoft.com/office/drawing/2014/main" id="{9B2BC9DE-165C-4EE1-BF06-07599F382508}"/>
              </a:ext>
            </a:extLst>
          </p:cNvPr>
          <p:cNvGrpSpPr/>
          <p:nvPr/>
        </p:nvGrpSpPr>
        <p:grpSpPr>
          <a:xfrm>
            <a:off x="250825" y="4509120"/>
            <a:ext cx="8992357" cy="2210416"/>
            <a:chOff x="250825" y="4509120"/>
            <a:chExt cx="8992357" cy="2210416"/>
          </a:xfrm>
        </p:grpSpPr>
        <p:sp>
          <p:nvSpPr>
            <p:cNvPr id="21" name="Rectangle 13">
              <a:extLst>
                <a:ext uri="{FF2B5EF4-FFF2-40B4-BE49-F238E27FC236}">
                  <a16:creationId xmlns:a16="http://schemas.microsoft.com/office/drawing/2014/main" id="{5BB799C6-71ED-4339-B52C-0EB331BC6A45}"/>
                </a:ext>
              </a:extLst>
            </p:cNvPr>
            <p:cNvSpPr>
              <a:spLocks noChangeArrowheads="1"/>
            </p:cNvSpPr>
            <p:nvPr/>
          </p:nvSpPr>
          <p:spPr bwMode="auto">
            <a:xfrm>
              <a:off x="250825" y="4509120"/>
              <a:ext cx="8992357" cy="2197525"/>
            </a:xfrm>
            <a:prstGeom prst="rect">
              <a:avLst/>
            </a:prstGeom>
            <a:noFill/>
            <a:ln w="9525">
              <a:noFill/>
              <a:miter lim="800000"/>
              <a:headEnd/>
              <a:tailEnd/>
            </a:ln>
          </p:spPr>
          <p:txBody>
            <a:bodyPr wrap="square">
              <a:spAutoFit/>
            </a:bodyPr>
            <a:lstStyle/>
            <a:p>
              <a:pPr>
                <a:lnSpc>
                  <a:spcPct val="125000"/>
                </a:lnSpc>
                <a:spcBef>
                  <a:spcPts val="600"/>
                </a:spcBef>
              </a:pPr>
              <a:r>
                <a:rPr lang="en-US" altLang="zh-CN" sz="2400" b="1" dirty="0">
                  <a:latin typeface="Times New Roman" panose="02020603050405020304" pitchFamily="18" charset="0"/>
                  <a:ea typeface="华文仿宋" pitchFamily="2" charset="-122"/>
                  <a:cs typeface="Times New Roman" panose="02020603050405020304" pitchFamily="18" charset="0"/>
                </a:rPr>
                <a:t>pH=14 - pOH = 14 - (-lg[OH</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 14 + lg[OH</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 14 + [lg(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w</a:t>
              </a:r>
              <a:r>
                <a:rPr lang="en-US" altLang="zh-CN" sz="2400" b="1" dirty="0" err="1">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i="1" dirty="0">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a</a:t>
              </a:r>
              <a:r>
                <a:rPr lang="en-US" altLang="zh-CN" sz="2400" b="1" dirty="0">
                  <a:latin typeface="Times New Roman" panose="02020603050405020304" pitchFamily="18" charset="0"/>
                  <a:ea typeface="华文仿宋" pitchFamily="2" charset="-122"/>
                  <a:cs typeface="Times New Roman" panose="02020603050405020304" pitchFamily="18" charset="0"/>
                </a:rPr>
                <a:t>)]/2</a:t>
              </a:r>
            </a:p>
            <a:p>
              <a:pPr>
                <a:lnSpc>
                  <a:spcPct val="125000"/>
                </a:lnSpc>
                <a:spcBef>
                  <a:spcPts val="600"/>
                </a:spcBef>
              </a:pPr>
              <a:r>
                <a:rPr lang="en-US" altLang="zh-CN" sz="2400" b="1" i="1" dirty="0">
                  <a:latin typeface="Times New Roman" panose="02020603050405020304" pitchFamily="18" charset="0"/>
                  <a:ea typeface="华文仿宋" pitchFamily="2" charset="-122"/>
                  <a:cs typeface="Times New Roman" panose="02020603050405020304" pitchFamily="18" charset="0"/>
                </a:rPr>
                <a:t>     =</a:t>
              </a:r>
              <a:r>
                <a:rPr lang="en-US" altLang="zh-CN" sz="2400" b="1" dirty="0">
                  <a:latin typeface="Times New Roman" panose="02020603050405020304" pitchFamily="18" charset="0"/>
                  <a:ea typeface="华文仿宋" pitchFamily="2" charset="-122"/>
                  <a:cs typeface="Times New Roman" panose="02020603050405020304" pitchFamily="18" charset="0"/>
                </a:rPr>
                <a:t>14 +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w</a:t>
              </a:r>
              <a:r>
                <a:rPr lang="en-US" altLang="zh-CN" sz="2400" b="1" dirty="0">
                  <a:latin typeface="Times New Roman" panose="02020603050405020304" pitchFamily="18" charset="0"/>
                  <a:ea typeface="华文仿宋" pitchFamily="2" charset="-122"/>
                  <a:cs typeface="Times New Roman" panose="02020603050405020304" pitchFamily="18" charset="0"/>
                </a:rPr>
                <a:t>)/2 +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a</a:t>
              </a:r>
              <a:r>
                <a:rPr lang="en-US" altLang="zh-CN" sz="2400" b="1" dirty="0">
                  <a:latin typeface="Times New Roman" panose="02020603050405020304" pitchFamily="18" charset="0"/>
                  <a:ea typeface="华文仿宋" pitchFamily="2" charset="-122"/>
                  <a:cs typeface="Times New Roman" panose="02020603050405020304" pitchFamily="18" charset="0"/>
                </a:rPr>
                <a:t> +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)/2</a:t>
              </a:r>
            </a:p>
            <a:p>
              <a:pPr>
                <a:lnSpc>
                  <a:spcPct val="125000"/>
                </a:lnSpc>
                <a:spcBef>
                  <a:spcPts val="600"/>
                </a:spcBef>
              </a:pPr>
              <a:r>
                <a:rPr lang="zh-CN" altLang="en-US" sz="2400" b="1" dirty="0">
                  <a:latin typeface="Times New Roman" panose="02020603050405020304" pitchFamily="18" charset="0"/>
                  <a:ea typeface="华文仿宋" pitchFamily="2" charset="-122"/>
                  <a:cs typeface="Times New Roman" panose="02020603050405020304" pitchFamily="18" charset="0"/>
                </a:rPr>
                <a:t>因为 </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w</a:t>
              </a:r>
              <a:r>
                <a:rPr lang="en-US" altLang="zh-CN" sz="2400" b="1" dirty="0">
                  <a:latin typeface="Times New Roman" panose="02020603050405020304" pitchFamily="18" charset="0"/>
                  <a:ea typeface="华文仿宋" pitchFamily="2" charset="-122"/>
                  <a:cs typeface="Times New Roman" panose="02020603050405020304" pitchFamily="18" charset="0"/>
                </a:rPr>
                <a:t>)/2 = -7,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a</a:t>
              </a:r>
              <a:r>
                <a:rPr lang="en-US" altLang="zh-CN" sz="2400" b="1" dirty="0">
                  <a:latin typeface="Times New Roman" panose="02020603050405020304" pitchFamily="18" charset="0"/>
                  <a:ea typeface="华文仿宋" pitchFamily="2" charset="-122"/>
                  <a:cs typeface="Times New Roman" panose="02020603050405020304" pitchFamily="18" charset="0"/>
                </a:rPr>
                <a:t> = </a:t>
              </a:r>
              <a:r>
                <a:rPr lang="en-US" altLang="zh-CN" sz="2400" b="1" dirty="0" err="1">
                  <a:latin typeface="Times New Roman" panose="02020603050405020304" pitchFamily="18" charset="0"/>
                  <a:ea typeface="华文仿宋" pitchFamily="2" charset="-122"/>
                  <a:cs typeface="Times New Roman" panose="02020603050405020304" pitchFamily="18" charset="0"/>
                </a:rPr>
                <a:t>p</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a</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 </a:t>
              </a:r>
            </a:p>
            <a:p>
              <a:pPr algn="ctr">
                <a:lnSpc>
                  <a:spcPct val="125000"/>
                </a:lnSpc>
                <a:spcBef>
                  <a:spcPts val="600"/>
                </a:spcBef>
              </a:pPr>
              <a:r>
                <a:rPr lang="zh-CN" altLang="en-US" sz="2400" b="1" dirty="0">
                  <a:latin typeface="Times New Roman" panose="02020603050405020304" pitchFamily="18" charset="0"/>
                  <a:ea typeface="华文仿宋" pitchFamily="2" charset="-122"/>
                  <a:cs typeface="Times New Roman" panose="02020603050405020304" pitchFamily="18" charset="0"/>
                </a:rPr>
                <a:t>所以 </a:t>
              </a:r>
              <a:r>
                <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rPr>
                <a:t>pH = 7 + (</a:t>
              </a:r>
              <a:r>
                <a:rPr lang="en-US" altLang="zh-CN" b="1"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lang="en-US" altLang="zh-CN" b="1" i="1" dirty="0" err="1">
                  <a:solidFill>
                    <a:srgbClr val="FF0000"/>
                  </a:solidFill>
                  <a:latin typeface="Times New Roman" panose="02020603050405020304" pitchFamily="18" charset="0"/>
                  <a:ea typeface="华文仿宋" pitchFamily="2" charset="-122"/>
                  <a:cs typeface="Times New Roman" panose="02020603050405020304" pitchFamily="18" charset="0"/>
                </a:rPr>
                <a:t>K</a:t>
              </a:r>
              <a:r>
                <a:rPr lang="en-US" altLang="zh-CN"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a</a:t>
              </a:r>
              <a:r>
                <a:rPr lang="en-US" altLang="zh-CN" b="1" baseline="-25000"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b="1" dirty="0" err="1">
                  <a:solidFill>
                    <a:srgbClr val="FF0000"/>
                  </a:solidFill>
                  <a:latin typeface="Times New Roman" panose="02020603050405020304" pitchFamily="18" charset="0"/>
                  <a:ea typeface="华文仿宋" pitchFamily="2" charset="-122"/>
                  <a:cs typeface="Times New Roman" panose="02020603050405020304" pitchFamily="18" charset="0"/>
                </a:rPr>
                <a:t>lg</a:t>
              </a:r>
              <a:r>
                <a:rPr lang="en-US" altLang="zh-CN" b="1" i="1" dirty="0" err="1">
                  <a:solidFill>
                    <a:srgbClr val="FF0000"/>
                  </a:solidFill>
                  <a:latin typeface="Times New Roman" panose="02020603050405020304" pitchFamily="18" charset="0"/>
                  <a:ea typeface="华文仿宋" pitchFamily="2" charset="-122"/>
                  <a:cs typeface="Times New Roman" panose="02020603050405020304" pitchFamily="18" charset="0"/>
                </a:rPr>
                <a:t>c</a:t>
              </a:r>
              <a:r>
                <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rPr>
                <a:t>)/2</a:t>
              </a:r>
              <a:endPar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D9986DDC-84B8-4648-91A7-8DAD228C56B2}"/>
                </a:ext>
              </a:extLst>
            </p:cNvPr>
            <p:cNvSpPr/>
            <p:nvPr/>
          </p:nvSpPr>
          <p:spPr bwMode="auto">
            <a:xfrm>
              <a:off x="3384673" y="6165304"/>
              <a:ext cx="3419351" cy="5542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pSp>
      <p:pic>
        <p:nvPicPr>
          <p:cNvPr id="25" name="图片 24">
            <a:extLst>
              <a:ext uri="{FF2B5EF4-FFF2-40B4-BE49-F238E27FC236}">
                <a16:creationId xmlns:a16="http://schemas.microsoft.com/office/drawing/2014/main" id="{8AE3C296-2137-4786-9170-E95D41E4CA4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4276522" y="1729253"/>
            <a:ext cx="590956" cy="296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251520" y="333375"/>
            <a:ext cx="6552505" cy="676275"/>
          </a:xfrm>
        </p:spPr>
        <p:txBody>
          <a:bodyPr/>
          <a:lstStyle/>
          <a:p>
            <a:pPr>
              <a:defRPr/>
            </a:pPr>
            <a:r>
              <a:rPr lang="en-US" altLang="zh-CN" sz="3200" dirty="0">
                <a:latin typeface="Arial" panose="020B0604020202020204" pitchFamily="34" charset="0"/>
                <a:cs typeface="Arial" panose="020B0604020202020204" pitchFamily="34" charset="0"/>
              </a:rPr>
              <a:t>4.4.2.5  </a:t>
            </a:r>
            <a:r>
              <a:rPr lang="zh-CN" altLang="en-US" sz="3200" dirty="0">
                <a:latin typeface="+mj-ea"/>
              </a:rPr>
              <a:t>盐的酸碱性</a:t>
            </a:r>
            <a:endParaRPr lang="zh-CN" altLang="en-US" sz="3200" dirty="0">
              <a:solidFill>
                <a:schemeClr val="accent1"/>
              </a:solidFill>
              <a:ea typeface="楷体_GB2312" pitchFamily="49" charset="-122"/>
              <a:cs typeface="Times New Roman" pitchFamily="18" charset="0"/>
            </a:endParaRPr>
          </a:p>
        </p:txBody>
      </p:sp>
      <p:sp>
        <p:nvSpPr>
          <p:cNvPr id="577539" name="Rectangle 3"/>
          <p:cNvSpPr>
            <a:spLocks noGrp="1" noChangeArrowheads="1"/>
          </p:cNvSpPr>
          <p:nvPr>
            <p:ph type="body" idx="1"/>
          </p:nvPr>
        </p:nvSpPr>
        <p:spPr>
          <a:xfrm>
            <a:off x="684213" y="1628800"/>
            <a:ext cx="7772400" cy="439737"/>
          </a:xfrm>
        </p:spPr>
        <p:txBody>
          <a:bodyPr/>
          <a:lstStyle/>
          <a:p>
            <a:pPr algn="ctr">
              <a:lnSpc>
                <a:spcPct val="90000"/>
              </a:lnSpc>
              <a:buFont typeface="Wingdings" pitchFamily="2" charset="2"/>
              <a:buNone/>
              <a:defRPr/>
            </a:pPr>
            <a:r>
              <a:rPr lang="en-US" altLang="zh-CN" sz="2400" dirty="0">
                <a:effectLst/>
                <a:latin typeface="Times New Roman" pitchFamily="18" charset="0"/>
                <a:ea typeface="楷体_GB2312" pitchFamily="49" charset="-122"/>
                <a:cs typeface="Times New Roman" pitchFamily="18" charset="0"/>
              </a:rPr>
              <a:t>NH</a:t>
            </a:r>
            <a:r>
              <a:rPr lang="en-US" altLang="zh-CN" sz="2400" baseline="-25000" dirty="0">
                <a:effectLst/>
                <a:latin typeface="Times New Roman" pitchFamily="18" charset="0"/>
                <a:ea typeface="楷体_GB2312" pitchFamily="49" charset="-122"/>
                <a:cs typeface="Times New Roman" pitchFamily="18" charset="0"/>
              </a:rPr>
              <a:t>4</a:t>
            </a:r>
            <a:r>
              <a:rPr lang="en-US" altLang="zh-CN" sz="2400" dirty="0">
                <a:effectLst/>
                <a:latin typeface="Times New Roman" pitchFamily="18" charset="0"/>
                <a:ea typeface="楷体_GB2312" pitchFamily="49" charset="-122"/>
                <a:cs typeface="Times New Roman" pitchFamily="18" charset="0"/>
              </a:rPr>
              <a:t>Cl</a:t>
            </a:r>
            <a:r>
              <a:rPr lang="en-GB" altLang="zh-CN" sz="2400" dirty="0">
                <a:effectLst/>
                <a:latin typeface="Times New Roman" pitchFamily="18" charset="0"/>
                <a:ea typeface="楷体_GB2312" pitchFamily="49" charset="-122"/>
                <a:cs typeface="Times New Roman" pitchFamily="18" charset="0"/>
              </a:rPr>
              <a:t>：</a:t>
            </a:r>
            <a:r>
              <a:rPr lang="en-US" altLang="zh-CN" sz="2400" dirty="0">
                <a:effectLst/>
                <a:latin typeface="Times New Roman" pitchFamily="18" charset="0"/>
                <a:ea typeface="楷体_GB2312" pitchFamily="49" charset="-122"/>
                <a:cs typeface="Times New Roman" pitchFamily="18" charset="0"/>
              </a:rPr>
              <a:t>NH</a:t>
            </a:r>
            <a:r>
              <a:rPr lang="en-US" altLang="zh-CN" sz="2400" baseline="-25000" dirty="0">
                <a:effectLst/>
                <a:latin typeface="Times New Roman" pitchFamily="18" charset="0"/>
                <a:ea typeface="楷体_GB2312" pitchFamily="49" charset="-122"/>
                <a:cs typeface="Times New Roman" pitchFamily="18" charset="0"/>
              </a:rPr>
              <a:t>4</a:t>
            </a:r>
            <a:r>
              <a:rPr lang="en-US" altLang="zh-CN" sz="2400" baseline="36000" dirty="0">
                <a:effectLst/>
                <a:latin typeface="Times New Roman" pitchFamily="18" charset="0"/>
                <a:ea typeface="楷体_GB2312" pitchFamily="49" charset="-122"/>
                <a:cs typeface="Times New Roman" pitchFamily="18" charset="0"/>
              </a:rPr>
              <a:t>+</a:t>
            </a:r>
            <a:r>
              <a:rPr lang="en-US" altLang="zh-CN" sz="2400" dirty="0">
                <a:effectLst/>
                <a:latin typeface="Times New Roman" pitchFamily="18" charset="0"/>
                <a:ea typeface="楷体_GB2312" pitchFamily="49" charset="-122"/>
                <a:cs typeface="Times New Roman" pitchFamily="18" charset="0"/>
              </a:rPr>
              <a:t> + H</a:t>
            </a:r>
            <a:r>
              <a:rPr lang="en-US" altLang="zh-CN" sz="2400" baseline="-25000" dirty="0">
                <a:effectLst/>
                <a:latin typeface="Times New Roman" pitchFamily="18" charset="0"/>
                <a:ea typeface="楷体_GB2312" pitchFamily="49" charset="-122"/>
                <a:cs typeface="Times New Roman" pitchFamily="18" charset="0"/>
              </a:rPr>
              <a:t>2</a:t>
            </a:r>
            <a:r>
              <a:rPr lang="en-US" altLang="zh-CN" sz="2400" dirty="0">
                <a:effectLst/>
                <a:latin typeface="Times New Roman" pitchFamily="18" charset="0"/>
                <a:ea typeface="楷体_GB2312" pitchFamily="49" charset="-122"/>
                <a:cs typeface="Times New Roman" pitchFamily="18" charset="0"/>
              </a:rPr>
              <a:t>O </a:t>
            </a:r>
            <a:r>
              <a:rPr lang="en-US" altLang="zh-CN" sz="2400" dirty="0">
                <a:effectLst/>
                <a:latin typeface="Times New Roman" pitchFamily="18" charset="0"/>
                <a:ea typeface="楷体_GB2312" pitchFamily="49" charset="-122"/>
                <a:cs typeface="Times New Roman" pitchFamily="18" charset="0"/>
                <a:sym typeface="Symbol" pitchFamily="18" charset="2"/>
              </a:rPr>
              <a:t>      </a:t>
            </a:r>
            <a:r>
              <a:rPr lang="en-US" altLang="zh-CN" sz="2400" dirty="0">
                <a:effectLst/>
                <a:latin typeface="Times New Roman" pitchFamily="18" charset="0"/>
                <a:ea typeface="楷体_GB2312" pitchFamily="49" charset="-122"/>
                <a:cs typeface="Times New Roman" pitchFamily="18" charset="0"/>
              </a:rPr>
              <a:t>   NH</a:t>
            </a:r>
            <a:r>
              <a:rPr lang="en-US" altLang="zh-CN" sz="2400" baseline="-25000" dirty="0">
                <a:effectLst/>
                <a:latin typeface="Times New Roman" pitchFamily="18" charset="0"/>
                <a:ea typeface="楷体_GB2312" pitchFamily="49" charset="-122"/>
                <a:cs typeface="Times New Roman" pitchFamily="18" charset="0"/>
              </a:rPr>
              <a:t>3</a:t>
            </a:r>
            <a:r>
              <a:rPr lang="en-US" altLang="zh-CN" sz="2400" dirty="0">
                <a:effectLst/>
                <a:latin typeface="Times New Roman" pitchFamily="18" charset="0"/>
                <a:ea typeface="楷体_GB2312" pitchFamily="49" charset="-122"/>
                <a:cs typeface="Times New Roman" pitchFamily="18" charset="0"/>
              </a:rPr>
              <a:t>·H</a:t>
            </a:r>
            <a:r>
              <a:rPr lang="en-US" altLang="zh-CN" sz="2400" baseline="-25000" dirty="0">
                <a:effectLst/>
                <a:latin typeface="Times New Roman" pitchFamily="18" charset="0"/>
                <a:ea typeface="楷体_GB2312" pitchFamily="49" charset="-122"/>
                <a:cs typeface="Times New Roman" pitchFamily="18" charset="0"/>
              </a:rPr>
              <a:t>2</a:t>
            </a:r>
            <a:r>
              <a:rPr lang="en-US" altLang="zh-CN" sz="2400" dirty="0">
                <a:effectLst/>
                <a:latin typeface="Times New Roman" pitchFamily="18" charset="0"/>
                <a:ea typeface="楷体_GB2312" pitchFamily="49" charset="-122"/>
                <a:cs typeface="Times New Roman" pitchFamily="18" charset="0"/>
              </a:rPr>
              <a:t>O + H</a:t>
            </a:r>
            <a:r>
              <a:rPr lang="en-US" altLang="zh-CN" sz="2400" baseline="30000" dirty="0">
                <a:effectLst/>
                <a:latin typeface="Times New Roman" pitchFamily="18" charset="0"/>
                <a:ea typeface="楷体_GB2312" pitchFamily="49" charset="-122"/>
                <a:cs typeface="Times New Roman" pitchFamily="18" charset="0"/>
              </a:rPr>
              <a:t>+</a:t>
            </a:r>
          </a:p>
        </p:txBody>
      </p:sp>
      <p:grpSp>
        <p:nvGrpSpPr>
          <p:cNvPr id="105488" name="Group 11"/>
          <p:cNvGrpSpPr>
            <a:grpSpLocks/>
          </p:cNvGrpSpPr>
          <p:nvPr/>
        </p:nvGrpSpPr>
        <p:grpSpPr bwMode="auto">
          <a:xfrm>
            <a:off x="684213" y="2133054"/>
            <a:ext cx="5118100" cy="990600"/>
            <a:chOff x="336" y="1480"/>
            <a:chExt cx="3224" cy="624"/>
          </a:xfrm>
        </p:grpSpPr>
        <p:sp>
          <p:nvSpPr>
            <p:cNvPr id="577542" name="Rectangle 6"/>
            <p:cNvSpPr>
              <a:spLocks noChangeArrowheads="1"/>
            </p:cNvSpPr>
            <p:nvPr/>
          </p:nvSpPr>
          <p:spPr bwMode="auto">
            <a:xfrm>
              <a:off x="336" y="1624"/>
              <a:ext cx="3224" cy="288"/>
            </a:xfrm>
            <a:prstGeom prst="rect">
              <a:avLst/>
            </a:prstGeom>
            <a:noFill/>
            <a:ln w="9525">
              <a:noFill/>
              <a:miter lim="800000"/>
              <a:headEnd/>
              <a:tailEnd/>
            </a:ln>
            <a:effectLst/>
          </p:spPr>
          <p:txBody>
            <a:bodyPr>
              <a:spAutoFit/>
            </a:bodyPr>
            <a:lstStyle/>
            <a:p>
              <a:pPr>
                <a:defRPr/>
              </a:pPr>
              <a:r>
                <a:rPr lang="en-US" altLang="zh-CN" sz="2400" b="1" i="1" dirty="0">
                  <a:latin typeface="Times New Roman" pitchFamily="18" charset="0"/>
                  <a:ea typeface="楷体_GB2312" pitchFamily="49" charset="-122"/>
                  <a:cs typeface="Times New Roman" pitchFamily="18" charset="0"/>
                </a:rPr>
                <a:t>K</a:t>
              </a:r>
              <a:r>
                <a:rPr lang="en-US" altLang="zh-CN" sz="2400" b="1" baseline="-25000" dirty="0">
                  <a:latin typeface="Times New Roman" pitchFamily="18" charset="0"/>
                  <a:ea typeface="楷体_GB2312" pitchFamily="49" charset="-122"/>
                  <a:cs typeface="Times New Roman" pitchFamily="18" charset="0"/>
                </a:rPr>
                <a:t>a</a:t>
              </a:r>
              <a:r>
                <a:rPr lang="en-US" altLang="zh-CN" sz="2400" b="1" baseline="30000" dirty="0">
                  <a:latin typeface="Times New Roman" pitchFamily="18" charset="0"/>
                  <a:ea typeface="楷体_GB2312" pitchFamily="49" charset="-122"/>
                  <a:cs typeface="Times New Roman" pitchFamily="18" charset="0"/>
                </a:rPr>
                <a:t> </a:t>
              </a:r>
              <a:r>
                <a:rPr lang="en-US" altLang="zh-CN" sz="2400" b="1" dirty="0">
                  <a:latin typeface="Times New Roman" pitchFamily="18" charset="0"/>
                  <a:ea typeface="楷体_GB2312" pitchFamily="49" charset="-122"/>
                  <a:cs typeface="Times New Roman" pitchFamily="18" charset="0"/>
                </a:rPr>
                <a:t>= ————————</a:t>
              </a:r>
              <a:r>
                <a:rPr lang="en-US" altLang="zh-CN" sz="2400" b="1" i="1" dirty="0">
                  <a:latin typeface="Times New Roman" pitchFamily="18" charset="0"/>
                  <a:ea typeface="楷体_GB2312" pitchFamily="49" charset="-122"/>
                  <a:cs typeface="Times New Roman" pitchFamily="18" charset="0"/>
                </a:rPr>
                <a:t> </a:t>
              </a:r>
              <a:r>
                <a:rPr lang="en-US" altLang="zh-CN" sz="2400" b="1" dirty="0">
                  <a:latin typeface="Times New Roman" pitchFamily="18" charset="0"/>
                  <a:ea typeface="楷体_GB2312" pitchFamily="49" charset="-122"/>
                  <a:cs typeface="Times New Roman" pitchFamily="18" charset="0"/>
                </a:rPr>
                <a:t>=</a:t>
              </a:r>
              <a:r>
                <a:rPr lang="en-US" altLang="zh-CN" sz="2400" b="1" i="1" dirty="0">
                  <a:latin typeface="Times New Roman" pitchFamily="18" charset="0"/>
                  <a:ea typeface="楷体_GB2312" pitchFamily="49" charset="-122"/>
                  <a:cs typeface="Times New Roman" pitchFamily="18" charset="0"/>
                </a:rPr>
                <a:t> K</a:t>
              </a:r>
              <a:r>
                <a:rPr lang="en-US" altLang="zh-CN" sz="2400" b="1" i="1" baseline="-25000" dirty="0">
                  <a:latin typeface="Times New Roman" pitchFamily="18" charset="0"/>
                  <a:ea typeface="楷体_GB2312" pitchFamily="49" charset="-122"/>
                  <a:cs typeface="Times New Roman" pitchFamily="18" charset="0"/>
                </a:rPr>
                <a:t>w</a:t>
              </a:r>
              <a:r>
                <a:rPr lang="en-US" altLang="zh-CN" sz="2400" b="1" dirty="0">
                  <a:latin typeface="Times New Roman" pitchFamily="18" charset="0"/>
                  <a:ea typeface="楷体_GB2312" pitchFamily="49" charset="-122"/>
                  <a:cs typeface="Times New Roman" pitchFamily="18" charset="0"/>
                </a:rPr>
                <a:t>/</a:t>
              </a:r>
              <a:r>
                <a:rPr lang="en-US" altLang="zh-CN" sz="2400" b="1" i="1" dirty="0" err="1">
                  <a:latin typeface="Times New Roman" pitchFamily="18" charset="0"/>
                  <a:ea typeface="楷体_GB2312" pitchFamily="49" charset="-122"/>
                  <a:cs typeface="Times New Roman" pitchFamily="18" charset="0"/>
                </a:rPr>
                <a:t>K</a:t>
              </a:r>
              <a:r>
                <a:rPr lang="en-US" altLang="zh-CN" sz="2400" b="1" i="1" baseline="-25000" dirty="0" err="1">
                  <a:latin typeface="Times New Roman" pitchFamily="18" charset="0"/>
                  <a:ea typeface="楷体_GB2312" pitchFamily="49" charset="-122"/>
                  <a:cs typeface="Times New Roman" pitchFamily="18" charset="0"/>
                </a:rPr>
                <a:t>b</a:t>
              </a:r>
              <a:endParaRPr lang="en-US" altLang="zh-CN" sz="2400" b="1" baseline="30000" dirty="0">
                <a:latin typeface="Times New Roman" pitchFamily="18" charset="0"/>
                <a:ea typeface="楷体_GB2312" pitchFamily="49" charset="-122"/>
                <a:cs typeface="Times New Roman" pitchFamily="18" charset="0"/>
              </a:endParaRPr>
            </a:p>
          </p:txBody>
        </p:sp>
        <p:sp>
          <p:nvSpPr>
            <p:cNvPr id="577543" name="Rectangle 7"/>
            <p:cNvSpPr>
              <a:spLocks noChangeArrowheads="1"/>
            </p:cNvSpPr>
            <p:nvPr/>
          </p:nvSpPr>
          <p:spPr bwMode="auto">
            <a:xfrm>
              <a:off x="748" y="1480"/>
              <a:ext cx="1584" cy="288"/>
            </a:xfrm>
            <a:prstGeom prst="rect">
              <a:avLst/>
            </a:prstGeom>
            <a:noFill/>
            <a:ln w="9525">
              <a:noFill/>
              <a:miter lim="800000"/>
              <a:headEnd/>
              <a:tailEnd/>
            </a:ln>
            <a:effectLst/>
          </p:spPr>
          <p:txBody>
            <a:bodyPr>
              <a:spAutoFit/>
            </a:bodyPr>
            <a:lstStyle/>
            <a:p>
              <a:pPr>
                <a:defRPr/>
              </a:pPr>
              <a:r>
                <a:rPr lang="en-US" altLang="zh-CN" sz="2400" b="1" i="1" dirty="0">
                  <a:latin typeface="Times New Roman" pitchFamily="18" charset="0"/>
                  <a:ea typeface="楷体_GB2312" pitchFamily="49" charset="-122"/>
                  <a:cs typeface="Times New Roman" pitchFamily="18" charset="0"/>
                </a:rPr>
                <a:t>c</a:t>
              </a:r>
              <a:r>
                <a:rPr lang="en-US" altLang="zh-CN" sz="2400" b="1" dirty="0">
                  <a:latin typeface="Times New Roman" pitchFamily="18" charset="0"/>
                  <a:ea typeface="楷体_GB2312" pitchFamily="49" charset="-122"/>
                  <a:cs typeface="Times New Roman" pitchFamily="18" charset="0"/>
                </a:rPr>
                <a:t>(NH</a:t>
              </a:r>
              <a:r>
                <a:rPr lang="en-US" altLang="zh-CN" sz="2400" b="1" baseline="-25000" dirty="0">
                  <a:latin typeface="Times New Roman" pitchFamily="18" charset="0"/>
                  <a:ea typeface="楷体_GB2312" pitchFamily="49" charset="-122"/>
                  <a:cs typeface="Times New Roman" pitchFamily="18" charset="0"/>
                </a:rPr>
                <a:t>3</a:t>
              </a:r>
              <a:r>
                <a:rPr lang="en-US" altLang="zh-CN" sz="2400" b="1" dirty="0">
                  <a:latin typeface="Times New Roman" pitchFamily="18" charset="0"/>
                  <a:ea typeface="楷体_GB2312" pitchFamily="49" charset="-122"/>
                  <a:cs typeface="Times New Roman" pitchFamily="18" charset="0"/>
                </a:rPr>
                <a:t>·H</a:t>
              </a:r>
              <a:r>
                <a:rPr lang="en-US" altLang="zh-CN" sz="2400" b="1" baseline="-25000" dirty="0">
                  <a:latin typeface="Times New Roman" pitchFamily="18" charset="0"/>
                  <a:ea typeface="楷体_GB2312" pitchFamily="49" charset="-122"/>
                  <a:cs typeface="Times New Roman" pitchFamily="18" charset="0"/>
                </a:rPr>
                <a:t>2</a:t>
              </a:r>
              <a:r>
                <a:rPr lang="en-US" altLang="zh-CN" sz="2400" b="1" dirty="0">
                  <a:latin typeface="Times New Roman" pitchFamily="18" charset="0"/>
                  <a:ea typeface="楷体_GB2312" pitchFamily="49" charset="-122"/>
                  <a:cs typeface="Times New Roman" pitchFamily="18" charset="0"/>
                </a:rPr>
                <a:t>O)·</a:t>
              </a:r>
              <a:r>
                <a:rPr lang="en-US" altLang="zh-CN" sz="2400" b="1" i="1" dirty="0">
                  <a:latin typeface="Times New Roman" pitchFamily="18" charset="0"/>
                  <a:ea typeface="楷体_GB2312" pitchFamily="49" charset="-122"/>
                  <a:cs typeface="Times New Roman" pitchFamily="18" charset="0"/>
                </a:rPr>
                <a:t>c</a:t>
              </a:r>
              <a:r>
                <a:rPr lang="en-US" altLang="zh-CN" sz="2400" b="1" dirty="0">
                  <a:latin typeface="Times New Roman" pitchFamily="18" charset="0"/>
                  <a:ea typeface="楷体_GB2312" pitchFamily="49" charset="-122"/>
                  <a:cs typeface="Times New Roman" pitchFamily="18" charset="0"/>
                </a:rPr>
                <a:t>(H</a:t>
              </a:r>
              <a:r>
                <a:rPr lang="en-US" altLang="zh-CN" sz="2400" b="1" baseline="30000" dirty="0">
                  <a:latin typeface="Times New Roman" pitchFamily="18" charset="0"/>
                  <a:ea typeface="楷体_GB2312" pitchFamily="49" charset="-122"/>
                  <a:cs typeface="Times New Roman" pitchFamily="18" charset="0"/>
                </a:rPr>
                <a:t>+</a:t>
              </a:r>
              <a:r>
                <a:rPr lang="en-US" altLang="zh-CN" sz="2400" b="1" dirty="0">
                  <a:latin typeface="Times New Roman" pitchFamily="18" charset="0"/>
                  <a:ea typeface="楷体_GB2312" pitchFamily="49" charset="-122"/>
                  <a:cs typeface="Times New Roman" pitchFamily="18" charset="0"/>
                </a:rPr>
                <a:t>)</a:t>
              </a:r>
            </a:p>
          </p:txBody>
        </p:sp>
        <p:sp>
          <p:nvSpPr>
            <p:cNvPr id="577544" name="Rectangle 8"/>
            <p:cNvSpPr>
              <a:spLocks noChangeArrowheads="1"/>
            </p:cNvSpPr>
            <p:nvPr/>
          </p:nvSpPr>
          <p:spPr bwMode="auto">
            <a:xfrm>
              <a:off x="1152" y="1816"/>
              <a:ext cx="816" cy="288"/>
            </a:xfrm>
            <a:prstGeom prst="rect">
              <a:avLst/>
            </a:prstGeom>
            <a:noFill/>
            <a:ln w="9525">
              <a:noFill/>
              <a:miter lim="800000"/>
              <a:headEnd/>
              <a:tailEnd/>
            </a:ln>
            <a:effectLst/>
          </p:spPr>
          <p:txBody>
            <a:bodyPr>
              <a:spAutoFit/>
            </a:bodyPr>
            <a:lstStyle/>
            <a:p>
              <a:pPr>
                <a:defRPr/>
              </a:pPr>
              <a:r>
                <a:rPr lang="en-US" altLang="zh-CN" sz="2400" b="1" i="1" dirty="0">
                  <a:latin typeface="Times New Roman" pitchFamily="18" charset="0"/>
                  <a:ea typeface="楷体_GB2312" pitchFamily="49" charset="-122"/>
                  <a:cs typeface="Times New Roman" pitchFamily="18" charset="0"/>
                </a:rPr>
                <a:t>c</a:t>
              </a:r>
              <a:r>
                <a:rPr lang="en-US" altLang="zh-CN" sz="2400" b="1" dirty="0">
                  <a:latin typeface="Times New Roman" pitchFamily="18" charset="0"/>
                  <a:ea typeface="楷体_GB2312" pitchFamily="49" charset="-122"/>
                  <a:cs typeface="Times New Roman" pitchFamily="18" charset="0"/>
                </a:rPr>
                <a:t>(NH</a:t>
              </a:r>
              <a:r>
                <a:rPr lang="en-US" altLang="zh-CN" sz="2400" b="1" baseline="-25000" dirty="0">
                  <a:latin typeface="Times New Roman" pitchFamily="18" charset="0"/>
                  <a:ea typeface="楷体_GB2312" pitchFamily="49" charset="-122"/>
                  <a:cs typeface="Times New Roman" pitchFamily="18" charset="0"/>
                </a:rPr>
                <a:t>4</a:t>
              </a:r>
              <a:r>
                <a:rPr lang="en-US" altLang="zh-CN" sz="2400" b="1" baseline="36000" dirty="0">
                  <a:latin typeface="Times New Roman" pitchFamily="18" charset="0"/>
                  <a:ea typeface="楷体_GB2312" pitchFamily="49" charset="-122"/>
                  <a:cs typeface="Times New Roman" pitchFamily="18" charset="0"/>
                </a:rPr>
                <a:t>+</a:t>
              </a:r>
              <a:r>
                <a:rPr lang="en-US" altLang="zh-CN" sz="2400" b="1" dirty="0">
                  <a:latin typeface="Times New Roman" pitchFamily="18" charset="0"/>
                  <a:ea typeface="楷体_GB2312" pitchFamily="49" charset="-122"/>
                  <a:cs typeface="Times New Roman" pitchFamily="18" charset="0"/>
                </a:rPr>
                <a:t>)</a:t>
              </a:r>
            </a:p>
          </p:txBody>
        </p:sp>
      </p:grpSp>
      <p:sp>
        <p:nvSpPr>
          <p:cNvPr id="577549" name="Rectangle 13"/>
          <p:cNvSpPr>
            <a:spLocks noChangeArrowheads="1"/>
          </p:cNvSpPr>
          <p:nvPr/>
        </p:nvSpPr>
        <p:spPr bwMode="auto">
          <a:xfrm>
            <a:off x="5508377" y="2132434"/>
            <a:ext cx="3240087" cy="1049326"/>
          </a:xfrm>
          <a:prstGeom prst="rect">
            <a:avLst/>
          </a:prstGeom>
          <a:noFill/>
          <a:ln w="9525">
            <a:noFill/>
            <a:miter lim="800000"/>
            <a:headEnd/>
            <a:tailEnd/>
          </a:ln>
          <a:effectLst/>
        </p:spPr>
        <p:txBody>
          <a:bodyPr>
            <a:spAutoFit/>
          </a:bodyPr>
          <a:lstStyle/>
          <a:p>
            <a:pPr>
              <a:lnSpc>
                <a:spcPct val="125000"/>
              </a:lnSpc>
              <a:spcBef>
                <a:spcPts val="600"/>
              </a:spcBef>
              <a:defRPr/>
            </a:pP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(NH</a:t>
            </a:r>
            <a:r>
              <a:rPr lang="en-US" altLang="zh-CN" sz="2400" b="1" baseline="-25000" dirty="0">
                <a:latin typeface="Times New Roman" pitchFamily="18" charset="0"/>
                <a:ea typeface="Arial Unicode MS" pitchFamily="34" charset="-122"/>
                <a:cs typeface="Times New Roman" pitchFamily="18" charset="0"/>
              </a:rPr>
              <a:t>3</a:t>
            </a:r>
            <a:r>
              <a:rPr lang="en-US" altLang="zh-CN" sz="2400" b="1" dirty="0">
                <a:latin typeface="Times New Roman" pitchFamily="18" charset="0"/>
                <a:ea typeface="Arial Unicode MS" pitchFamily="34" charset="-122"/>
                <a:cs typeface="Times New Roman" pitchFamily="18" charset="0"/>
              </a:rPr>
              <a:t>·H</a:t>
            </a:r>
            <a:r>
              <a:rPr lang="en-US" altLang="zh-CN" sz="2400" b="1" baseline="-25000" dirty="0">
                <a:latin typeface="Times New Roman" pitchFamily="18" charset="0"/>
                <a:ea typeface="Arial Unicode MS" pitchFamily="34" charset="-122"/>
                <a:cs typeface="Times New Roman" pitchFamily="18" charset="0"/>
              </a:rPr>
              <a:t>2</a:t>
            </a:r>
            <a:r>
              <a:rPr lang="en-US" altLang="zh-CN" sz="2400" b="1" dirty="0">
                <a:latin typeface="Times New Roman" pitchFamily="18" charset="0"/>
                <a:ea typeface="Arial Unicode MS" pitchFamily="34" charset="-122"/>
                <a:cs typeface="Times New Roman" pitchFamily="18" charset="0"/>
              </a:rPr>
              <a:t>O) = </a:t>
            </a: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a:t>
            </a:r>
            <a:r>
              <a:rPr lang="en-US" altLang="zh-CN" sz="2400" b="1" i="1" dirty="0">
                <a:latin typeface="Times New Roman" pitchFamily="18" charset="0"/>
                <a:ea typeface="Arial Unicode MS" pitchFamily="34" charset="-122"/>
                <a:cs typeface="Times New Roman" pitchFamily="18" charset="0"/>
              </a:rPr>
              <a:t>H</a:t>
            </a:r>
            <a:r>
              <a:rPr lang="en-US" altLang="zh-CN" sz="2400" b="1" baseline="30000" dirty="0">
                <a:latin typeface="Times New Roman" pitchFamily="18" charset="0"/>
                <a:ea typeface="Arial Unicode MS" pitchFamily="34" charset="-122"/>
                <a:cs typeface="Times New Roman" pitchFamily="18" charset="0"/>
              </a:rPr>
              <a:t>+</a:t>
            </a:r>
            <a:r>
              <a:rPr lang="en-US" altLang="zh-CN" sz="2400" b="1" dirty="0">
                <a:latin typeface="Times New Roman" pitchFamily="18" charset="0"/>
                <a:ea typeface="Arial Unicode MS" pitchFamily="34" charset="-122"/>
                <a:cs typeface="Times New Roman" pitchFamily="18" charset="0"/>
              </a:rPr>
              <a:t>)</a:t>
            </a:r>
          </a:p>
          <a:p>
            <a:pPr>
              <a:lnSpc>
                <a:spcPct val="125000"/>
              </a:lnSpc>
              <a:spcBef>
                <a:spcPts val="600"/>
              </a:spcBef>
              <a:defRPr/>
            </a:pP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(NH</a:t>
            </a:r>
            <a:r>
              <a:rPr lang="en-US" altLang="zh-CN" sz="2400" b="1" baseline="-25000" dirty="0">
                <a:latin typeface="Times New Roman" pitchFamily="18" charset="0"/>
                <a:ea typeface="Arial Unicode MS" pitchFamily="34" charset="-122"/>
                <a:cs typeface="Times New Roman" pitchFamily="18" charset="0"/>
              </a:rPr>
              <a:t>4</a:t>
            </a:r>
            <a:r>
              <a:rPr lang="en-US" altLang="zh-CN" sz="2400" b="1" baseline="36000" dirty="0">
                <a:latin typeface="Times New Roman" pitchFamily="18" charset="0"/>
                <a:ea typeface="Arial Unicode MS" pitchFamily="34" charset="-122"/>
                <a:cs typeface="Times New Roman" pitchFamily="18" charset="0"/>
              </a:rPr>
              <a:t>+</a:t>
            </a:r>
            <a:r>
              <a:rPr lang="en-US" altLang="zh-CN" sz="2400" b="1" dirty="0">
                <a:latin typeface="Times New Roman" pitchFamily="18" charset="0"/>
                <a:ea typeface="Arial Unicode MS" pitchFamily="34" charset="-122"/>
                <a:cs typeface="Times New Roman" pitchFamily="18" charset="0"/>
              </a:rPr>
              <a:t>) =</a:t>
            </a:r>
            <a:r>
              <a:rPr lang="en-GB" altLang="zh-CN" sz="2400" b="1" i="1" dirty="0">
                <a:latin typeface="Times New Roman" pitchFamily="18" charset="0"/>
                <a:ea typeface="Arial Unicode MS" pitchFamily="34" charset="-122"/>
                <a:cs typeface="Times New Roman" pitchFamily="18" charset="0"/>
              </a:rPr>
              <a:t> </a:t>
            </a: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a:t>
            </a: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(H</a:t>
            </a:r>
            <a:r>
              <a:rPr lang="en-US" altLang="zh-CN" sz="2400" b="1" baseline="30000" dirty="0">
                <a:latin typeface="Times New Roman" pitchFamily="18" charset="0"/>
                <a:ea typeface="Arial Unicode MS" pitchFamily="34" charset="-122"/>
                <a:cs typeface="Times New Roman" pitchFamily="18" charset="0"/>
              </a:rPr>
              <a:t>+</a:t>
            </a:r>
            <a:r>
              <a:rPr lang="en-US" altLang="zh-CN" sz="2400" b="1" dirty="0">
                <a:latin typeface="Times New Roman" pitchFamily="18" charset="0"/>
                <a:ea typeface="Arial Unicode MS" pitchFamily="34" charset="-122"/>
                <a:cs typeface="Times New Roman" pitchFamily="18" charset="0"/>
              </a:rPr>
              <a:t>) </a:t>
            </a:r>
            <a:r>
              <a:rPr lang="en-US" altLang="zh-CN" sz="2400" b="1" dirty="0">
                <a:latin typeface="Times New Roman" pitchFamily="18" charset="0"/>
                <a:ea typeface="楷体_GB2312" pitchFamily="49" charset="-122"/>
                <a:cs typeface="Times New Roman" pitchFamily="18" charset="0"/>
              </a:rPr>
              <a:t>≈ </a:t>
            </a:r>
            <a:r>
              <a:rPr lang="en-US" altLang="zh-CN" sz="2400" b="1" i="1" dirty="0">
                <a:latin typeface="Times New Roman" pitchFamily="18" charset="0"/>
                <a:ea typeface="Arial Unicode MS" pitchFamily="34" charset="-122"/>
                <a:cs typeface="Arial Unicode MS" pitchFamily="34" charset="-122"/>
              </a:rPr>
              <a:t>c</a:t>
            </a:r>
          </a:p>
        </p:txBody>
      </p:sp>
      <p:grpSp>
        <p:nvGrpSpPr>
          <p:cNvPr id="3" name="组合 2">
            <a:extLst>
              <a:ext uri="{FF2B5EF4-FFF2-40B4-BE49-F238E27FC236}">
                <a16:creationId xmlns:a16="http://schemas.microsoft.com/office/drawing/2014/main" id="{45565E5B-BD4F-470D-8305-C22D028E5AC2}"/>
              </a:ext>
            </a:extLst>
          </p:cNvPr>
          <p:cNvGrpSpPr/>
          <p:nvPr/>
        </p:nvGrpSpPr>
        <p:grpSpPr>
          <a:xfrm>
            <a:off x="251520" y="5012754"/>
            <a:ext cx="8640960" cy="1584176"/>
            <a:chOff x="251520" y="5012754"/>
            <a:chExt cx="8640960" cy="1584176"/>
          </a:xfrm>
        </p:grpSpPr>
        <p:sp>
          <p:nvSpPr>
            <p:cNvPr id="577555" name="Rectangle 19"/>
            <p:cNvSpPr>
              <a:spLocks noChangeArrowheads="1"/>
            </p:cNvSpPr>
            <p:nvPr/>
          </p:nvSpPr>
          <p:spPr bwMode="auto">
            <a:xfrm>
              <a:off x="251520" y="5012754"/>
              <a:ext cx="3167955" cy="584200"/>
            </a:xfrm>
            <a:prstGeom prst="rect">
              <a:avLst/>
            </a:prstGeom>
            <a:noFill/>
            <a:ln w="9525">
              <a:noFill/>
              <a:miter lim="800000"/>
              <a:headEnd/>
              <a:tailEnd/>
            </a:ln>
            <a:effectLst/>
          </p:spPr>
          <p:txBody>
            <a:bodyPr wrap="square">
              <a:spAutoFit/>
            </a:bodyPr>
            <a:lstStyle/>
            <a:p>
              <a:pPr marL="457200" indent="-457200" eaLnBrk="0" hangingPunct="0">
                <a:buFont typeface="Wingdings" panose="05000000000000000000" pitchFamily="2" charset="2"/>
                <a:buChar char="l"/>
                <a:defRPr/>
              </a:pPr>
              <a:r>
                <a:rPr lang="zh-CN" altLang="en-US" sz="3200" b="1" dirty="0">
                  <a:solidFill>
                    <a:srgbClr val="FF0000"/>
                  </a:solidFill>
                  <a:latin typeface="Times New Roman" panose="02020603050405020304" pitchFamily="18" charset="0"/>
                  <a:ea typeface="+mj-ea"/>
                  <a:cs typeface="Times New Roman" panose="02020603050405020304" pitchFamily="18" charset="0"/>
                </a:rPr>
                <a:t>强酸强碱盐</a:t>
              </a:r>
            </a:p>
          </p:txBody>
        </p:sp>
        <p:sp>
          <p:nvSpPr>
            <p:cNvPr id="105492" name="Text Box 20"/>
            <p:cNvSpPr txBox="1">
              <a:spLocks noChangeArrowheads="1"/>
            </p:cNvSpPr>
            <p:nvPr/>
          </p:nvSpPr>
          <p:spPr bwMode="auto">
            <a:xfrm>
              <a:off x="251520" y="5539781"/>
              <a:ext cx="8640960" cy="1057149"/>
            </a:xfrm>
            <a:prstGeom prst="rect">
              <a:avLst/>
            </a:prstGeom>
            <a:noFill/>
            <a:ln w="9525">
              <a:noFill/>
              <a:miter lim="800000"/>
              <a:headEnd/>
              <a:tailEnd/>
            </a:ln>
          </p:spPr>
          <p:txBody>
            <a:bodyPr wrap="square">
              <a:spAutoFit/>
            </a:bodyPr>
            <a:lstStyle/>
            <a:p>
              <a:pPr>
                <a:lnSpc>
                  <a:spcPct val="125000"/>
                </a:lnSpc>
                <a:spcBef>
                  <a:spcPts val="600"/>
                </a:spcBef>
              </a:pP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强酸强碱盐不发生水解，其溶液基本上呈中性。如</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NaCl</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溶液和</a:t>
              </a:r>
              <a:r>
                <a:rPr lang="en-US" altLang="zh-CN" sz="2600" b="1" dirty="0" err="1">
                  <a:latin typeface="Times New Roman" panose="02020603050405020304" pitchFamily="18" charset="0"/>
                  <a:ea typeface="华文仿宋" panose="02010600040101010101" pitchFamily="2" charset="-122"/>
                  <a:cs typeface="Times New Roman" panose="02020603050405020304" pitchFamily="18" charset="0"/>
                </a:rPr>
                <a:t>KCl</a:t>
              </a:r>
              <a:r>
                <a:rPr lang="en-US" altLang="zh-CN" sz="2600" b="1"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en-US" sz="2600" b="1" dirty="0">
                  <a:latin typeface="Times New Roman" panose="02020603050405020304" pitchFamily="18" charset="0"/>
                  <a:ea typeface="华文仿宋" panose="02010600040101010101" pitchFamily="2" charset="-122"/>
                  <a:cs typeface="Times New Roman" panose="02020603050405020304" pitchFamily="18" charset="0"/>
                </a:rPr>
                <a:t>溶液等。</a:t>
              </a:r>
            </a:p>
          </p:txBody>
        </p:sp>
      </p:grpSp>
      <p:sp>
        <p:nvSpPr>
          <p:cNvPr id="16" name="Rectangle 2"/>
          <p:cNvSpPr txBox="1">
            <a:spLocks noChangeArrowheads="1"/>
          </p:cNvSpPr>
          <p:nvPr/>
        </p:nvSpPr>
        <p:spPr bwMode="white">
          <a:xfrm>
            <a:off x="251520" y="908720"/>
            <a:ext cx="7772400" cy="838200"/>
          </a:xfrm>
          <a:prstGeom prst="rect">
            <a:avLst/>
          </a:prstGeom>
          <a:noFill/>
          <a:ln w="9525">
            <a:noFill/>
            <a:miter lim="800000"/>
            <a:headEnd/>
            <a:tailEnd/>
          </a:ln>
        </p:spPr>
        <p:txBody>
          <a:bodyPr anchor="ctr"/>
          <a:lstStyle/>
          <a:p>
            <a:pPr marL="457200" indent="-457200" eaLnBrk="0" hangingPunct="0">
              <a:buFont typeface="Wingdings" panose="05000000000000000000" pitchFamily="2" charset="2"/>
              <a:buChar char="l"/>
              <a:defRPr/>
            </a:pPr>
            <a:r>
              <a:rPr lang="zh-CN" altLang="en-US" sz="3200" b="1" dirty="0">
                <a:solidFill>
                  <a:srgbClr val="FF0000"/>
                </a:solidFill>
                <a:latin typeface="Times New Roman" panose="02020603050405020304" pitchFamily="18" charset="0"/>
                <a:ea typeface="+mj-ea"/>
                <a:cs typeface="Times New Roman" panose="02020603050405020304" pitchFamily="18" charset="0"/>
              </a:rPr>
              <a:t>强酸弱碱盐</a:t>
            </a:r>
          </a:p>
        </p:txBody>
      </p:sp>
      <p:grpSp>
        <p:nvGrpSpPr>
          <p:cNvPr id="2" name="组合 1">
            <a:extLst>
              <a:ext uri="{FF2B5EF4-FFF2-40B4-BE49-F238E27FC236}">
                <a16:creationId xmlns:a16="http://schemas.microsoft.com/office/drawing/2014/main" id="{BC70DD04-6F67-4C4A-BE47-2D6E3A8D2513}"/>
              </a:ext>
            </a:extLst>
          </p:cNvPr>
          <p:cNvGrpSpPr/>
          <p:nvPr/>
        </p:nvGrpSpPr>
        <p:grpSpPr>
          <a:xfrm>
            <a:off x="251521" y="3199854"/>
            <a:ext cx="8640960" cy="1663125"/>
            <a:chOff x="251521" y="3199854"/>
            <a:chExt cx="8640960" cy="1663125"/>
          </a:xfrm>
        </p:grpSpPr>
        <p:sp>
          <p:nvSpPr>
            <p:cNvPr id="577551" name="Rectangle 15"/>
            <p:cNvSpPr>
              <a:spLocks noChangeArrowheads="1"/>
            </p:cNvSpPr>
            <p:nvPr/>
          </p:nvSpPr>
          <p:spPr bwMode="auto">
            <a:xfrm>
              <a:off x="683568" y="3212554"/>
              <a:ext cx="1790875" cy="461665"/>
            </a:xfrm>
            <a:prstGeom prst="rect">
              <a:avLst/>
            </a:prstGeom>
            <a:noFill/>
            <a:ln w="9525">
              <a:noFill/>
              <a:miter lim="800000"/>
              <a:headEnd/>
              <a:tailEnd/>
            </a:ln>
            <a:effectLst/>
          </p:spPr>
          <p:txBody>
            <a:bodyPr wrap="none">
              <a:spAutoFit/>
            </a:bodyPr>
            <a:lstStyle/>
            <a:p>
              <a:pPr>
                <a:defRPr/>
              </a:pPr>
              <a:r>
                <a:rPr lang="en-US" altLang="zh-CN" sz="2400" b="1" i="1" dirty="0">
                  <a:latin typeface="Times New Roman" pitchFamily="18" charset="0"/>
                  <a:ea typeface="Arial Unicode MS" pitchFamily="34" charset="-122"/>
                  <a:cs typeface="Times New Roman" pitchFamily="18" charset="0"/>
                </a:rPr>
                <a:t>K</a:t>
              </a:r>
              <a:r>
                <a:rPr lang="en-US" altLang="zh-CN" sz="2400" b="1" baseline="-25000" dirty="0">
                  <a:latin typeface="Times New Roman" pitchFamily="18" charset="0"/>
                  <a:ea typeface="Arial Unicode MS" pitchFamily="34" charset="-122"/>
                  <a:cs typeface="Times New Roman" pitchFamily="18" charset="0"/>
                </a:rPr>
                <a:t>a</a:t>
              </a:r>
              <a:r>
                <a:rPr lang="en-US" altLang="zh-CN" sz="2400" b="1" baseline="30000" dirty="0">
                  <a:latin typeface="Times New Roman" pitchFamily="18" charset="0"/>
                  <a:ea typeface="Arial Unicode MS" pitchFamily="34" charset="-122"/>
                  <a:cs typeface="Times New Roman" pitchFamily="18" charset="0"/>
                </a:rPr>
                <a:t> </a:t>
              </a:r>
              <a:r>
                <a:rPr lang="en-US" altLang="zh-CN" sz="2400" b="1" dirty="0">
                  <a:latin typeface="Times New Roman" pitchFamily="18" charset="0"/>
                  <a:ea typeface="宋体" pitchFamily="2" charset="-122"/>
                  <a:cs typeface="Times New Roman" pitchFamily="18" charset="0"/>
                </a:rPr>
                <a:t>=</a:t>
              </a:r>
              <a:r>
                <a:rPr lang="en-US" altLang="zh-CN" sz="2400" b="1" baseline="30000" dirty="0">
                  <a:latin typeface="Times New Roman" pitchFamily="18" charset="0"/>
                  <a:ea typeface="Arial Unicode MS" pitchFamily="34" charset="-122"/>
                  <a:cs typeface="Times New Roman" pitchFamily="18" charset="0"/>
                </a:rPr>
                <a:t> </a:t>
              </a:r>
              <a:r>
                <a:rPr lang="en-US" altLang="zh-CN" sz="2400" b="1" i="1" dirty="0">
                  <a:latin typeface="Times New Roman" pitchFamily="18" charset="0"/>
                  <a:ea typeface="Arial Unicode MS" pitchFamily="34" charset="-122"/>
                  <a:cs typeface="Times New Roman" pitchFamily="18" charset="0"/>
                </a:rPr>
                <a:t>c</a:t>
              </a:r>
              <a:r>
                <a:rPr lang="en-US" altLang="zh-CN" sz="2400" b="1" baseline="30000" dirty="0">
                  <a:latin typeface="Times New Roman" pitchFamily="18" charset="0"/>
                  <a:ea typeface="Arial Unicode MS" pitchFamily="34" charset="-122"/>
                  <a:cs typeface="Times New Roman" pitchFamily="18" charset="0"/>
                </a:rPr>
                <a:t>2</a:t>
              </a:r>
              <a:r>
                <a:rPr lang="en-US" altLang="zh-CN" sz="2400" b="1" dirty="0">
                  <a:latin typeface="Times New Roman" pitchFamily="18" charset="0"/>
                  <a:ea typeface="Arial Unicode MS" pitchFamily="34" charset="-122"/>
                  <a:cs typeface="Times New Roman" pitchFamily="18" charset="0"/>
                </a:rPr>
                <a:t>(H</a:t>
              </a:r>
              <a:r>
                <a:rPr lang="en-US" altLang="zh-CN" sz="2400" b="1" baseline="30000" dirty="0">
                  <a:latin typeface="Times New Roman" pitchFamily="18" charset="0"/>
                  <a:ea typeface="Arial Unicode MS" pitchFamily="34" charset="-122"/>
                  <a:cs typeface="Times New Roman" pitchFamily="18" charset="0"/>
                </a:rPr>
                <a:t>+</a:t>
              </a:r>
              <a:r>
                <a:rPr lang="en-US" altLang="zh-CN" sz="2400" b="1" dirty="0">
                  <a:latin typeface="Times New Roman" pitchFamily="18" charset="0"/>
                  <a:ea typeface="Arial Unicode MS" pitchFamily="34" charset="-122"/>
                  <a:cs typeface="Times New Roman" pitchFamily="18" charset="0"/>
                </a:rPr>
                <a:t>)/</a:t>
              </a:r>
              <a:r>
                <a:rPr lang="en-US" altLang="zh-CN" sz="2400" b="1" i="1" dirty="0">
                  <a:latin typeface="Times New Roman" pitchFamily="18" charset="0"/>
                  <a:ea typeface="Arial Unicode MS" pitchFamily="34" charset="-122"/>
                  <a:cs typeface="Times New Roman" pitchFamily="18" charset="0"/>
                </a:rPr>
                <a:t>c</a:t>
              </a:r>
            </a:p>
          </p:txBody>
        </p:sp>
        <p:graphicFrame>
          <p:nvGraphicFramePr>
            <p:cNvPr id="105484" name="Object 12"/>
            <p:cNvGraphicFramePr>
              <a:graphicFrameLocks noChangeAspect="1"/>
            </p:cNvGraphicFramePr>
            <p:nvPr>
              <p:extLst>
                <p:ext uri="{D42A27DB-BD31-4B8C-83A1-F6EECF244321}">
                  <p14:modId xmlns:p14="http://schemas.microsoft.com/office/powerpoint/2010/main" val="2284197771"/>
                </p:ext>
              </p:extLst>
            </p:nvPr>
          </p:nvGraphicFramePr>
          <p:xfrm>
            <a:off x="2803697" y="3199854"/>
            <a:ext cx="2537171" cy="521247"/>
          </p:xfrm>
          <a:graphic>
            <a:graphicData uri="http://schemas.openxmlformats.org/presentationml/2006/ole">
              <mc:AlternateContent xmlns:mc="http://schemas.openxmlformats.org/markup-compatibility/2006">
                <mc:Choice xmlns:v="urn:schemas-microsoft-com:vml" Requires="v">
                  <p:oleObj spid="_x0000_s105978" name="Equation" r:id="rId3" imgW="1295280" imgH="266400" progId="Equation.DSMT4">
                    <p:embed/>
                  </p:oleObj>
                </mc:Choice>
                <mc:Fallback>
                  <p:oleObj name="Equation" r:id="rId3" imgW="1295280" imgH="266400" progId="Equation.DSMT4">
                    <p:embed/>
                    <p:pic>
                      <p:nvPicPr>
                        <p:cNvPr id="0" name="Picture 12"/>
                        <p:cNvPicPr>
                          <a:picLocks noChangeAspect="1" noChangeArrowheads="1"/>
                        </p:cNvPicPr>
                        <p:nvPr/>
                      </p:nvPicPr>
                      <p:blipFill>
                        <a:blip r:embed="rId4"/>
                        <a:srcRect/>
                        <a:stretch>
                          <a:fillRect/>
                        </a:stretch>
                      </p:blipFill>
                      <p:spPr bwMode="auto">
                        <a:xfrm>
                          <a:off x="2803697" y="3199854"/>
                          <a:ext cx="2537171" cy="521247"/>
                        </a:xfrm>
                        <a:prstGeom prst="rect">
                          <a:avLst/>
                        </a:prstGeom>
                        <a:noFill/>
                      </p:spPr>
                    </p:pic>
                  </p:oleObj>
                </mc:Fallback>
              </mc:AlternateContent>
            </a:graphicData>
          </a:graphic>
        </p:graphicFrame>
        <p:sp>
          <p:nvSpPr>
            <p:cNvPr id="17" name="Rectangle 13">
              <a:extLst>
                <a:ext uri="{FF2B5EF4-FFF2-40B4-BE49-F238E27FC236}">
                  <a16:creationId xmlns:a16="http://schemas.microsoft.com/office/drawing/2014/main" id="{BFAA496E-4CD8-4605-B1CD-FC93D966D41E}"/>
                </a:ext>
              </a:extLst>
            </p:cNvPr>
            <p:cNvSpPr>
              <a:spLocks noChangeArrowheads="1"/>
            </p:cNvSpPr>
            <p:nvPr/>
          </p:nvSpPr>
          <p:spPr bwMode="auto">
            <a:xfrm>
              <a:off x="251521" y="3716610"/>
              <a:ext cx="8640960" cy="1120307"/>
            </a:xfrm>
            <a:prstGeom prst="rect">
              <a:avLst/>
            </a:prstGeom>
            <a:noFill/>
            <a:ln w="9525">
              <a:noFill/>
              <a:miter lim="800000"/>
              <a:headEnd/>
              <a:tailEnd/>
            </a:ln>
          </p:spPr>
          <p:txBody>
            <a:bodyPr wrap="square">
              <a:spAutoFit/>
            </a:bodyPr>
            <a:lstStyle/>
            <a:p>
              <a:pPr>
                <a:lnSpc>
                  <a:spcPct val="125000"/>
                </a:lnSpc>
                <a:spcBef>
                  <a:spcPts val="600"/>
                </a:spcBef>
              </a:pPr>
              <a:r>
                <a:rPr lang="en-US" altLang="zh-CN" sz="2400" b="1" dirty="0">
                  <a:latin typeface="Times New Roman" panose="02020603050405020304" pitchFamily="18" charset="0"/>
                  <a:ea typeface="华文仿宋" pitchFamily="2" charset="-122"/>
                  <a:cs typeface="Times New Roman" panose="02020603050405020304" pitchFamily="18" charset="0"/>
                </a:rPr>
                <a:t>pH = -lg[H</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 -lg(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w</a:t>
              </a:r>
              <a:r>
                <a:rPr lang="en-US" altLang="zh-CN" sz="2400" b="1" dirty="0" err="1">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b</a:t>
              </a:r>
              <a:r>
                <a:rPr lang="en-US" altLang="zh-CN" sz="2400" b="1" dirty="0">
                  <a:latin typeface="Times New Roman" panose="02020603050405020304" pitchFamily="18" charset="0"/>
                  <a:ea typeface="华文仿宋" pitchFamily="2" charset="-122"/>
                  <a:cs typeface="Times New Roman" panose="02020603050405020304" pitchFamily="18" charset="0"/>
                </a:rPr>
                <a:t>)/2 </a:t>
              </a:r>
              <a:r>
                <a:rPr lang="en-US" altLang="zh-CN" sz="2400" b="1" i="1"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w</a:t>
              </a:r>
              <a:r>
                <a:rPr lang="en-US" altLang="zh-CN" sz="2400" b="1" dirty="0">
                  <a:latin typeface="Times New Roman" panose="02020603050405020304" pitchFamily="18" charset="0"/>
                  <a:ea typeface="华文仿宋" pitchFamily="2" charset="-122"/>
                  <a:cs typeface="Times New Roman" panose="02020603050405020304" pitchFamily="18" charset="0"/>
                </a:rPr>
                <a:t>)/2 +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b</a:t>
              </a:r>
              <a:r>
                <a:rPr lang="en-US" altLang="zh-CN" sz="2400" b="1" dirty="0">
                  <a:latin typeface="Times New Roman" panose="02020603050405020304" pitchFamily="18" charset="0"/>
                  <a:ea typeface="华文仿宋" pitchFamily="2" charset="-122"/>
                  <a:cs typeface="Times New Roman" panose="02020603050405020304" pitchFamily="18" charset="0"/>
                </a:rPr>
                <a:t> -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c</a:t>
              </a:r>
              <a:r>
                <a:rPr lang="en-US" altLang="zh-CN" sz="2400" b="1" dirty="0">
                  <a:latin typeface="Times New Roman" panose="02020603050405020304" pitchFamily="18" charset="0"/>
                  <a:ea typeface="华文仿宋" pitchFamily="2" charset="-122"/>
                  <a:cs typeface="Times New Roman" panose="02020603050405020304" pitchFamily="18" charset="0"/>
                </a:rPr>
                <a:t>)/2</a:t>
              </a:r>
            </a:p>
            <a:p>
              <a:pPr>
                <a:lnSpc>
                  <a:spcPct val="125000"/>
                </a:lnSpc>
                <a:spcBef>
                  <a:spcPts val="600"/>
                </a:spcBef>
              </a:pPr>
              <a:r>
                <a:rPr lang="zh-CN" altLang="en-US" sz="2400" b="1" dirty="0">
                  <a:latin typeface="Times New Roman" panose="02020603050405020304" pitchFamily="18" charset="0"/>
                  <a:ea typeface="华文仿宋" pitchFamily="2" charset="-122"/>
                  <a:cs typeface="Times New Roman" panose="02020603050405020304" pitchFamily="18" charset="0"/>
                </a:rPr>
                <a:t>因为 </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w</a:t>
              </a:r>
              <a:r>
                <a:rPr lang="en-US" altLang="zh-CN" sz="2400" b="1" dirty="0">
                  <a:latin typeface="Times New Roman" panose="02020603050405020304" pitchFamily="18" charset="0"/>
                  <a:ea typeface="华文仿宋" pitchFamily="2" charset="-122"/>
                  <a:cs typeface="Times New Roman" panose="02020603050405020304" pitchFamily="18" charset="0"/>
                </a:rPr>
                <a:t>)/2 = -7,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b</a:t>
              </a:r>
              <a:r>
                <a:rPr lang="en-US" altLang="zh-CN" sz="2400" b="1" dirty="0">
                  <a:latin typeface="Times New Roman" panose="02020603050405020304" pitchFamily="18" charset="0"/>
                  <a:ea typeface="华文仿宋" pitchFamily="2" charset="-122"/>
                  <a:cs typeface="Times New Roman" panose="02020603050405020304" pitchFamily="18" charset="0"/>
                </a:rPr>
                <a:t> = -</a:t>
              </a:r>
              <a:r>
                <a:rPr lang="en-US" altLang="zh-CN" sz="2400" b="1" dirty="0" err="1">
                  <a:latin typeface="Times New Roman" panose="02020603050405020304" pitchFamily="18" charset="0"/>
                  <a:ea typeface="华文仿宋" pitchFamily="2" charset="-122"/>
                  <a:cs typeface="Times New Roman" panose="02020603050405020304" pitchFamily="18" charset="0"/>
                </a:rPr>
                <a:t>p</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b</a:t>
              </a:r>
              <a:r>
                <a:rPr lang="zh-CN" altLang="en-US" sz="2400" b="1" dirty="0">
                  <a:latin typeface="Times New Roman" panose="02020603050405020304" pitchFamily="18" charset="0"/>
                  <a:ea typeface="华文仿宋" pitchFamily="2" charset="-122"/>
                  <a:cs typeface="Times New Roman" panose="02020603050405020304" pitchFamily="18" charset="0"/>
                </a:rPr>
                <a:t>，所以 </a:t>
              </a:r>
              <a:r>
                <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rPr>
                <a:t>pH = 7 - (</a:t>
              </a:r>
              <a:r>
                <a:rPr lang="en-US" altLang="zh-CN" b="1"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lang="en-US" altLang="zh-CN" b="1" i="1" dirty="0" err="1">
                  <a:solidFill>
                    <a:srgbClr val="FF0000"/>
                  </a:solidFill>
                  <a:latin typeface="Times New Roman" panose="02020603050405020304" pitchFamily="18" charset="0"/>
                  <a:ea typeface="华文仿宋" pitchFamily="2" charset="-122"/>
                  <a:cs typeface="Times New Roman" panose="02020603050405020304" pitchFamily="18" charset="0"/>
                </a:rPr>
                <a:t>K</a:t>
              </a:r>
              <a:r>
                <a:rPr lang="en-US" altLang="zh-CN"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b</a:t>
              </a:r>
              <a:r>
                <a:rPr lang="en-US" altLang="zh-CN" b="1" baseline="-25000"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b="1" dirty="0" err="1">
                  <a:solidFill>
                    <a:srgbClr val="FF0000"/>
                  </a:solidFill>
                  <a:latin typeface="Times New Roman" panose="02020603050405020304" pitchFamily="18" charset="0"/>
                  <a:ea typeface="华文仿宋" pitchFamily="2" charset="-122"/>
                  <a:cs typeface="Times New Roman" panose="02020603050405020304" pitchFamily="18" charset="0"/>
                </a:rPr>
                <a:t>lg</a:t>
              </a:r>
              <a:r>
                <a:rPr lang="en-US" altLang="zh-CN" b="1" i="1" dirty="0" err="1">
                  <a:solidFill>
                    <a:srgbClr val="FF0000"/>
                  </a:solidFill>
                  <a:latin typeface="Times New Roman" panose="02020603050405020304" pitchFamily="18" charset="0"/>
                  <a:ea typeface="华文仿宋" pitchFamily="2" charset="-122"/>
                  <a:cs typeface="Times New Roman" panose="02020603050405020304" pitchFamily="18" charset="0"/>
                </a:rPr>
                <a:t>c</a:t>
              </a:r>
              <a:r>
                <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rPr>
                <a:t>)/2</a:t>
              </a:r>
              <a:endPar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BC4B31CC-B369-4960-AC72-E8312E4D2092}"/>
                </a:ext>
              </a:extLst>
            </p:cNvPr>
            <p:cNvSpPr/>
            <p:nvPr/>
          </p:nvSpPr>
          <p:spPr bwMode="auto">
            <a:xfrm>
              <a:off x="5148064" y="4308747"/>
              <a:ext cx="3456384" cy="5542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pSp>
      <p:pic>
        <p:nvPicPr>
          <p:cNvPr id="22" name="图片 21">
            <a:extLst>
              <a:ext uri="{FF2B5EF4-FFF2-40B4-BE49-F238E27FC236}">
                <a16:creationId xmlns:a16="http://schemas.microsoft.com/office/drawing/2014/main" id="{997BA69F-2D67-4BB4-9BF4-0DC88A27A489}"/>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4680000" y="1645190"/>
            <a:ext cx="590956" cy="296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251520" y="304800"/>
            <a:ext cx="6552505" cy="747713"/>
          </a:xfrm>
        </p:spPr>
        <p:txBody>
          <a:bodyPr/>
          <a:lstStyle/>
          <a:p>
            <a:pPr eaLnBrk="1" hangingPunct="1"/>
            <a:r>
              <a:rPr lang="en-US" altLang="zh-CN" dirty="0">
                <a:latin typeface="Arial" panose="020B0604020202020204" pitchFamily="34" charset="0"/>
                <a:cs typeface="Arial" panose="020B0604020202020204" pitchFamily="34" charset="0"/>
              </a:rPr>
              <a:t>4.1.2.2  </a:t>
            </a:r>
            <a:r>
              <a:rPr lang="zh-CN" altLang="en-US" dirty="0">
                <a:latin typeface="Times New Roman" pitchFamily="18" charset="0"/>
                <a:cs typeface="Times New Roman" pitchFamily="18" charset="0"/>
              </a:rPr>
              <a:t>溶液组成的表示法</a:t>
            </a:r>
          </a:p>
        </p:txBody>
      </p:sp>
      <p:sp>
        <p:nvSpPr>
          <p:cNvPr id="285699" name="Text Box 3"/>
          <p:cNvSpPr txBox="1">
            <a:spLocks noChangeArrowheads="1"/>
          </p:cNvSpPr>
          <p:nvPr/>
        </p:nvSpPr>
        <p:spPr bwMode="auto">
          <a:xfrm>
            <a:off x="251521" y="980728"/>
            <a:ext cx="8640960" cy="1210844"/>
          </a:xfrm>
          <a:prstGeom prst="rect">
            <a:avLst/>
          </a:prstGeom>
          <a:noFill/>
          <a:ln w="12700" cap="sq">
            <a:noFill/>
            <a:miter lim="800000"/>
            <a:headEnd/>
            <a:tailEnd/>
          </a:ln>
        </p:spPr>
        <p:txBody>
          <a:bodyPr wrap="square" tIns="0" bIns="0">
            <a:spAutoFit/>
          </a:bodyPr>
          <a:lstStyle/>
          <a:p>
            <a:pPr>
              <a:lnSpc>
                <a:spcPct val="150000"/>
              </a:lnSpc>
              <a:defRPr/>
            </a:pPr>
            <a:r>
              <a:rPr lang="zh-CN" altLang="en-US" b="1" dirty="0">
                <a:latin typeface="Times New Roman" panose="02020603050405020304" pitchFamily="18" charset="0"/>
                <a:ea typeface="仿宋" pitchFamily="49" charset="-122"/>
                <a:cs typeface="Times New Roman" panose="02020603050405020304" pitchFamily="18" charset="0"/>
              </a:rPr>
              <a:t>在液态的非电解质溶液中，溶质</a:t>
            </a:r>
            <a:r>
              <a:rPr lang="en-US" altLang="zh-CN" b="1" dirty="0">
                <a:latin typeface="Times New Roman" panose="02020603050405020304" pitchFamily="18" charset="0"/>
                <a:ea typeface="仿宋" pitchFamily="49" charset="-122"/>
                <a:cs typeface="Times New Roman" panose="02020603050405020304" pitchFamily="18" charset="0"/>
              </a:rPr>
              <a:t>B</a:t>
            </a:r>
            <a:r>
              <a:rPr lang="zh-CN" altLang="en-US" b="1" dirty="0">
                <a:latin typeface="Times New Roman" panose="02020603050405020304" pitchFamily="18" charset="0"/>
                <a:ea typeface="仿宋" pitchFamily="49" charset="-122"/>
                <a:cs typeface="Times New Roman" panose="02020603050405020304" pitchFamily="18" charset="0"/>
              </a:rPr>
              <a:t>的浓度表示法主要有如下四种：</a:t>
            </a:r>
          </a:p>
        </p:txBody>
      </p:sp>
      <p:sp>
        <p:nvSpPr>
          <p:cNvPr id="285700" name="Text Box 4"/>
          <p:cNvSpPr txBox="1">
            <a:spLocks noChangeArrowheads="1"/>
          </p:cNvSpPr>
          <p:nvPr/>
        </p:nvSpPr>
        <p:spPr bwMode="auto">
          <a:xfrm>
            <a:off x="2844527" y="2780928"/>
            <a:ext cx="4103737" cy="492443"/>
          </a:xfrm>
          <a:prstGeom prst="rect">
            <a:avLst/>
          </a:prstGeom>
          <a:noFill/>
          <a:ln w="12700" cap="sq">
            <a:noFill/>
            <a:miter lim="800000"/>
            <a:headEnd/>
            <a:tailEnd/>
          </a:ln>
        </p:spPr>
        <p:txBody>
          <a:bodyPr wrap="square" tIns="0" bIns="0">
            <a:spAutoFit/>
          </a:bodyPr>
          <a:lstStyle/>
          <a:p>
            <a:pPr>
              <a:defRPr/>
            </a:pPr>
            <a:r>
              <a:rPr lang="zh-CN" altLang="en-US" sz="3200" b="1" dirty="0">
                <a:solidFill>
                  <a:srgbClr val="FF0000"/>
                </a:solidFill>
                <a:latin typeface="Times New Roman" panose="02020603050405020304" pitchFamily="18" charset="0"/>
                <a:ea typeface="仿宋" pitchFamily="49" charset="-122"/>
                <a:cs typeface="Times New Roman" panose="02020603050405020304" pitchFamily="18" charset="0"/>
              </a:rPr>
              <a:t>1. 物质的量分数	</a:t>
            </a:r>
          </a:p>
        </p:txBody>
      </p:sp>
      <p:sp>
        <p:nvSpPr>
          <p:cNvPr id="285709" name="Text Box 13"/>
          <p:cNvSpPr txBox="1">
            <a:spLocks noChangeArrowheads="1"/>
          </p:cNvSpPr>
          <p:nvPr/>
        </p:nvSpPr>
        <p:spPr bwMode="auto">
          <a:xfrm>
            <a:off x="2882627" y="3576989"/>
            <a:ext cx="3777605" cy="492443"/>
          </a:xfrm>
          <a:prstGeom prst="rect">
            <a:avLst/>
          </a:prstGeom>
          <a:noFill/>
          <a:ln w="12700" cap="sq">
            <a:noFill/>
            <a:miter lim="800000"/>
            <a:headEnd/>
            <a:tailEnd/>
          </a:ln>
        </p:spPr>
        <p:txBody>
          <a:bodyPr wrap="square" tIns="0" bIns="0">
            <a:spAutoFit/>
          </a:bodyPr>
          <a:lstStyle/>
          <a:p>
            <a:pPr>
              <a:defRPr/>
            </a:pPr>
            <a:r>
              <a:rPr lang="zh-CN" altLang="en-US" sz="3200" b="1" dirty="0">
                <a:solidFill>
                  <a:srgbClr val="FF0000"/>
                </a:solidFill>
                <a:latin typeface="Times New Roman" panose="02020603050405020304" pitchFamily="18" charset="0"/>
                <a:ea typeface="仿宋" pitchFamily="49" charset="-122"/>
                <a:cs typeface="Times New Roman" panose="02020603050405020304" pitchFamily="18" charset="0"/>
              </a:rPr>
              <a:t>2. 质量摩尔浓度</a:t>
            </a:r>
          </a:p>
        </p:txBody>
      </p:sp>
      <p:sp>
        <p:nvSpPr>
          <p:cNvPr id="285711" name="Text Box 15"/>
          <p:cNvSpPr txBox="1">
            <a:spLocks noChangeArrowheads="1"/>
          </p:cNvSpPr>
          <p:nvPr/>
        </p:nvSpPr>
        <p:spPr bwMode="auto">
          <a:xfrm>
            <a:off x="2882627" y="4410997"/>
            <a:ext cx="3633589" cy="492443"/>
          </a:xfrm>
          <a:prstGeom prst="rect">
            <a:avLst/>
          </a:prstGeom>
          <a:noFill/>
          <a:ln w="12700" cap="sq">
            <a:noFill/>
            <a:miter lim="800000"/>
            <a:headEnd/>
            <a:tailEnd/>
          </a:ln>
        </p:spPr>
        <p:txBody>
          <a:bodyPr wrap="square" tIns="0" bIns="0">
            <a:spAutoFit/>
          </a:bodyPr>
          <a:lstStyle/>
          <a:p>
            <a:pPr>
              <a:defRPr/>
            </a:pPr>
            <a:r>
              <a:rPr lang="zh-CN" altLang="en-US" sz="3200" b="1" dirty="0">
                <a:solidFill>
                  <a:srgbClr val="FF0000"/>
                </a:solidFill>
                <a:latin typeface="Times New Roman" panose="02020603050405020304" pitchFamily="18" charset="0"/>
                <a:ea typeface="仿宋" pitchFamily="49" charset="-122"/>
                <a:cs typeface="Times New Roman" panose="02020603050405020304" pitchFamily="18" charset="0"/>
              </a:rPr>
              <a:t>3. 物质的量浓度</a:t>
            </a:r>
          </a:p>
        </p:txBody>
      </p:sp>
      <p:sp>
        <p:nvSpPr>
          <p:cNvPr id="285712" name="Text Box 16"/>
          <p:cNvSpPr txBox="1">
            <a:spLocks noChangeArrowheads="1"/>
          </p:cNvSpPr>
          <p:nvPr/>
        </p:nvSpPr>
        <p:spPr bwMode="auto">
          <a:xfrm>
            <a:off x="2908028" y="5168805"/>
            <a:ext cx="3777605" cy="492443"/>
          </a:xfrm>
          <a:prstGeom prst="rect">
            <a:avLst/>
          </a:prstGeom>
          <a:noFill/>
          <a:ln w="12700" cap="sq">
            <a:noFill/>
            <a:miter lim="800000"/>
            <a:headEnd/>
            <a:tailEnd/>
          </a:ln>
        </p:spPr>
        <p:txBody>
          <a:bodyPr wrap="square" tIns="0" bIns="0">
            <a:spAutoFit/>
          </a:bodyPr>
          <a:lstStyle/>
          <a:p>
            <a:pPr>
              <a:defRPr/>
            </a:pPr>
            <a:r>
              <a:rPr lang="zh-CN" altLang="en-US" sz="3200" b="1" dirty="0">
                <a:solidFill>
                  <a:srgbClr val="FF0000"/>
                </a:solidFill>
                <a:latin typeface="Times New Roman" panose="02020603050405020304" pitchFamily="18" charset="0"/>
                <a:ea typeface="仿宋" pitchFamily="49" charset="-122"/>
                <a:cs typeface="Times New Roman" panose="02020603050405020304" pitchFamily="18" charset="0"/>
              </a:rPr>
              <a:t>4. 质量分数</a:t>
            </a:r>
          </a:p>
        </p:txBody>
      </p:sp>
      <p:grpSp>
        <p:nvGrpSpPr>
          <p:cNvPr id="8" name="组合 7">
            <a:extLst>
              <a:ext uri="{FF2B5EF4-FFF2-40B4-BE49-F238E27FC236}">
                <a16:creationId xmlns:a16="http://schemas.microsoft.com/office/drawing/2014/main" id="{910976F1-B700-4D46-AA5A-AF7CF41C27F3}"/>
              </a:ext>
            </a:extLst>
          </p:cNvPr>
          <p:cNvGrpSpPr/>
          <p:nvPr/>
        </p:nvGrpSpPr>
        <p:grpSpPr>
          <a:xfrm>
            <a:off x="7236296" y="4048071"/>
            <a:ext cx="1480145" cy="1480145"/>
            <a:chOff x="6660232" y="5044480"/>
            <a:chExt cx="1480145" cy="1480145"/>
          </a:xfrm>
        </p:grpSpPr>
        <p:sp>
          <p:nvSpPr>
            <p:cNvPr id="9" name="爆炸形: 8 pt  8">
              <a:extLst>
                <a:ext uri="{FF2B5EF4-FFF2-40B4-BE49-F238E27FC236}">
                  <a16:creationId xmlns:a16="http://schemas.microsoft.com/office/drawing/2014/main" id="{53B234CC-C8BA-4D53-87BC-186968F90354}"/>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0" name="矩形 9">
              <a:extLst>
                <a:ext uri="{FF2B5EF4-FFF2-40B4-BE49-F238E27FC236}">
                  <a16:creationId xmlns:a16="http://schemas.microsoft.com/office/drawing/2014/main" id="{A59EA2A2-C5F1-4798-9622-5E6E174C9F0E}"/>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a:xfrm>
            <a:off x="251520" y="333375"/>
            <a:ext cx="6552505" cy="676275"/>
          </a:xfrm>
        </p:spPr>
        <p:txBody>
          <a:bodyPr/>
          <a:lstStyle/>
          <a:p>
            <a:pPr>
              <a:defRPr/>
            </a:pPr>
            <a:r>
              <a:rPr lang="en-US" altLang="zh-CN" sz="3200" dirty="0">
                <a:latin typeface="Arial" panose="020B0604020202020204" pitchFamily="34" charset="0"/>
                <a:cs typeface="Arial" panose="020B0604020202020204" pitchFamily="34" charset="0"/>
              </a:rPr>
              <a:t>4.4.2.5  </a:t>
            </a:r>
            <a:r>
              <a:rPr lang="zh-CN" altLang="en-US" sz="3200" dirty="0">
                <a:latin typeface="+mj-ea"/>
              </a:rPr>
              <a:t>盐的酸碱性</a:t>
            </a:r>
            <a:endParaRPr lang="zh-CN" altLang="en-US" sz="3200" dirty="0">
              <a:solidFill>
                <a:schemeClr val="accent1"/>
              </a:solidFill>
              <a:latin typeface="Times New Roman" pitchFamily="18" charset="0"/>
              <a:ea typeface="楷体_GB2312" pitchFamily="49" charset="-122"/>
              <a:cs typeface="Times New Roman" pitchFamily="18" charset="0"/>
            </a:endParaRPr>
          </a:p>
        </p:txBody>
      </p:sp>
      <p:sp>
        <p:nvSpPr>
          <p:cNvPr id="578563" name="Rectangle 3"/>
          <p:cNvSpPr>
            <a:spLocks noGrp="1" noChangeArrowheads="1"/>
          </p:cNvSpPr>
          <p:nvPr>
            <p:ph type="body" idx="1"/>
          </p:nvPr>
        </p:nvSpPr>
        <p:spPr>
          <a:xfrm>
            <a:off x="251520" y="1557338"/>
            <a:ext cx="7628384" cy="511175"/>
          </a:xfrm>
        </p:spPr>
        <p:txBody>
          <a:bodyPr/>
          <a:lstStyle/>
          <a:p>
            <a:pPr>
              <a:buFont typeface="Wingdings" pitchFamily="2" charset="2"/>
              <a:buNone/>
              <a:defRPr/>
            </a:pPr>
            <a:r>
              <a:rPr lang="en-US" altLang="zh-CN" sz="2400" dirty="0">
                <a:effectLst/>
                <a:latin typeface="Times New Roman" pitchFamily="18" charset="0"/>
                <a:ea typeface="楷体_GB2312" pitchFamily="49" charset="-122"/>
                <a:cs typeface="Times New Roman" pitchFamily="18" charset="0"/>
              </a:rPr>
              <a:t>NH</a:t>
            </a:r>
            <a:r>
              <a:rPr lang="en-US" altLang="zh-CN" sz="2400" baseline="-25000" dirty="0">
                <a:effectLst/>
                <a:latin typeface="Times New Roman" pitchFamily="18" charset="0"/>
                <a:ea typeface="楷体_GB2312" pitchFamily="49" charset="-122"/>
                <a:cs typeface="Times New Roman" pitchFamily="18" charset="0"/>
              </a:rPr>
              <a:t>4</a:t>
            </a:r>
            <a:r>
              <a:rPr lang="en-US" altLang="zh-CN" sz="2400" dirty="0">
                <a:effectLst/>
                <a:latin typeface="Times New Roman" pitchFamily="18" charset="0"/>
                <a:ea typeface="楷体_GB2312" pitchFamily="49" charset="-122"/>
                <a:cs typeface="Times New Roman" pitchFamily="18" charset="0"/>
              </a:rPr>
              <a:t>Ac</a:t>
            </a:r>
            <a:r>
              <a:rPr lang="en-GB" altLang="zh-CN" sz="2400" dirty="0">
                <a:effectLst/>
                <a:latin typeface="Times New Roman" pitchFamily="18" charset="0"/>
                <a:ea typeface="楷体_GB2312" pitchFamily="49" charset="-122"/>
                <a:cs typeface="Times New Roman" pitchFamily="18" charset="0"/>
              </a:rPr>
              <a:t>：</a:t>
            </a:r>
            <a:r>
              <a:rPr lang="en-US" altLang="zh-CN" sz="2400" dirty="0">
                <a:effectLst/>
                <a:latin typeface="Times New Roman" pitchFamily="18" charset="0"/>
                <a:ea typeface="楷体_GB2312" pitchFamily="49" charset="-122"/>
                <a:cs typeface="Times New Roman" pitchFamily="18" charset="0"/>
              </a:rPr>
              <a:t>NH</a:t>
            </a:r>
            <a:r>
              <a:rPr lang="en-US" altLang="zh-CN" sz="2400" baseline="-25000" dirty="0">
                <a:effectLst/>
                <a:latin typeface="Times New Roman" pitchFamily="18" charset="0"/>
                <a:ea typeface="楷体_GB2312" pitchFamily="49" charset="-122"/>
                <a:cs typeface="Times New Roman" pitchFamily="18" charset="0"/>
              </a:rPr>
              <a:t>4</a:t>
            </a:r>
            <a:r>
              <a:rPr lang="en-US" altLang="zh-CN" sz="2400" baseline="36000" dirty="0">
                <a:effectLst/>
                <a:latin typeface="Times New Roman" pitchFamily="18" charset="0"/>
                <a:ea typeface="楷体_GB2312" pitchFamily="49" charset="-122"/>
                <a:cs typeface="Times New Roman" pitchFamily="18" charset="0"/>
              </a:rPr>
              <a:t>+ </a:t>
            </a:r>
            <a:r>
              <a:rPr lang="en-US" altLang="zh-CN" sz="2400" dirty="0">
                <a:effectLst/>
                <a:latin typeface="Times New Roman" pitchFamily="18" charset="0"/>
                <a:ea typeface="楷体_GB2312" pitchFamily="49" charset="-122"/>
                <a:cs typeface="Times New Roman" pitchFamily="18" charset="0"/>
              </a:rPr>
              <a:t>+ Ac</a:t>
            </a:r>
            <a:r>
              <a:rPr lang="en-US" altLang="zh-CN" sz="2400" baseline="36000" dirty="0">
                <a:effectLst/>
                <a:latin typeface="Times New Roman" pitchFamily="18" charset="0"/>
                <a:ea typeface="楷体_GB2312" pitchFamily="49" charset="-122"/>
                <a:cs typeface="Times New Roman" pitchFamily="18" charset="0"/>
              </a:rPr>
              <a:t>-  </a:t>
            </a:r>
            <a:r>
              <a:rPr lang="en-US" altLang="zh-CN" sz="2400" dirty="0">
                <a:effectLst/>
                <a:latin typeface="Times New Roman" pitchFamily="18" charset="0"/>
                <a:ea typeface="楷体_GB2312" pitchFamily="49" charset="-122"/>
                <a:cs typeface="Times New Roman" pitchFamily="18" charset="0"/>
              </a:rPr>
              <a:t>+ H</a:t>
            </a:r>
            <a:r>
              <a:rPr lang="en-US" altLang="zh-CN" sz="2400" baseline="-25000" dirty="0">
                <a:effectLst/>
                <a:latin typeface="Times New Roman" pitchFamily="18" charset="0"/>
                <a:ea typeface="楷体_GB2312" pitchFamily="49" charset="-122"/>
                <a:cs typeface="Times New Roman" pitchFamily="18" charset="0"/>
              </a:rPr>
              <a:t>2</a:t>
            </a:r>
            <a:r>
              <a:rPr lang="en-US" altLang="zh-CN" sz="2400" dirty="0">
                <a:effectLst/>
                <a:latin typeface="Times New Roman" pitchFamily="18" charset="0"/>
                <a:ea typeface="楷体_GB2312" pitchFamily="49" charset="-122"/>
                <a:cs typeface="Times New Roman" pitchFamily="18" charset="0"/>
              </a:rPr>
              <a:t>O </a:t>
            </a:r>
            <a:r>
              <a:rPr lang="en-US" altLang="zh-CN" sz="2400" dirty="0">
                <a:effectLst/>
                <a:latin typeface="Times New Roman" pitchFamily="18" charset="0"/>
                <a:ea typeface="楷体_GB2312" pitchFamily="49" charset="-122"/>
                <a:cs typeface="Times New Roman" pitchFamily="18" charset="0"/>
                <a:sym typeface="Symbol" pitchFamily="18" charset="2"/>
              </a:rPr>
              <a:t>        </a:t>
            </a:r>
            <a:r>
              <a:rPr lang="en-US" altLang="zh-CN" sz="2400" dirty="0">
                <a:effectLst/>
                <a:latin typeface="Times New Roman" pitchFamily="18" charset="0"/>
                <a:ea typeface="楷体_GB2312" pitchFamily="49" charset="-122"/>
                <a:cs typeface="Times New Roman" pitchFamily="18" charset="0"/>
              </a:rPr>
              <a:t> NH</a:t>
            </a:r>
            <a:r>
              <a:rPr lang="en-US" altLang="zh-CN" sz="2400" baseline="-25000" dirty="0">
                <a:effectLst/>
                <a:latin typeface="Times New Roman" pitchFamily="18" charset="0"/>
                <a:ea typeface="楷体_GB2312" pitchFamily="49" charset="-122"/>
                <a:cs typeface="Times New Roman" pitchFamily="18" charset="0"/>
              </a:rPr>
              <a:t>3</a:t>
            </a:r>
            <a:r>
              <a:rPr lang="en-US" altLang="zh-CN" sz="2400" dirty="0">
                <a:effectLst/>
                <a:latin typeface="Times New Roman" pitchFamily="18" charset="0"/>
                <a:ea typeface="楷体_GB2312" pitchFamily="49" charset="-122"/>
                <a:cs typeface="Times New Roman" pitchFamily="18" charset="0"/>
              </a:rPr>
              <a:t>·H</a:t>
            </a:r>
            <a:r>
              <a:rPr lang="en-US" altLang="zh-CN" sz="2400" baseline="-25000" dirty="0">
                <a:effectLst/>
                <a:latin typeface="Times New Roman" pitchFamily="18" charset="0"/>
                <a:ea typeface="楷体_GB2312" pitchFamily="49" charset="-122"/>
                <a:cs typeface="Times New Roman" pitchFamily="18" charset="0"/>
              </a:rPr>
              <a:t>2</a:t>
            </a:r>
            <a:r>
              <a:rPr lang="en-US" altLang="zh-CN" sz="2400" dirty="0">
                <a:effectLst/>
                <a:latin typeface="Times New Roman" pitchFamily="18" charset="0"/>
                <a:ea typeface="楷体_GB2312" pitchFamily="49" charset="-122"/>
                <a:cs typeface="Times New Roman" pitchFamily="18" charset="0"/>
              </a:rPr>
              <a:t>O + H</a:t>
            </a:r>
            <a:r>
              <a:rPr lang="en-GB" altLang="zh-CN" sz="2400" dirty="0">
                <a:effectLst/>
                <a:latin typeface="Times New Roman" pitchFamily="18" charset="0"/>
                <a:ea typeface="楷体_GB2312" pitchFamily="49" charset="-122"/>
                <a:cs typeface="Times New Roman" pitchFamily="18" charset="0"/>
              </a:rPr>
              <a:t>A</a:t>
            </a:r>
            <a:r>
              <a:rPr lang="en-US" altLang="zh-CN" sz="2400" dirty="0">
                <a:effectLst/>
                <a:latin typeface="Times New Roman" pitchFamily="18" charset="0"/>
                <a:ea typeface="楷体_GB2312" pitchFamily="49" charset="-122"/>
                <a:cs typeface="Times New Roman" pitchFamily="18" charset="0"/>
              </a:rPr>
              <a:t>c</a:t>
            </a:r>
          </a:p>
        </p:txBody>
      </p:sp>
      <p:grpSp>
        <p:nvGrpSpPr>
          <p:cNvPr id="148483" name="Group 5"/>
          <p:cNvGrpSpPr>
            <a:grpSpLocks/>
          </p:cNvGrpSpPr>
          <p:nvPr/>
        </p:nvGrpSpPr>
        <p:grpSpPr bwMode="auto">
          <a:xfrm>
            <a:off x="612329" y="2060575"/>
            <a:ext cx="9621837" cy="1981200"/>
            <a:chOff x="432" y="1056"/>
            <a:chExt cx="6061" cy="1248"/>
          </a:xfrm>
        </p:grpSpPr>
        <p:sp>
          <p:nvSpPr>
            <p:cNvPr id="148490" name="Rectangle 6"/>
            <p:cNvSpPr>
              <a:spLocks noChangeArrowheads="1"/>
            </p:cNvSpPr>
            <p:nvPr/>
          </p:nvSpPr>
          <p:spPr bwMode="auto">
            <a:xfrm>
              <a:off x="432" y="1200"/>
              <a:ext cx="2280" cy="288"/>
            </a:xfrm>
            <a:prstGeom prst="rect">
              <a:avLst/>
            </a:prstGeom>
            <a:noFill/>
            <a:ln w="9525">
              <a:noFill/>
              <a:miter lim="800000"/>
              <a:headEnd/>
              <a:tailEnd/>
            </a:ln>
          </p:spPr>
          <p:txBody>
            <a:bodyPr wrap="none">
              <a:spAutoFit/>
            </a:bodyPr>
            <a:lstStyle/>
            <a:p>
              <a:r>
                <a:rPr lang="en-US" altLang="zh-CN" sz="2400" i="1" dirty="0" err="1">
                  <a:latin typeface="Times New Roman" pitchFamily="18" charset="0"/>
                  <a:ea typeface="楷体_GB2312" pitchFamily="49" charset="-122"/>
                  <a:cs typeface="Times New Roman" pitchFamily="18" charset="0"/>
                </a:rPr>
                <a:t>K</a:t>
              </a:r>
              <a:r>
                <a:rPr lang="en-US" altLang="zh-CN" sz="2400" baseline="-25000" dirty="0" err="1">
                  <a:latin typeface="Times New Roman" pitchFamily="18" charset="0"/>
                  <a:ea typeface="楷体_GB2312" pitchFamily="49" charset="-122"/>
                  <a:cs typeface="Times New Roman" pitchFamily="18" charset="0"/>
                </a:rPr>
                <a:t>h</a:t>
              </a:r>
              <a:r>
                <a:rPr lang="en-US" altLang="zh-CN" sz="2400" baseline="30000" dirty="0">
                  <a:latin typeface="Times New Roman" pitchFamily="18" charset="0"/>
                  <a:ea typeface="楷体_GB2312" pitchFamily="49" charset="-122"/>
                  <a:cs typeface="Times New Roman" pitchFamily="18" charset="0"/>
                </a:rPr>
                <a:t> </a:t>
              </a:r>
              <a:r>
                <a:rPr lang="en-US" altLang="zh-CN" sz="2400" dirty="0">
                  <a:latin typeface="Times New Roman" pitchFamily="18" charset="0"/>
                  <a:ea typeface="楷体_GB2312" pitchFamily="49" charset="-122"/>
                  <a:cs typeface="Times New Roman" pitchFamily="18" charset="0"/>
                </a:rPr>
                <a:t>= ————————— </a:t>
              </a:r>
            </a:p>
          </p:txBody>
        </p:sp>
        <p:sp>
          <p:nvSpPr>
            <p:cNvPr id="148491" name="Rectangle 7"/>
            <p:cNvSpPr>
              <a:spLocks noChangeArrowheads="1"/>
            </p:cNvSpPr>
            <p:nvPr/>
          </p:nvSpPr>
          <p:spPr bwMode="auto">
            <a:xfrm>
              <a:off x="912" y="1056"/>
              <a:ext cx="1733" cy="291"/>
            </a:xfrm>
            <a:prstGeom prst="rect">
              <a:avLst/>
            </a:prstGeom>
            <a:noFill/>
            <a:ln w="9525">
              <a:noFill/>
              <a:miter lim="800000"/>
              <a:headEnd/>
              <a:tailEnd/>
            </a:ln>
          </p:spPr>
          <p:txBody>
            <a:bodyPr wrap="none">
              <a:spAutoFit/>
            </a:bodyPr>
            <a:lstStyle/>
            <a:p>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(NH</a:t>
              </a:r>
              <a:r>
                <a:rPr lang="en-US" altLang="zh-CN" sz="2400" baseline="-25000" dirty="0">
                  <a:latin typeface="Times New Roman" pitchFamily="18" charset="0"/>
                  <a:ea typeface="楷体_GB2312" pitchFamily="49" charset="-122"/>
                  <a:cs typeface="Times New Roman" pitchFamily="18" charset="0"/>
                </a:rPr>
                <a:t>3</a:t>
              </a:r>
              <a:r>
                <a:rPr lang="en-US" altLang="zh-CN" sz="2400" dirty="0">
                  <a:latin typeface="Times New Roman" pitchFamily="18" charset="0"/>
                  <a:ea typeface="楷体_GB2312" pitchFamily="49" charset="-122"/>
                  <a:cs typeface="Times New Roman" pitchFamily="18" charset="0"/>
                </a:rPr>
                <a:t>·H</a:t>
              </a:r>
              <a:r>
                <a:rPr lang="en-US" altLang="zh-CN" sz="2400" baseline="-25000" dirty="0">
                  <a:latin typeface="Times New Roman" pitchFamily="18" charset="0"/>
                  <a:ea typeface="楷体_GB2312" pitchFamily="49" charset="-122"/>
                  <a:cs typeface="Times New Roman" pitchFamily="18" charset="0"/>
                </a:rPr>
                <a:t>2</a:t>
              </a:r>
              <a:r>
                <a:rPr lang="en-US" altLang="zh-CN" sz="2400" dirty="0">
                  <a:latin typeface="Times New Roman" pitchFamily="18" charset="0"/>
                  <a:ea typeface="楷体_GB2312" pitchFamily="49" charset="-122"/>
                  <a:cs typeface="Times New Roman" pitchFamily="18" charset="0"/>
                </a:rPr>
                <a:t>O)·</a:t>
              </a:r>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(HAc)</a:t>
              </a:r>
            </a:p>
          </p:txBody>
        </p:sp>
        <p:sp>
          <p:nvSpPr>
            <p:cNvPr id="148492" name="Rectangle 8"/>
            <p:cNvSpPr>
              <a:spLocks noChangeArrowheads="1"/>
            </p:cNvSpPr>
            <p:nvPr/>
          </p:nvSpPr>
          <p:spPr bwMode="auto">
            <a:xfrm>
              <a:off x="1152" y="1344"/>
              <a:ext cx="1299" cy="291"/>
            </a:xfrm>
            <a:prstGeom prst="rect">
              <a:avLst/>
            </a:prstGeom>
            <a:noFill/>
            <a:ln w="9525">
              <a:noFill/>
              <a:miter lim="800000"/>
              <a:headEnd/>
              <a:tailEnd/>
            </a:ln>
          </p:spPr>
          <p:txBody>
            <a:bodyPr wrap="none">
              <a:spAutoFit/>
            </a:bodyPr>
            <a:lstStyle/>
            <a:p>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(NH</a:t>
              </a:r>
              <a:r>
                <a:rPr lang="en-US" altLang="zh-CN" sz="2400" baseline="-25000" dirty="0">
                  <a:latin typeface="Times New Roman" pitchFamily="18" charset="0"/>
                  <a:ea typeface="楷体_GB2312" pitchFamily="49" charset="-122"/>
                  <a:cs typeface="Times New Roman" pitchFamily="18" charset="0"/>
                </a:rPr>
                <a:t>4</a:t>
              </a:r>
              <a:r>
                <a:rPr lang="en-US" altLang="zh-CN" sz="2400" baseline="36000" dirty="0">
                  <a:latin typeface="Times New Roman" pitchFamily="18" charset="0"/>
                  <a:ea typeface="楷体_GB2312" pitchFamily="49" charset="-122"/>
                  <a:cs typeface="Times New Roman" pitchFamily="18" charset="0"/>
                </a:rPr>
                <a:t>+</a:t>
              </a:r>
              <a:r>
                <a:rPr lang="en-US" altLang="zh-CN" sz="2400" dirty="0">
                  <a:latin typeface="Times New Roman" pitchFamily="18" charset="0"/>
                  <a:ea typeface="楷体_GB2312" pitchFamily="49" charset="-122"/>
                  <a:cs typeface="Times New Roman" pitchFamily="18" charset="0"/>
                </a:rPr>
                <a:t>)·</a:t>
              </a:r>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(Ac</a:t>
              </a:r>
              <a:r>
                <a:rPr lang="en-US" altLang="zh-CN" sz="2400" baseline="36000" dirty="0">
                  <a:latin typeface="Times New Roman" pitchFamily="18" charset="0"/>
                  <a:ea typeface="楷体_GB2312" pitchFamily="49" charset="-122"/>
                  <a:cs typeface="Times New Roman" pitchFamily="18" charset="0"/>
                </a:rPr>
                <a:t>-</a:t>
              </a:r>
              <a:r>
                <a:rPr lang="en-US" altLang="zh-CN" sz="2400" dirty="0">
                  <a:latin typeface="Times New Roman" pitchFamily="18" charset="0"/>
                  <a:ea typeface="楷体_GB2312" pitchFamily="49" charset="-122"/>
                  <a:cs typeface="Times New Roman" pitchFamily="18" charset="0"/>
                </a:rPr>
                <a:t>)</a:t>
              </a:r>
            </a:p>
          </p:txBody>
        </p:sp>
        <p:sp>
          <p:nvSpPr>
            <p:cNvPr id="148493" name="Rectangle 9"/>
            <p:cNvSpPr>
              <a:spLocks noChangeArrowheads="1"/>
            </p:cNvSpPr>
            <p:nvPr/>
          </p:nvSpPr>
          <p:spPr bwMode="auto">
            <a:xfrm>
              <a:off x="1056" y="1728"/>
              <a:ext cx="720" cy="288"/>
            </a:xfrm>
            <a:prstGeom prst="rect">
              <a:avLst/>
            </a:prstGeom>
            <a:noFill/>
            <a:ln w="9525">
              <a:noFill/>
              <a:miter lim="800000"/>
              <a:headEnd/>
              <a:tailEnd/>
            </a:ln>
          </p:spPr>
          <p:txBody>
            <a:bodyPr>
              <a:spAutoFit/>
            </a:bodyPr>
            <a:lstStyle/>
            <a:p>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(HAc)</a:t>
              </a:r>
            </a:p>
          </p:txBody>
        </p:sp>
        <p:sp>
          <p:nvSpPr>
            <p:cNvPr id="148494" name="Rectangle 10"/>
            <p:cNvSpPr>
              <a:spLocks noChangeArrowheads="1"/>
            </p:cNvSpPr>
            <p:nvPr/>
          </p:nvSpPr>
          <p:spPr bwMode="auto">
            <a:xfrm>
              <a:off x="864" y="2016"/>
              <a:ext cx="1068" cy="288"/>
            </a:xfrm>
            <a:prstGeom prst="rect">
              <a:avLst/>
            </a:prstGeom>
            <a:noFill/>
            <a:ln w="9525">
              <a:noFill/>
              <a:miter lim="800000"/>
              <a:headEnd/>
              <a:tailEnd/>
            </a:ln>
          </p:spPr>
          <p:txBody>
            <a:bodyPr wrap="none">
              <a:spAutoFit/>
            </a:bodyPr>
            <a:lstStyle/>
            <a:p>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(H</a:t>
              </a:r>
              <a:r>
                <a:rPr lang="en-US" altLang="zh-CN" sz="2400" baseline="30000" dirty="0">
                  <a:latin typeface="Times New Roman" pitchFamily="18" charset="0"/>
                  <a:ea typeface="楷体_GB2312" pitchFamily="49" charset="-122"/>
                  <a:cs typeface="Times New Roman" pitchFamily="18" charset="0"/>
                </a:rPr>
                <a:t>+</a:t>
              </a:r>
              <a:r>
                <a:rPr lang="en-US" altLang="zh-CN" sz="2400" dirty="0">
                  <a:latin typeface="Times New Roman" pitchFamily="18" charset="0"/>
                  <a:ea typeface="楷体_GB2312" pitchFamily="49" charset="-122"/>
                  <a:cs typeface="Times New Roman" pitchFamily="18" charset="0"/>
                </a:rPr>
                <a:t>)</a:t>
              </a:r>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(Ac</a:t>
              </a:r>
              <a:r>
                <a:rPr lang="en-US" altLang="zh-CN" sz="2400" baseline="36000" dirty="0">
                  <a:latin typeface="Times New Roman" pitchFamily="18" charset="0"/>
                  <a:ea typeface="楷体_GB2312" pitchFamily="49" charset="-122"/>
                  <a:cs typeface="Times New Roman" pitchFamily="18" charset="0"/>
                </a:rPr>
                <a:t>-</a:t>
              </a:r>
              <a:r>
                <a:rPr lang="en-US" altLang="zh-CN" sz="2400" dirty="0">
                  <a:latin typeface="Times New Roman" pitchFamily="18" charset="0"/>
                  <a:ea typeface="楷体_GB2312" pitchFamily="49" charset="-122"/>
                  <a:cs typeface="Times New Roman" pitchFamily="18" charset="0"/>
                </a:rPr>
                <a:t>)</a:t>
              </a:r>
            </a:p>
          </p:txBody>
        </p:sp>
        <p:sp>
          <p:nvSpPr>
            <p:cNvPr id="148495" name="Rectangle 11"/>
            <p:cNvSpPr>
              <a:spLocks noChangeArrowheads="1"/>
            </p:cNvSpPr>
            <p:nvPr/>
          </p:nvSpPr>
          <p:spPr bwMode="auto">
            <a:xfrm>
              <a:off x="720" y="1872"/>
              <a:ext cx="3939" cy="291"/>
            </a:xfrm>
            <a:prstGeom prst="rect">
              <a:avLst/>
            </a:prstGeom>
            <a:noFill/>
            <a:ln w="9525">
              <a:noFill/>
              <a:miter lim="800000"/>
              <a:headEnd/>
              <a:tailEnd/>
            </a:ln>
          </p:spPr>
          <p:txBody>
            <a:bodyPr wrap="none">
              <a:spAutoFit/>
            </a:bodyPr>
            <a:lstStyle/>
            <a:p>
              <a:r>
                <a:rPr lang="en-US" altLang="zh-CN" sz="2400" dirty="0">
                  <a:latin typeface="Times New Roman" pitchFamily="18" charset="0"/>
                  <a:ea typeface="楷体_GB2312" pitchFamily="49" charset="-122"/>
                  <a:cs typeface="Times New Roman" pitchFamily="18" charset="0"/>
                </a:rPr>
                <a:t>= ————— · ——————  · </a:t>
              </a:r>
              <a:r>
                <a:rPr lang="en-GB" altLang="zh-CN" sz="2400" dirty="0">
                  <a:latin typeface="Times New Roman" pitchFamily="18" charset="0"/>
                  <a:ea typeface="楷体_GB2312" pitchFamily="49" charset="-122"/>
                  <a:cs typeface="Times New Roman" pitchFamily="18" charset="0"/>
                </a:rPr>
                <a:t>[</a:t>
              </a:r>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(H</a:t>
              </a:r>
              <a:r>
                <a:rPr lang="en-US" altLang="zh-CN" sz="2400" baseline="30000" dirty="0">
                  <a:latin typeface="Times New Roman" pitchFamily="18" charset="0"/>
                  <a:ea typeface="楷体_GB2312" pitchFamily="49" charset="-122"/>
                  <a:cs typeface="Times New Roman" pitchFamily="18" charset="0"/>
                </a:rPr>
                <a:t>+</a:t>
              </a:r>
              <a:r>
                <a:rPr lang="en-US" altLang="zh-CN" sz="2400" dirty="0">
                  <a:latin typeface="Times New Roman" pitchFamily="18" charset="0"/>
                  <a:ea typeface="楷体_GB2312" pitchFamily="49" charset="-122"/>
                  <a:cs typeface="Times New Roman" pitchFamily="18" charset="0"/>
                </a:rPr>
                <a:t>)·</a:t>
              </a:r>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(OH</a:t>
              </a:r>
              <a:r>
                <a:rPr lang="en-US" altLang="zh-CN" sz="2400" baseline="36000" dirty="0">
                  <a:latin typeface="Times New Roman" pitchFamily="18" charset="0"/>
                  <a:ea typeface="楷体_GB2312" pitchFamily="49" charset="-122"/>
                  <a:cs typeface="Times New Roman" pitchFamily="18" charset="0"/>
                </a:rPr>
                <a:t>-</a:t>
              </a:r>
              <a:r>
                <a:rPr lang="en-US" altLang="zh-CN" sz="2400" dirty="0">
                  <a:latin typeface="Times New Roman" pitchFamily="18" charset="0"/>
                  <a:ea typeface="楷体_GB2312" pitchFamily="49" charset="-122"/>
                  <a:cs typeface="Times New Roman" pitchFamily="18" charset="0"/>
                </a:rPr>
                <a:t>)</a:t>
              </a:r>
              <a:r>
                <a:rPr lang="en-GB" altLang="zh-CN" sz="2400" dirty="0">
                  <a:latin typeface="Times New Roman" pitchFamily="18" charset="0"/>
                  <a:ea typeface="楷体_GB2312" pitchFamily="49" charset="-122"/>
                  <a:cs typeface="Times New Roman" pitchFamily="18" charset="0"/>
                </a:rPr>
                <a:t>]</a:t>
              </a:r>
              <a:endParaRPr lang="en-US" altLang="zh-CN" sz="2400" dirty="0">
                <a:latin typeface="Times New Roman" pitchFamily="18" charset="0"/>
                <a:ea typeface="楷体_GB2312" pitchFamily="49" charset="-122"/>
                <a:cs typeface="Times New Roman" pitchFamily="18" charset="0"/>
              </a:endParaRPr>
            </a:p>
          </p:txBody>
        </p:sp>
        <p:sp>
          <p:nvSpPr>
            <p:cNvPr id="148496" name="Rectangle 12"/>
            <p:cNvSpPr>
              <a:spLocks noChangeArrowheads="1"/>
            </p:cNvSpPr>
            <p:nvPr/>
          </p:nvSpPr>
          <p:spPr bwMode="auto">
            <a:xfrm>
              <a:off x="2016" y="1728"/>
              <a:ext cx="1081" cy="288"/>
            </a:xfrm>
            <a:prstGeom prst="rect">
              <a:avLst/>
            </a:prstGeom>
            <a:noFill/>
            <a:ln w="9525">
              <a:noFill/>
              <a:miter lim="800000"/>
              <a:headEnd/>
              <a:tailEnd/>
            </a:ln>
          </p:spPr>
          <p:txBody>
            <a:bodyPr wrap="none">
              <a:spAutoFit/>
            </a:bodyPr>
            <a:lstStyle/>
            <a:p>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(NH</a:t>
              </a:r>
              <a:r>
                <a:rPr lang="en-US" altLang="zh-CN" sz="2400" baseline="-25000" dirty="0">
                  <a:latin typeface="Times New Roman" pitchFamily="18" charset="0"/>
                  <a:ea typeface="楷体_GB2312" pitchFamily="49" charset="-122"/>
                  <a:cs typeface="Times New Roman" pitchFamily="18" charset="0"/>
                </a:rPr>
                <a:t>3</a:t>
              </a:r>
              <a:r>
                <a:rPr lang="en-US" altLang="zh-CN" sz="2400" dirty="0">
                  <a:latin typeface="Times New Roman" pitchFamily="18" charset="0"/>
                  <a:ea typeface="楷体_GB2312" pitchFamily="49" charset="-122"/>
                  <a:cs typeface="Times New Roman" pitchFamily="18" charset="0"/>
                </a:rPr>
                <a:t>·H</a:t>
              </a:r>
              <a:r>
                <a:rPr lang="en-US" altLang="zh-CN" sz="2400" baseline="-25000" dirty="0">
                  <a:latin typeface="Times New Roman" pitchFamily="18" charset="0"/>
                  <a:ea typeface="楷体_GB2312" pitchFamily="49" charset="-122"/>
                  <a:cs typeface="Times New Roman" pitchFamily="18" charset="0"/>
                </a:rPr>
                <a:t>2</a:t>
              </a:r>
              <a:r>
                <a:rPr lang="en-US" altLang="zh-CN" sz="2400" dirty="0">
                  <a:latin typeface="Times New Roman" pitchFamily="18" charset="0"/>
                  <a:ea typeface="楷体_GB2312" pitchFamily="49" charset="-122"/>
                  <a:cs typeface="Times New Roman" pitchFamily="18" charset="0"/>
                </a:rPr>
                <a:t>O)</a:t>
              </a:r>
            </a:p>
          </p:txBody>
        </p:sp>
        <p:sp>
          <p:nvSpPr>
            <p:cNvPr id="148497" name="Rectangle 13"/>
            <p:cNvSpPr>
              <a:spLocks noChangeArrowheads="1"/>
            </p:cNvSpPr>
            <p:nvPr/>
          </p:nvSpPr>
          <p:spPr bwMode="auto">
            <a:xfrm>
              <a:off x="1920" y="2016"/>
              <a:ext cx="1346" cy="288"/>
            </a:xfrm>
            <a:prstGeom prst="rect">
              <a:avLst/>
            </a:prstGeom>
            <a:noFill/>
            <a:ln w="9525">
              <a:noFill/>
              <a:miter lim="800000"/>
              <a:headEnd/>
              <a:tailEnd/>
            </a:ln>
          </p:spPr>
          <p:txBody>
            <a:bodyPr wrap="none">
              <a:spAutoFit/>
            </a:bodyPr>
            <a:lstStyle/>
            <a:p>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(NH</a:t>
              </a:r>
              <a:r>
                <a:rPr lang="en-US" altLang="zh-CN" sz="2400" baseline="-25000" dirty="0">
                  <a:latin typeface="Times New Roman" pitchFamily="18" charset="0"/>
                  <a:ea typeface="楷体_GB2312" pitchFamily="49" charset="-122"/>
                  <a:cs typeface="Times New Roman" pitchFamily="18" charset="0"/>
                </a:rPr>
                <a:t>4</a:t>
              </a:r>
              <a:r>
                <a:rPr lang="en-US" altLang="zh-CN" sz="2400" baseline="36000" dirty="0">
                  <a:latin typeface="Times New Roman" pitchFamily="18" charset="0"/>
                  <a:ea typeface="楷体_GB2312" pitchFamily="49" charset="-122"/>
                  <a:cs typeface="Times New Roman" pitchFamily="18" charset="0"/>
                </a:rPr>
                <a:t>+</a:t>
              </a:r>
              <a:r>
                <a:rPr lang="en-US" altLang="zh-CN" sz="2400" dirty="0">
                  <a:latin typeface="Times New Roman" pitchFamily="18" charset="0"/>
                  <a:ea typeface="楷体_GB2312" pitchFamily="49" charset="-122"/>
                  <a:cs typeface="Times New Roman" pitchFamily="18" charset="0"/>
                </a:rPr>
                <a:t>)</a:t>
              </a:r>
              <a:r>
                <a:rPr lang="en-US" altLang="zh-CN" sz="2400" i="1" dirty="0">
                  <a:latin typeface="Times New Roman" pitchFamily="18" charset="0"/>
                  <a:ea typeface="楷体_GB2312" pitchFamily="49" charset="-122"/>
                  <a:cs typeface="Times New Roman" pitchFamily="18" charset="0"/>
                </a:rPr>
                <a:t>·c</a:t>
              </a:r>
              <a:r>
                <a:rPr lang="en-US" altLang="zh-CN" sz="2400" dirty="0">
                  <a:latin typeface="Times New Roman" pitchFamily="18" charset="0"/>
                  <a:ea typeface="楷体_GB2312" pitchFamily="49" charset="-122"/>
                  <a:cs typeface="Times New Roman" pitchFamily="18" charset="0"/>
                </a:rPr>
                <a:t>(OH</a:t>
              </a:r>
              <a:r>
                <a:rPr lang="en-US" altLang="zh-CN" sz="2400" baseline="36000" dirty="0">
                  <a:latin typeface="Times New Roman" pitchFamily="18" charset="0"/>
                  <a:ea typeface="楷体_GB2312" pitchFamily="49" charset="-122"/>
                  <a:cs typeface="Times New Roman" pitchFamily="18" charset="0"/>
                </a:rPr>
                <a:t>-</a:t>
              </a:r>
              <a:r>
                <a:rPr lang="en-US" altLang="zh-CN" sz="2400" dirty="0">
                  <a:latin typeface="Times New Roman" pitchFamily="18" charset="0"/>
                  <a:ea typeface="楷体_GB2312" pitchFamily="49" charset="-122"/>
                  <a:cs typeface="Times New Roman" pitchFamily="18" charset="0"/>
                </a:rPr>
                <a:t>)</a:t>
              </a:r>
            </a:p>
          </p:txBody>
        </p:sp>
        <p:sp>
          <p:nvSpPr>
            <p:cNvPr id="148498" name="Rectangle 14"/>
            <p:cNvSpPr>
              <a:spLocks noChangeArrowheads="1"/>
            </p:cNvSpPr>
            <p:nvPr/>
          </p:nvSpPr>
          <p:spPr bwMode="auto">
            <a:xfrm>
              <a:off x="4514" y="1907"/>
              <a:ext cx="1979" cy="288"/>
            </a:xfrm>
            <a:prstGeom prst="rect">
              <a:avLst/>
            </a:prstGeom>
            <a:noFill/>
            <a:ln w="9525">
              <a:noFill/>
              <a:miter lim="800000"/>
              <a:headEnd/>
              <a:tailEnd/>
            </a:ln>
          </p:spPr>
          <p:txBody>
            <a:bodyPr>
              <a:spAutoFit/>
            </a:bodyPr>
            <a:lstStyle/>
            <a:p>
              <a:r>
                <a:rPr lang="en-US" altLang="zh-CN" sz="2400" i="1" dirty="0">
                  <a:latin typeface="Times New Roman" pitchFamily="18" charset="0"/>
                  <a:ea typeface="楷体_GB2312" pitchFamily="49" charset="-122"/>
                  <a:cs typeface="Times New Roman" pitchFamily="18" charset="0"/>
                </a:rPr>
                <a:t>= </a:t>
              </a:r>
              <a:r>
                <a:rPr lang="en-US" altLang="zh-CN" sz="2400" b="1" i="1" dirty="0">
                  <a:solidFill>
                    <a:srgbClr val="0000FF"/>
                  </a:solidFill>
                  <a:latin typeface="Times New Roman" pitchFamily="18" charset="0"/>
                  <a:ea typeface="楷体_GB2312" pitchFamily="49" charset="-122"/>
                  <a:cs typeface="Times New Roman" pitchFamily="18" charset="0"/>
                </a:rPr>
                <a:t>K</a:t>
              </a:r>
              <a:r>
                <a:rPr lang="en-US" altLang="zh-CN" sz="2400" b="1" baseline="-25000" dirty="0">
                  <a:solidFill>
                    <a:srgbClr val="0000FF"/>
                  </a:solidFill>
                  <a:latin typeface="Times New Roman" pitchFamily="18" charset="0"/>
                  <a:ea typeface="楷体_GB2312" pitchFamily="49" charset="-122"/>
                  <a:cs typeface="Times New Roman" pitchFamily="18" charset="0"/>
                </a:rPr>
                <a:t>w</a:t>
              </a:r>
              <a:r>
                <a:rPr lang="en-US" altLang="zh-CN" sz="2400" b="1" dirty="0">
                  <a:solidFill>
                    <a:srgbClr val="0000FF"/>
                  </a:solidFill>
                  <a:latin typeface="Times New Roman" pitchFamily="18" charset="0"/>
                  <a:ea typeface="楷体_GB2312" pitchFamily="49" charset="-122"/>
                  <a:cs typeface="Times New Roman" pitchFamily="18" charset="0"/>
                </a:rPr>
                <a:t>/(</a:t>
              </a:r>
              <a:r>
                <a:rPr lang="en-US" altLang="zh-CN" sz="2400" b="1" i="1" dirty="0" err="1">
                  <a:solidFill>
                    <a:srgbClr val="0000FF"/>
                  </a:solidFill>
                  <a:latin typeface="Times New Roman" pitchFamily="18" charset="0"/>
                  <a:ea typeface="楷体_GB2312" pitchFamily="49" charset="-122"/>
                  <a:cs typeface="Times New Roman" pitchFamily="18" charset="0"/>
                </a:rPr>
                <a:t>K</a:t>
              </a:r>
              <a:r>
                <a:rPr lang="en-US" altLang="zh-CN" sz="2400" b="1" baseline="-25000" dirty="0" err="1">
                  <a:solidFill>
                    <a:srgbClr val="0000FF"/>
                  </a:solidFill>
                  <a:latin typeface="Times New Roman" pitchFamily="18" charset="0"/>
                  <a:ea typeface="楷体_GB2312" pitchFamily="49" charset="-122"/>
                  <a:cs typeface="Times New Roman" pitchFamily="18" charset="0"/>
                </a:rPr>
                <a:t>a</a:t>
              </a:r>
              <a:r>
                <a:rPr lang="en-US" altLang="zh-CN" sz="2400" b="1" dirty="0" err="1">
                  <a:solidFill>
                    <a:srgbClr val="0000FF"/>
                  </a:solidFill>
                  <a:latin typeface="Times New Roman" pitchFamily="18" charset="0"/>
                  <a:ea typeface="楷体_GB2312" pitchFamily="49" charset="-122"/>
                  <a:cs typeface="Times New Roman" pitchFamily="18" charset="0"/>
                </a:rPr>
                <a:t>·</a:t>
              </a:r>
              <a:r>
                <a:rPr lang="en-US" altLang="zh-CN" sz="2400" b="1" i="1" dirty="0" err="1">
                  <a:solidFill>
                    <a:srgbClr val="0000FF"/>
                  </a:solidFill>
                  <a:latin typeface="Times New Roman" pitchFamily="18" charset="0"/>
                  <a:ea typeface="楷体_GB2312" pitchFamily="49" charset="-122"/>
                  <a:cs typeface="Times New Roman" pitchFamily="18" charset="0"/>
                </a:rPr>
                <a:t>K</a:t>
              </a:r>
              <a:r>
                <a:rPr lang="en-US" altLang="zh-CN" sz="2400" b="1" baseline="-25000" dirty="0" err="1">
                  <a:solidFill>
                    <a:srgbClr val="0000FF"/>
                  </a:solidFill>
                  <a:latin typeface="Times New Roman" pitchFamily="18" charset="0"/>
                  <a:ea typeface="楷体_GB2312" pitchFamily="49" charset="-122"/>
                  <a:cs typeface="Times New Roman" pitchFamily="18" charset="0"/>
                </a:rPr>
                <a:t>b</a:t>
              </a:r>
              <a:r>
                <a:rPr lang="en-US" altLang="zh-CN" sz="2400" b="1" dirty="0">
                  <a:solidFill>
                    <a:srgbClr val="0000FF"/>
                  </a:solidFill>
                  <a:latin typeface="Times New Roman" pitchFamily="18" charset="0"/>
                  <a:ea typeface="楷体_GB2312" pitchFamily="49" charset="-122"/>
                  <a:cs typeface="Times New Roman" pitchFamily="18" charset="0"/>
                </a:rPr>
                <a:t>)</a:t>
              </a:r>
            </a:p>
          </p:txBody>
        </p:sp>
      </p:grpSp>
      <p:sp>
        <p:nvSpPr>
          <p:cNvPr id="20" name="Rectangle 2"/>
          <p:cNvSpPr txBox="1">
            <a:spLocks noChangeArrowheads="1"/>
          </p:cNvSpPr>
          <p:nvPr/>
        </p:nvSpPr>
        <p:spPr bwMode="white">
          <a:xfrm>
            <a:off x="251520" y="914400"/>
            <a:ext cx="8206680" cy="838200"/>
          </a:xfrm>
          <a:prstGeom prst="rect">
            <a:avLst/>
          </a:prstGeom>
          <a:noFill/>
          <a:ln w="9525">
            <a:noFill/>
            <a:miter lim="800000"/>
            <a:headEnd/>
            <a:tailEnd/>
          </a:ln>
        </p:spPr>
        <p:txBody>
          <a:bodyPr anchor="ctr"/>
          <a:lstStyle/>
          <a:p>
            <a:pPr marL="457200" indent="-457200" eaLnBrk="0" hangingPunct="0">
              <a:buFont typeface="Wingdings" panose="05000000000000000000" pitchFamily="2" charset="2"/>
              <a:buChar char="l"/>
              <a:defRPr/>
            </a:pPr>
            <a:r>
              <a:rPr kumimoji="0" lang="zh-CN" altLang="en-US" sz="3200" b="1" kern="0" dirty="0">
                <a:solidFill>
                  <a:srgbClr val="FF0000"/>
                </a:solidFill>
                <a:latin typeface="+mj-ea"/>
                <a:ea typeface="+mj-ea"/>
                <a:cs typeface="Times New Roman" pitchFamily="18" charset="0"/>
              </a:rPr>
              <a:t>弱酸弱碱盐</a:t>
            </a:r>
          </a:p>
        </p:txBody>
      </p:sp>
      <p:grpSp>
        <p:nvGrpSpPr>
          <p:cNvPr id="2" name="组合 1">
            <a:extLst>
              <a:ext uri="{FF2B5EF4-FFF2-40B4-BE49-F238E27FC236}">
                <a16:creationId xmlns:a16="http://schemas.microsoft.com/office/drawing/2014/main" id="{EDC4D268-0B56-4947-ADFF-9D16D011BD1C}"/>
              </a:ext>
            </a:extLst>
          </p:cNvPr>
          <p:cNvGrpSpPr/>
          <p:nvPr/>
        </p:nvGrpSpPr>
        <p:grpSpPr>
          <a:xfrm>
            <a:off x="237724" y="4221629"/>
            <a:ext cx="9302828" cy="2303657"/>
            <a:chOff x="237724" y="4221629"/>
            <a:chExt cx="9302828" cy="2303657"/>
          </a:xfrm>
        </p:grpSpPr>
        <p:sp>
          <p:nvSpPr>
            <p:cNvPr id="148484" name="Rectangle 16"/>
            <p:cNvSpPr>
              <a:spLocks noChangeArrowheads="1"/>
            </p:cNvSpPr>
            <p:nvPr/>
          </p:nvSpPr>
          <p:spPr bwMode="auto">
            <a:xfrm>
              <a:off x="251520" y="4221629"/>
              <a:ext cx="6264275" cy="461963"/>
            </a:xfrm>
            <a:prstGeom prst="rect">
              <a:avLst/>
            </a:prstGeom>
            <a:noFill/>
            <a:ln w="9525">
              <a:noFill/>
              <a:miter lim="800000"/>
              <a:headEnd/>
              <a:tailEnd/>
            </a:ln>
          </p:spPr>
          <p:txBody>
            <a:bodyPr>
              <a:spAutoFit/>
            </a:bodyPr>
            <a:lstStyle/>
            <a:p>
              <a:r>
                <a:rPr lang="zh-CN" altLang="en-US" sz="2400" b="1" dirty="0">
                  <a:latin typeface="华文仿宋" panose="02010600040101010101" pitchFamily="2" charset="-122"/>
                  <a:ea typeface="华文仿宋" panose="02010600040101010101" pitchFamily="2" charset="-122"/>
                  <a:cs typeface="Times New Roman" pitchFamily="18" charset="0"/>
                </a:rPr>
                <a:t>因为</a:t>
              </a: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(NH</a:t>
              </a:r>
              <a:r>
                <a:rPr lang="en-US" altLang="zh-CN" sz="2400" b="1" baseline="-25000" dirty="0">
                  <a:latin typeface="Times New Roman" pitchFamily="18" charset="0"/>
                  <a:ea typeface="Arial Unicode MS" pitchFamily="34" charset="-122"/>
                  <a:cs typeface="Times New Roman" pitchFamily="18" charset="0"/>
                </a:rPr>
                <a:t>3</a:t>
              </a:r>
              <a:r>
                <a:rPr lang="en-US" altLang="zh-CN" sz="2400" b="1" dirty="0">
                  <a:latin typeface="Times New Roman" pitchFamily="18" charset="0"/>
                  <a:ea typeface="Arial Unicode MS" pitchFamily="34" charset="-122"/>
                  <a:cs typeface="Times New Roman" pitchFamily="18" charset="0"/>
                </a:rPr>
                <a:t>·H</a:t>
              </a:r>
              <a:r>
                <a:rPr lang="en-US" altLang="zh-CN" sz="2400" b="1" baseline="-25000" dirty="0">
                  <a:latin typeface="Times New Roman" pitchFamily="18" charset="0"/>
                  <a:ea typeface="Arial Unicode MS" pitchFamily="34" charset="-122"/>
                  <a:cs typeface="Times New Roman" pitchFamily="18" charset="0"/>
                </a:rPr>
                <a:t>2</a:t>
              </a:r>
              <a:r>
                <a:rPr lang="en-US" altLang="zh-CN" sz="2400" b="1" dirty="0">
                  <a:latin typeface="Times New Roman" pitchFamily="18" charset="0"/>
                  <a:ea typeface="Arial Unicode MS" pitchFamily="34" charset="-122"/>
                  <a:cs typeface="Times New Roman" pitchFamily="18" charset="0"/>
                </a:rPr>
                <a:t>O) =</a:t>
              </a:r>
              <a:r>
                <a:rPr lang="en-US" altLang="zh-CN" sz="2400" b="1" i="1" dirty="0">
                  <a:latin typeface="Times New Roman" pitchFamily="18" charset="0"/>
                  <a:ea typeface="Arial Unicode MS" pitchFamily="34" charset="-122"/>
                  <a:cs typeface="Times New Roman" pitchFamily="18" charset="0"/>
                </a:rPr>
                <a:t> c</a:t>
              </a:r>
              <a:r>
                <a:rPr lang="en-US" altLang="zh-CN" sz="2400" b="1" dirty="0">
                  <a:latin typeface="Times New Roman" pitchFamily="18" charset="0"/>
                  <a:ea typeface="Arial Unicode MS" pitchFamily="34" charset="-122"/>
                  <a:cs typeface="Times New Roman" pitchFamily="18" charset="0"/>
                </a:rPr>
                <a:t>(HAc),  </a:t>
              </a: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(NH</a:t>
              </a:r>
              <a:r>
                <a:rPr lang="en-US" altLang="zh-CN" sz="2400" b="1" baseline="-25000" dirty="0">
                  <a:latin typeface="Times New Roman" pitchFamily="18" charset="0"/>
                  <a:ea typeface="Arial Unicode MS" pitchFamily="34" charset="-122"/>
                  <a:cs typeface="Times New Roman" pitchFamily="18" charset="0"/>
                </a:rPr>
                <a:t>4</a:t>
              </a:r>
              <a:r>
                <a:rPr lang="en-US" altLang="zh-CN" sz="2400" b="1" baseline="36000" dirty="0">
                  <a:latin typeface="Times New Roman" pitchFamily="18" charset="0"/>
                  <a:ea typeface="Arial Unicode MS" pitchFamily="34" charset="-122"/>
                  <a:cs typeface="Times New Roman" pitchFamily="18" charset="0"/>
                </a:rPr>
                <a:t>+</a:t>
              </a:r>
              <a:r>
                <a:rPr lang="en-US" altLang="zh-CN" sz="2400" b="1" dirty="0">
                  <a:latin typeface="Times New Roman" pitchFamily="18" charset="0"/>
                  <a:ea typeface="Arial Unicode MS" pitchFamily="34" charset="-122"/>
                  <a:cs typeface="Times New Roman" pitchFamily="18" charset="0"/>
                </a:rPr>
                <a:t>)</a:t>
              </a:r>
              <a:r>
                <a:rPr lang="en-US" altLang="zh-CN" sz="2400" b="1" i="1" dirty="0">
                  <a:latin typeface="Times New Roman" pitchFamily="18" charset="0"/>
                  <a:ea typeface="Arial Unicode MS" pitchFamily="34" charset="-122"/>
                  <a:cs typeface="Times New Roman" pitchFamily="18" charset="0"/>
                </a:rPr>
                <a:t> = c</a:t>
              </a:r>
              <a:r>
                <a:rPr lang="en-US" altLang="zh-CN" sz="2400" b="1" dirty="0">
                  <a:latin typeface="Times New Roman" pitchFamily="18" charset="0"/>
                  <a:ea typeface="Arial Unicode MS" pitchFamily="34" charset="-122"/>
                  <a:cs typeface="Times New Roman" pitchFamily="18" charset="0"/>
                </a:rPr>
                <a:t>(Ac</a:t>
              </a:r>
              <a:r>
                <a:rPr lang="en-US" altLang="zh-CN" sz="2400" b="1" baseline="36000" dirty="0">
                  <a:latin typeface="Times New Roman" pitchFamily="18" charset="0"/>
                  <a:ea typeface="Arial Unicode MS" pitchFamily="34" charset="-122"/>
                  <a:cs typeface="Times New Roman" pitchFamily="18" charset="0"/>
                </a:rPr>
                <a:t>-</a:t>
              </a:r>
              <a:r>
                <a:rPr lang="en-US" altLang="zh-CN" sz="2400" b="1" dirty="0">
                  <a:latin typeface="Times New Roman" pitchFamily="18" charset="0"/>
                  <a:ea typeface="Arial Unicode MS" pitchFamily="34" charset="-122"/>
                  <a:cs typeface="Times New Roman" pitchFamily="18" charset="0"/>
                </a:rPr>
                <a:t>)</a:t>
              </a:r>
            </a:p>
          </p:txBody>
        </p:sp>
        <p:sp>
          <p:nvSpPr>
            <p:cNvPr id="578578" name="Rectangle 18"/>
            <p:cNvSpPr>
              <a:spLocks noChangeArrowheads="1"/>
            </p:cNvSpPr>
            <p:nvPr/>
          </p:nvSpPr>
          <p:spPr bwMode="auto">
            <a:xfrm>
              <a:off x="251520" y="4724867"/>
              <a:ext cx="5250155" cy="579967"/>
            </a:xfrm>
            <a:prstGeom prst="rect">
              <a:avLst/>
            </a:prstGeom>
            <a:noFill/>
            <a:ln w="9525">
              <a:noFill/>
              <a:miter lim="800000"/>
              <a:headEnd/>
              <a:tailEnd/>
            </a:ln>
            <a:effectLst/>
          </p:spPr>
          <p:txBody>
            <a:bodyPr wrap="none">
              <a:spAutoFit/>
            </a:bodyPr>
            <a:lstStyle/>
            <a:p>
              <a:pPr>
                <a:lnSpc>
                  <a:spcPct val="150000"/>
                </a:lnSpc>
                <a:defRPr/>
              </a:pPr>
              <a:r>
                <a:rPr lang="en-US" altLang="zh-CN" sz="2400" b="1" i="1" dirty="0" err="1">
                  <a:latin typeface="Times New Roman" pitchFamily="18" charset="0"/>
                  <a:ea typeface="Arial Unicode MS" pitchFamily="34" charset="-122"/>
                  <a:cs typeface="Times New Roman" pitchFamily="18" charset="0"/>
                </a:rPr>
                <a:t>K</a:t>
              </a:r>
              <a:r>
                <a:rPr lang="en-US" altLang="zh-CN" sz="2400" b="1" baseline="-25000" dirty="0" err="1">
                  <a:latin typeface="Times New Roman" pitchFamily="18" charset="0"/>
                  <a:ea typeface="Arial Unicode MS" pitchFamily="34" charset="-122"/>
                  <a:cs typeface="Times New Roman" pitchFamily="18" charset="0"/>
                </a:rPr>
                <a:t>h</a:t>
              </a:r>
              <a:r>
                <a:rPr lang="en-US" altLang="zh-CN" sz="2400" b="1" baseline="30000" dirty="0">
                  <a:latin typeface="Times New Roman" pitchFamily="18" charset="0"/>
                  <a:ea typeface="Arial Unicode MS" pitchFamily="34" charset="-122"/>
                  <a:cs typeface="Times New Roman" pitchFamily="18" charset="0"/>
                </a:rPr>
                <a:t> </a:t>
              </a:r>
              <a:r>
                <a:rPr lang="en-US" altLang="zh-CN" sz="2400" b="1" dirty="0">
                  <a:latin typeface="Times New Roman" pitchFamily="18" charset="0"/>
                  <a:ea typeface="Arial Unicode MS" pitchFamily="34" charset="-122"/>
                  <a:cs typeface="Times New Roman" pitchFamily="18" charset="0"/>
                </a:rPr>
                <a:t>=</a:t>
              </a:r>
              <a:r>
                <a:rPr lang="en-US" altLang="zh-CN" sz="2400" b="1" i="1" dirty="0">
                  <a:latin typeface="Times New Roman" pitchFamily="18" charset="0"/>
                  <a:ea typeface="Arial Unicode MS" pitchFamily="34" charset="-122"/>
                  <a:cs typeface="Times New Roman" pitchFamily="18" charset="0"/>
                </a:rPr>
                <a:t> </a:t>
              </a:r>
              <a:r>
                <a:rPr lang="en-US" altLang="zh-CN" sz="2400" b="1" dirty="0">
                  <a:latin typeface="Times New Roman" pitchFamily="18" charset="0"/>
                  <a:ea typeface="Arial Unicode MS" pitchFamily="34" charset="-122"/>
                  <a:cs typeface="Times New Roman" pitchFamily="18" charset="0"/>
                </a:rPr>
                <a:t>[</a:t>
              </a: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a:t>
              </a:r>
              <a:r>
                <a:rPr lang="en-US" altLang="zh-CN" sz="2400" b="1" dirty="0" err="1">
                  <a:latin typeface="Times New Roman" pitchFamily="18" charset="0"/>
                  <a:ea typeface="Arial Unicode MS" pitchFamily="34" charset="-122"/>
                  <a:cs typeface="Times New Roman" pitchFamily="18" charset="0"/>
                </a:rPr>
                <a:t>HAc</a:t>
              </a:r>
              <a:r>
                <a:rPr lang="en-US" altLang="zh-CN" sz="2400" b="1" dirty="0">
                  <a:latin typeface="Times New Roman" pitchFamily="18" charset="0"/>
                  <a:ea typeface="Arial Unicode MS" pitchFamily="34" charset="-122"/>
                  <a:cs typeface="Times New Roman" pitchFamily="18" charset="0"/>
                </a:rPr>
                <a:t>)]</a:t>
              </a:r>
              <a:r>
                <a:rPr lang="en-US" altLang="zh-CN" sz="2400" b="1" baseline="30000" dirty="0">
                  <a:latin typeface="Times New Roman" pitchFamily="18" charset="0"/>
                  <a:ea typeface="Arial Unicode MS" pitchFamily="34" charset="-122"/>
                  <a:cs typeface="Times New Roman" pitchFamily="18" charset="0"/>
                </a:rPr>
                <a:t>2</a:t>
              </a:r>
              <a:r>
                <a:rPr lang="en-US" altLang="zh-CN" sz="2400" b="1" dirty="0">
                  <a:latin typeface="Times New Roman" pitchFamily="18" charset="0"/>
                  <a:ea typeface="Arial Unicode MS" pitchFamily="34" charset="-122"/>
                  <a:cs typeface="Times New Roman" pitchFamily="18" charset="0"/>
                </a:rPr>
                <a:t>/[</a:t>
              </a: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(Ac</a:t>
              </a:r>
              <a:r>
                <a:rPr lang="en-US" altLang="zh-CN" sz="2400" b="1" baseline="36000" dirty="0">
                  <a:latin typeface="Times New Roman" pitchFamily="18" charset="0"/>
                  <a:ea typeface="Arial Unicode MS" pitchFamily="34" charset="-122"/>
                  <a:cs typeface="Times New Roman" pitchFamily="18" charset="0"/>
                </a:rPr>
                <a:t>-</a:t>
              </a:r>
              <a:r>
                <a:rPr lang="en-US" altLang="zh-CN" sz="2400" b="1" dirty="0">
                  <a:latin typeface="Times New Roman" pitchFamily="18" charset="0"/>
                  <a:ea typeface="Arial Unicode MS" pitchFamily="34" charset="-122"/>
                  <a:cs typeface="Times New Roman" pitchFamily="18" charset="0"/>
                </a:rPr>
                <a:t>)]</a:t>
              </a:r>
              <a:r>
                <a:rPr lang="en-US" altLang="zh-CN" sz="2400" b="1" baseline="30000" dirty="0">
                  <a:latin typeface="Times New Roman" pitchFamily="18" charset="0"/>
                  <a:ea typeface="Arial Unicode MS" pitchFamily="34" charset="-122"/>
                  <a:cs typeface="Times New Roman" pitchFamily="18" charset="0"/>
                </a:rPr>
                <a:t>2</a:t>
              </a:r>
              <a:r>
                <a:rPr lang="en-GB" altLang="zh-CN" sz="2400" b="1" dirty="0">
                  <a:latin typeface="Times New Roman" pitchFamily="18" charset="0"/>
                  <a:ea typeface="Arial Unicode MS" pitchFamily="34" charset="-122"/>
                  <a:cs typeface="Times New Roman" pitchFamily="18" charset="0"/>
                </a:rPr>
                <a:t> </a:t>
              </a:r>
              <a:r>
                <a:rPr lang="en-US" altLang="zh-CN" sz="2400" b="1" dirty="0">
                  <a:latin typeface="Times New Roman" pitchFamily="18" charset="0"/>
                  <a:ea typeface="Arial Unicode MS" pitchFamily="34" charset="-122"/>
                  <a:cs typeface="Times New Roman" pitchFamily="18" charset="0"/>
                </a:rPr>
                <a:t>= [</a:t>
              </a:r>
              <a:r>
                <a:rPr lang="en-US" altLang="zh-CN" sz="2400" b="1" i="1" dirty="0">
                  <a:latin typeface="Times New Roman" pitchFamily="18" charset="0"/>
                  <a:ea typeface="Arial Unicode MS" pitchFamily="34" charset="-122"/>
                  <a:cs typeface="Times New Roman" pitchFamily="18" charset="0"/>
                </a:rPr>
                <a:t>c</a:t>
              </a:r>
              <a:r>
                <a:rPr lang="en-US" altLang="zh-CN" sz="2400" b="1" dirty="0">
                  <a:latin typeface="Times New Roman" pitchFamily="18" charset="0"/>
                  <a:ea typeface="Arial Unicode MS" pitchFamily="34" charset="-122"/>
                  <a:cs typeface="Times New Roman" pitchFamily="18" charset="0"/>
                </a:rPr>
                <a:t>(H</a:t>
              </a:r>
              <a:r>
                <a:rPr lang="en-US" altLang="zh-CN" sz="2400" b="1" baseline="30000" dirty="0">
                  <a:latin typeface="Times New Roman" pitchFamily="18" charset="0"/>
                  <a:ea typeface="Arial Unicode MS" pitchFamily="34" charset="-122"/>
                  <a:cs typeface="Times New Roman" pitchFamily="18" charset="0"/>
                </a:rPr>
                <a:t>+</a:t>
              </a:r>
              <a:r>
                <a:rPr lang="en-US" altLang="zh-CN" sz="2400" b="1" dirty="0">
                  <a:latin typeface="Times New Roman" pitchFamily="18" charset="0"/>
                  <a:ea typeface="Arial Unicode MS" pitchFamily="34" charset="-122"/>
                  <a:cs typeface="Times New Roman" pitchFamily="18" charset="0"/>
                </a:rPr>
                <a:t>)]</a:t>
              </a:r>
              <a:r>
                <a:rPr lang="en-US" altLang="zh-CN" sz="2400" b="1" baseline="30000" dirty="0">
                  <a:latin typeface="Times New Roman" pitchFamily="18" charset="0"/>
                  <a:ea typeface="Arial Unicode MS" pitchFamily="34" charset="-122"/>
                  <a:cs typeface="Times New Roman" pitchFamily="18" charset="0"/>
                </a:rPr>
                <a:t>2</a:t>
              </a:r>
              <a:r>
                <a:rPr lang="en-US" altLang="zh-CN" sz="2400" b="1" dirty="0">
                  <a:latin typeface="Times New Roman" pitchFamily="18" charset="0"/>
                  <a:ea typeface="Arial Unicode MS" pitchFamily="34" charset="-122"/>
                  <a:cs typeface="Times New Roman" pitchFamily="18" charset="0"/>
                </a:rPr>
                <a:t>/(</a:t>
              </a:r>
              <a:r>
                <a:rPr lang="en-US" altLang="zh-CN" sz="2400" b="1" i="1" dirty="0">
                  <a:latin typeface="Times New Roman" pitchFamily="18" charset="0"/>
                  <a:ea typeface="Arial Unicode MS" pitchFamily="34" charset="-122"/>
                  <a:cs typeface="Times New Roman" pitchFamily="18" charset="0"/>
                </a:rPr>
                <a:t>K</a:t>
              </a:r>
              <a:r>
                <a:rPr lang="en-US" altLang="zh-CN" sz="2400" b="1" baseline="-25000" dirty="0">
                  <a:latin typeface="Times New Roman" pitchFamily="18" charset="0"/>
                  <a:ea typeface="Arial Unicode MS" pitchFamily="34" charset="-122"/>
                  <a:cs typeface="Times New Roman" pitchFamily="18" charset="0"/>
                </a:rPr>
                <a:t>a</a:t>
              </a:r>
              <a:r>
                <a:rPr lang="en-US" altLang="zh-CN" sz="2400" b="1" dirty="0">
                  <a:latin typeface="Times New Roman" pitchFamily="18" charset="0"/>
                  <a:ea typeface="Arial Unicode MS" pitchFamily="34" charset="-122"/>
                  <a:cs typeface="Times New Roman" pitchFamily="18" charset="0"/>
                </a:rPr>
                <a:t>)</a:t>
              </a:r>
              <a:r>
                <a:rPr lang="en-US" altLang="zh-CN" sz="2400" b="1" baseline="30000" dirty="0">
                  <a:latin typeface="Times New Roman" pitchFamily="18" charset="0"/>
                  <a:ea typeface="Arial Unicode MS" pitchFamily="34" charset="-122"/>
                  <a:cs typeface="Times New Roman" pitchFamily="18" charset="0"/>
                </a:rPr>
                <a:t>2</a:t>
              </a:r>
            </a:p>
          </p:txBody>
        </p:sp>
        <p:grpSp>
          <p:nvGrpSpPr>
            <p:cNvPr id="148486" name="Group 19"/>
            <p:cNvGrpSpPr>
              <a:grpSpLocks/>
            </p:cNvGrpSpPr>
            <p:nvPr/>
          </p:nvGrpSpPr>
          <p:grpSpPr bwMode="auto">
            <a:xfrm>
              <a:off x="5578152" y="4797098"/>
              <a:ext cx="3962400" cy="457200"/>
              <a:chOff x="480" y="3648"/>
              <a:chExt cx="2496" cy="288"/>
            </a:xfrm>
          </p:grpSpPr>
          <p:sp>
            <p:nvSpPr>
              <p:cNvPr id="578580" name="Rectangle 20"/>
              <p:cNvSpPr>
                <a:spLocks noChangeArrowheads="1"/>
              </p:cNvSpPr>
              <p:nvPr/>
            </p:nvSpPr>
            <p:spPr bwMode="auto">
              <a:xfrm>
                <a:off x="480" y="3648"/>
                <a:ext cx="2496" cy="288"/>
              </a:xfrm>
              <a:prstGeom prst="rect">
                <a:avLst/>
              </a:prstGeom>
              <a:noFill/>
              <a:ln w="9525">
                <a:noFill/>
                <a:miter lim="800000"/>
                <a:headEnd/>
                <a:tailEnd/>
              </a:ln>
              <a:effectLst/>
            </p:spPr>
            <p:txBody>
              <a:bodyPr>
                <a:spAutoFit/>
              </a:bodyPr>
              <a:lstStyle/>
              <a:p>
                <a:pPr>
                  <a:defRPr/>
                </a:pPr>
                <a:r>
                  <a:rPr lang="en-US" altLang="zh-CN" sz="2400" b="1" i="1" dirty="0">
                    <a:solidFill>
                      <a:srgbClr val="0000FF"/>
                    </a:solidFill>
                    <a:latin typeface="Times New Roman" pitchFamily="18" charset="0"/>
                    <a:ea typeface="Arial Unicode MS" pitchFamily="34" charset="-122"/>
                    <a:cs typeface="Times New Roman" pitchFamily="18" charset="0"/>
                  </a:rPr>
                  <a:t>c</a:t>
                </a:r>
                <a:r>
                  <a:rPr lang="en-US" altLang="zh-CN" sz="2400" b="1" dirty="0">
                    <a:solidFill>
                      <a:srgbClr val="0000FF"/>
                    </a:solidFill>
                    <a:latin typeface="Times New Roman" pitchFamily="18" charset="0"/>
                    <a:ea typeface="Arial Unicode MS" pitchFamily="34" charset="-122"/>
                    <a:cs typeface="Times New Roman" pitchFamily="18" charset="0"/>
                  </a:rPr>
                  <a:t>(</a:t>
                </a:r>
                <a:r>
                  <a:rPr lang="en-US" altLang="zh-CN" sz="2400" b="1" i="1" dirty="0">
                    <a:solidFill>
                      <a:srgbClr val="0000FF"/>
                    </a:solidFill>
                    <a:latin typeface="Times New Roman" pitchFamily="18" charset="0"/>
                    <a:ea typeface="Arial Unicode MS" pitchFamily="34" charset="-122"/>
                    <a:cs typeface="Times New Roman" pitchFamily="18" charset="0"/>
                  </a:rPr>
                  <a:t>H</a:t>
                </a:r>
                <a:r>
                  <a:rPr lang="en-US" altLang="zh-CN" sz="2400" b="1" baseline="30000" dirty="0">
                    <a:solidFill>
                      <a:srgbClr val="0000FF"/>
                    </a:solidFill>
                    <a:latin typeface="Times New Roman" pitchFamily="18" charset="0"/>
                    <a:ea typeface="Arial Unicode MS" pitchFamily="34" charset="-122"/>
                    <a:cs typeface="Times New Roman" pitchFamily="18" charset="0"/>
                  </a:rPr>
                  <a:t>+</a:t>
                </a:r>
                <a:r>
                  <a:rPr lang="en-US" altLang="zh-CN" sz="2400" b="1" dirty="0">
                    <a:solidFill>
                      <a:srgbClr val="0000FF"/>
                    </a:solidFill>
                    <a:latin typeface="Times New Roman" pitchFamily="18" charset="0"/>
                    <a:ea typeface="Arial Unicode MS" pitchFamily="34" charset="-122"/>
                    <a:cs typeface="Times New Roman" pitchFamily="18" charset="0"/>
                  </a:rPr>
                  <a:t>) = </a:t>
                </a:r>
                <a:r>
                  <a:rPr lang="en-US" altLang="zh-CN" sz="2400" b="1" dirty="0">
                    <a:solidFill>
                      <a:srgbClr val="0000FF"/>
                    </a:solidFill>
                    <a:latin typeface="Times New Roman" pitchFamily="18" charset="0"/>
                    <a:ea typeface="Arial Unicode MS" pitchFamily="34" charset="-122"/>
                    <a:cs typeface="Times New Roman" pitchFamily="18" charset="0"/>
                    <a:sym typeface="Symbol" pitchFamily="18" charset="2"/>
                  </a:rPr>
                  <a:t></a:t>
                </a:r>
                <a:r>
                  <a:rPr lang="en-US" altLang="zh-CN" sz="2400" b="1" dirty="0">
                    <a:solidFill>
                      <a:srgbClr val="0000FF"/>
                    </a:solidFill>
                    <a:latin typeface="Times New Roman" pitchFamily="18" charset="0"/>
                    <a:ea typeface="Arial Unicode MS" pitchFamily="34" charset="-122"/>
                    <a:cs typeface="Times New Roman" pitchFamily="18" charset="0"/>
                  </a:rPr>
                  <a:t>(</a:t>
                </a:r>
                <a:r>
                  <a:rPr lang="en-US" altLang="zh-CN" sz="2400" b="1" i="1" dirty="0" err="1">
                    <a:solidFill>
                      <a:srgbClr val="0000FF"/>
                    </a:solidFill>
                    <a:latin typeface="Times New Roman" pitchFamily="18" charset="0"/>
                    <a:ea typeface="Arial Unicode MS" pitchFamily="34" charset="-122"/>
                    <a:cs typeface="Times New Roman" pitchFamily="18" charset="0"/>
                  </a:rPr>
                  <a:t>K</a:t>
                </a:r>
                <a:r>
                  <a:rPr lang="en-US" altLang="zh-CN" sz="2400" b="1" baseline="-25000" dirty="0" err="1">
                    <a:solidFill>
                      <a:srgbClr val="0000FF"/>
                    </a:solidFill>
                    <a:latin typeface="Times New Roman" pitchFamily="18" charset="0"/>
                    <a:ea typeface="Arial Unicode MS" pitchFamily="34" charset="-122"/>
                    <a:cs typeface="Times New Roman" pitchFamily="18" charset="0"/>
                  </a:rPr>
                  <a:t>w</a:t>
                </a:r>
                <a:r>
                  <a:rPr lang="en-US" altLang="zh-CN" sz="2400" b="1" dirty="0" err="1">
                    <a:solidFill>
                      <a:srgbClr val="0000FF"/>
                    </a:solidFill>
                    <a:latin typeface="Times New Roman" pitchFamily="18" charset="0"/>
                    <a:ea typeface="Arial Unicode MS" pitchFamily="34" charset="-122"/>
                    <a:cs typeface="Times New Roman" pitchFamily="18" charset="0"/>
                  </a:rPr>
                  <a:t>·</a:t>
                </a:r>
                <a:r>
                  <a:rPr lang="en-US" altLang="zh-CN" sz="2400" b="1" i="1" dirty="0" err="1">
                    <a:solidFill>
                      <a:srgbClr val="0000FF"/>
                    </a:solidFill>
                    <a:latin typeface="Times New Roman" pitchFamily="18" charset="0"/>
                    <a:ea typeface="Arial Unicode MS" pitchFamily="34" charset="-122"/>
                    <a:cs typeface="Times New Roman" pitchFamily="18" charset="0"/>
                  </a:rPr>
                  <a:t>K</a:t>
                </a:r>
                <a:r>
                  <a:rPr lang="en-US" altLang="zh-CN" sz="2400" b="1" baseline="-25000" dirty="0" err="1">
                    <a:solidFill>
                      <a:srgbClr val="0000FF"/>
                    </a:solidFill>
                    <a:latin typeface="Times New Roman" pitchFamily="18" charset="0"/>
                    <a:ea typeface="Arial Unicode MS" pitchFamily="34" charset="-122"/>
                    <a:cs typeface="Times New Roman" pitchFamily="18" charset="0"/>
                  </a:rPr>
                  <a:t>a</a:t>
                </a:r>
                <a:r>
                  <a:rPr lang="en-US" altLang="zh-CN" sz="2400" b="1" dirty="0">
                    <a:solidFill>
                      <a:srgbClr val="0000FF"/>
                    </a:solidFill>
                    <a:latin typeface="Times New Roman" pitchFamily="18" charset="0"/>
                    <a:ea typeface="Arial Unicode MS" pitchFamily="34" charset="-122"/>
                    <a:cs typeface="Times New Roman" pitchFamily="18" charset="0"/>
                  </a:rPr>
                  <a:t>)/</a:t>
                </a:r>
                <a:r>
                  <a:rPr lang="en-US" altLang="zh-CN" sz="2400" b="1" i="1" dirty="0" err="1">
                    <a:solidFill>
                      <a:srgbClr val="0000FF"/>
                    </a:solidFill>
                    <a:latin typeface="Times New Roman" pitchFamily="18" charset="0"/>
                    <a:ea typeface="Arial Unicode MS" pitchFamily="34" charset="-122"/>
                    <a:cs typeface="Times New Roman" pitchFamily="18" charset="0"/>
                  </a:rPr>
                  <a:t>K</a:t>
                </a:r>
                <a:r>
                  <a:rPr lang="en-US" altLang="zh-CN" sz="2400" b="1" baseline="-25000" dirty="0" err="1">
                    <a:solidFill>
                      <a:srgbClr val="0000FF"/>
                    </a:solidFill>
                    <a:latin typeface="Times New Roman" pitchFamily="18" charset="0"/>
                    <a:ea typeface="Arial Unicode MS" pitchFamily="34" charset="-122"/>
                    <a:cs typeface="Times New Roman" pitchFamily="18" charset="0"/>
                  </a:rPr>
                  <a:t>b</a:t>
                </a:r>
                <a:endParaRPr lang="en-US" altLang="zh-CN" sz="2400" b="1" baseline="30000" dirty="0">
                  <a:solidFill>
                    <a:srgbClr val="0000FF"/>
                  </a:solidFill>
                  <a:latin typeface="Times New Roman" pitchFamily="18" charset="0"/>
                  <a:ea typeface="Arial Unicode MS" pitchFamily="34" charset="-122"/>
                  <a:cs typeface="Times New Roman" pitchFamily="18" charset="0"/>
                </a:endParaRPr>
              </a:p>
            </p:txBody>
          </p:sp>
          <p:sp>
            <p:nvSpPr>
              <p:cNvPr id="578581" name="Line 21"/>
              <p:cNvSpPr>
                <a:spLocks noChangeShapeType="1"/>
              </p:cNvSpPr>
              <p:nvPr/>
            </p:nvSpPr>
            <p:spPr bwMode="auto">
              <a:xfrm flipV="1">
                <a:off x="1286" y="3680"/>
                <a:ext cx="828" cy="13"/>
              </a:xfrm>
              <a:prstGeom prst="line">
                <a:avLst/>
              </a:prstGeom>
              <a:noFill/>
              <a:ln w="22225">
                <a:solidFill>
                  <a:srgbClr val="0000FF"/>
                </a:solidFill>
                <a:round/>
                <a:headEnd/>
                <a:tailEnd/>
              </a:ln>
              <a:effectLst/>
            </p:spPr>
            <p:txBody>
              <a:bodyPr/>
              <a:lstStyle/>
              <a:p>
                <a:pPr>
                  <a:defRPr/>
                </a:pPr>
                <a:endParaRPr lang="zh-CN" altLang="en-US" sz="2400" b="1" dirty="0">
                  <a:solidFill>
                    <a:srgbClr val="0000FF"/>
                  </a:solidFill>
                  <a:latin typeface="Times New Roman" pitchFamily="18" charset="0"/>
                  <a:ea typeface="宋体" pitchFamily="2" charset="-122"/>
                  <a:cs typeface="Times New Roman" pitchFamily="18" charset="0"/>
                </a:endParaRPr>
              </a:p>
            </p:txBody>
          </p:sp>
        </p:grpSp>
        <p:sp>
          <p:nvSpPr>
            <p:cNvPr id="21" name="Rectangle 13">
              <a:extLst>
                <a:ext uri="{FF2B5EF4-FFF2-40B4-BE49-F238E27FC236}">
                  <a16:creationId xmlns:a16="http://schemas.microsoft.com/office/drawing/2014/main" id="{383818B9-FD6D-4947-8B92-1D070B3AADA5}"/>
                </a:ext>
              </a:extLst>
            </p:cNvPr>
            <p:cNvSpPr>
              <a:spLocks noChangeArrowheads="1"/>
            </p:cNvSpPr>
            <p:nvPr/>
          </p:nvSpPr>
          <p:spPr bwMode="auto">
            <a:xfrm>
              <a:off x="237724" y="5393764"/>
              <a:ext cx="8640960" cy="1120307"/>
            </a:xfrm>
            <a:prstGeom prst="rect">
              <a:avLst/>
            </a:prstGeom>
            <a:noFill/>
            <a:ln w="9525">
              <a:noFill/>
              <a:miter lim="800000"/>
              <a:headEnd/>
              <a:tailEnd/>
            </a:ln>
          </p:spPr>
          <p:txBody>
            <a:bodyPr wrap="square">
              <a:spAutoFit/>
            </a:bodyPr>
            <a:lstStyle/>
            <a:p>
              <a:pPr>
                <a:lnSpc>
                  <a:spcPct val="125000"/>
                </a:lnSpc>
                <a:spcBef>
                  <a:spcPts val="600"/>
                </a:spcBef>
              </a:pPr>
              <a:r>
                <a:rPr lang="en-US" altLang="zh-CN" sz="2400" b="1" dirty="0">
                  <a:latin typeface="Times New Roman" panose="02020603050405020304" pitchFamily="18" charset="0"/>
                  <a:ea typeface="华文仿宋" pitchFamily="2" charset="-122"/>
                  <a:cs typeface="Times New Roman" panose="02020603050405020304" pitchFamily="18" charset="0"/>
                </a:rPr>
                <a:t>pH = -lg[H</a:t>
              </a:r>
              <a:r>
                <a:rPr lang="en-US" altLang="zh-CN" sz="2400" b="1" baseline="30000"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 -lg(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w</a:t>
              </a:r>
              <a:r>
                <a:rPr lang="en-US" altLang="zh-CN" sz="2400" b="1" dirty="0" err="1">
                  <a:latin typeface="Times New Roman" panose="02020603050405020304" pitchFamily="18" charset="0"/>
                  <a:ea typeface="华文仿宋" pitchFamily="2" charset="-122"/>
                  <a:cs typeface="Times New Roman" panose="02020603050405020304" pitchFamily="18" charset="0"/>
                </a:rPr>
                <a:t>·</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a</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b</a:t>
              </a:r>
              <a:r>
                <a:rPr lang="en-US" altLang="zh-CN" sz="2400" b="1" dirty="0">
                  <a:latin typeface="Times New Roman" panose="02020603050405020304" pitchFamily="18" charset="0"/>
                  <a:ea typeface="华文仿宋" pitchFamily="2" charset="-122"/>
                  <a:cs typeface="Times New Roman" panose="02020603050405020304" pitchFamily="18" charset="0"/>
                </a:rPr>
                <a:t>)/2 </a:t>
              </a:r>
              <a:r>
                <a:rPr lang="en-US" altLang="zh-CN" sz="2400" b="1" i="1" dirty="0">
                  <a:latin typeface="Times New Roman" panose="02020603050405020304" pitchFamily="18" charset="0"/>
                  <a:ea typeface="华文仿宋" pitchFamily="2" charset="-122"/>
                  <a:cs typeface="Times New Roman" panose="02020603050405020304" pitchFamily="18" charset="0"/>
                </a:rPr>
                <a:t>=</a:t>
              </a:r>
              <a:r>
                <a:rPr lang="en-US" altLang="zh-CN" sz="2400" b="1" dirty="0">
                  <a:latin typeface="Times New Roman" panose="02020603050405020304" pitchFamily="18" charset="0"/>
                  <a:ea typeface="华文仿宋" pitchFamily="2" charset="-122"/>
                  <a:cs typeface="Times New Roman" panose="02020603050405020304" pitchFamily="18" charset="0"/>
                </a:rPr>
                <a:t>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w</a:t>
              </a:r>
              <a:r>
                <a:rPr lang="en-US" altLang="zh-CN" sz="2400" b="1" dirty="0">
                  <a:latin typeface="Times New Roman" panose="02020603050405020304" pitchFamily="18" charset="0"/>
                  <a:ea typeface="华文仿宋" pitchFamily="2" charset="-122"/>
                  <a:cs typeface="Times New Roman" panose="02020603050405020304" pitchFamily="18" charset="0"/>
                </a:rPr>
                <a:t>)/2 +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a</a:t>
              </a:r>
              <a:r>
                <a:rPr lang="en-US" altLang="zh-CN" sz="2400" b="1" dirty="0">
                  <a:latin typeface="Times New Roman" panose="02020603050405020304" pitchFamily="18" charset="0"/>
                  <a:ea typeface="华文仿宋" pitchFamily="2" charset="-122"/>
                  <a:cs typeface="Times New Roman" panose="02020603050405020304" pitchFamily="18" charset="0"/>
                </a:rPr>
                <a:t> +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b</a:t>
              </a:r>
              <a:r>
                <a:rPr lang="en-US" altLang="zh-CN" sz="2400" b="1" dirty="0">
                  <a:latin typeface="Times New Roman" panose="02020603050405020304" pitchFamily="18" charset="0"/>
                  <a:ea typeface="华文仿宋" pitchFamily="2" charset="-122"/>
                  <a:cs typeface="Times New Roman" panose="02020603050405020304" pitchFamily="18" charset="0"/>
                </a:rPr>
                <a:t>)/2</a:t>
              </a:r>
            </a:p>
            <a:p>
              <a:pPr>
                <a:lnSpc>
                  <a:spcPct val="125000"/>
                </a:lnSpc>
                <a:spcBef>
                  <a:spcPts val="600"/>
                </a:spcBef>
              </a:pPr>
              <a:r>
                <a:rPr lang="zh-CN" altLang="en-US" sz="2400" b="1" dirty="0">
                  <a:latin typeface="Times New Roman" panose="02020603050405020304" pitchFamily="18" charset="0"/>
                  <a:ea typeface="华文仿宋" pitchFamily="2" charset="-122"/>
                  <a:cs typeface="Times New Roman" panose="02020603050405020304" pitchFamily="18" charset="0"/>
                </a:rPr>
                <a:t>因为 </a:t>
              </a:r>
              <a:r>
                <a:rPr lang="en-US" altLang="zh-CN" sz="2400" b="1" dirty="0">
                  <a:latin typeface="Times New Roman" panose="02020603050405020304" pitchFamily="18" charset="0"/>
                  <a:ea typeface="华文仿宋" pitchFamily="2" charset="-122"/>
                  <a:cs typeface="Times New Roman" panose="02020603050405020304" pitchFamily="18" charset="0"/>
                </a:rPr>
                <a:t>(</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w</a:t>
              </a:r>
              <a:r>
                <a:rPr lang="en-US" altLang="zh-CN" sz="2400" b="1" dirty="0">
                  <a:latin typeface="Times New Roman" panose="02020603050405020304" pitchFamily="18" charset="0"/>
                  <a:ea typeface="华文仿宋" pitchFamily="2" charset="-122"/>
                  <a:cs typeface="Times New Roman" panose="02020603050405020304" pitchFamily="18" charset="0"/>
                </a:rPr>
                <a:t>)/2 = -7, -</a:t>
              </a:r>
              <a:r>
                <a:rPr lang="en-US" altLang="zh-CN" sz="2400" b="1" dirty="0" err="1">
                  <a:latin typeface="Times New Roman" panose="02020603050405020304" pitchFamily="18" charset="0"/>
                  <a:ea typeface="华文仿宋" pitchFamily="2" charset="-122"/>
                  <a:cs typeface="Times New Roman" panose="02020603050405020304" pitchFamily="18" charset="0"/>
                </a:rPr>
                <a:t>lg</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b</a:t>
              </a:r>
              <a:r>
                <a:rPr lang="en-US" altLang="zh-CN" sz="2400" b="1" dirty="0">
                  <a:latin typeface="Times New Roman" panose="02020603050405020304" pitchFamily="18" charset="0"/>
                  <a:ea typeface="华文仿宋" pitchFamily="2" charset="-122"/>
                  <a:cs typeface="Times New Roman" panose="02020603050405020304" pitchFamily="18" charset="0"/>
                </a:rPr>
                <a:t> = </a:t>
              </a:r>
              <a:r>
                <a:rPr lang="en-US" altLang="zh-CN" sz="2400" b="1" dirty="0" err="1">
                  <a:latin typeface="Times New Roman" panose="02020603050405020304" pitchFamily="18" charset="0"/>
                  <a:ea typeface="华文仿宋" pitchFamily="2" charset="-122"/>
                  <a:cs typeface="Times New Roman" panose="02020603050405020304" pitchFamily="18" charset="0"/>
                </a:rPr>
                <a:t>p</a:t>
              </a:r>
              <a:r>
                <a:rPr lang="en-US" altLang="zh-CN" sz="2400" b="1" i="1" dirty="0" err="1">
                  <a:latin typeface="Times New Roman" panose="02020603050405020304" pitchFamily="18" charset="0"/>
                  <a:ea typeface="华文仿宋" pitchFamily="2" charset="-122"/>
                  <a:cs typeface="Times New Roman" panose="02020603050405020304" pitchFamily="18" charset="0"/>
                </a:rPr>
                <a:t>K</a:t>
              </a:r>
              <a:r>
                <a:rPr lang="en-US" altLang="zh-CN" sz="2400" b="1" baseline="-25000" dirty="0" err="1">
                  <a:latin typeface="Times New Roman" panose="02020603050405020304" pitchFamily="18" charset="0"/>
                  <a:ea typeface="华文仿宋" pitchFamily="2" charset="-122"/>
                  <a:cs typeface="Times New Roman" panose="02020603050405020304" pitchFamily="18" charset="0"/>
                </a:rPr>
                <a:t>b</a:t>
              </a:r>
              <a:r>
                <a:rPr lang="en-US" altLang="zh-CN" sz="2400" b="1" baseline="-25000" dirty="0">
                  <a:latin typeface="Times New Roman" panose="02020603050405020304" pitchFamily="18" charset="0"/>
                  <a:ea typeface="华文仿宋" pitchFamily="2" charset="-122"/>
                  <a:cs typeface="Times New Roman" panose="02020603050405020304" pitchFamily="18" charset="0"/>
                </a:rPr>
                <a:t>    </a:t>
              </a:r>
              <a:r>
                <a:rPr lang="zh-CN" altLang="en-US" sz="2400" b="1" dirty="0">
                  <a:latin typeface="Times New Roman" panose="02020603050405020304" pitchFamily="18" charset="0"/>
                  <a:ea typeface="华文仿宋" pitchFamily="2" charset="-122"/>
                  <a:cs typeface="Times New Roman" panose="02020603050405020304" pitchFamily="18" charset="0"/>
                </a:rPr>
                <a:t>所以 </a:t>
              </a:r>
              <a:r>
                <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rPr>
                <a:t>pH = 7 + (</a:t>
              </a:r>
              <a:r>
                <a:rPr lang="en-US" altLang="zh-CN" b="1"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lang="en-US" altLang="zh-CN" b="1" i="1" dirty="0" err="1">
                  <a:solidFill>
                    <a:srgbClr val="FF0000"/>
                  </a:solidFill>
                  <a:latin typeface="Times New Roman" panose="02020603050405020304" pitchFamily="18" charset="0"/>
                  <a:ea typeface="华文仿宋" pitchFamily="2" charset="-122"/>
                  <a:cs typeface="Times New Roman" panose="02020603050405020304" pitchFamily="18" charset="0"/>
                </a:rPr>
                <a:t>K</a:t>
              </a:r>
              <a:r>
                <a:rPr lang="en-US" altLang="zh-CN"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a</a:t>
              </a:r>
              <a:r>
                <a:rPr lang="en-US" altLang="zh-CN" b="1" baseline="-25000"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rPr>
                <a:t>- </a:t>
              </a:r>
              <a:r>
                <a:rPr lang="en-US" altLang="zh-CN" b="1" dirty="0" err="1">
                  <a:solidFill>
                    <a:srgbClr val="FF0000"/>
                  </a:solidFill>
                  <a:latin typeface="Times New Roman" panose="02020603050405020304" pitchFamily="18" charset="0"/>
                  <a:ea typeface="华文仿宋" pitchFamily="2" charset="-122"/>
                  <a:cs typeface="Times New Roman" panose="02020603050405020304" pitchFamily="18" charset="0"/>
                </a:rPr>
                <a:t>p</a:t>
              </a:r>
              <a:r>
                <a:rPr lang="en-US" altLang="zh-CN" b="1" i="1" dirty="0" err="1">
                  <a:solidFill>
                    <a:srgbClr val="FF0000"/>
                  </a:solidFill>
                  <a:latin typeface="Times New Roman" panose="02020603050405020304" pitchFamily="18" charset="0"/>
                  <a:ea typeface="华文仿宋" pitchFamily="2" charset="-122"/>
                  <a:cs typeface="Times New Roman" panose="02020603050405020304" pitchFamily="18" charset="0"/>
                </a:rPr>
                <a:t>K</a:t>
              </a:r>
              <a:r>
                <a:rPr lang="en-US" altLang="zh-CN" b="1" baseline="-25000" dirty="0" err="1">
                  <a:solidFill>
                    <a:srgbClr val="FF0000"/>
                  </a:solidFill>
                  <a:latin typeface="Times New Roman" panose="02020603050405020304" pitchFamily="18" charset="0"/>
                  <a:ea typeface="华文仿宋" pitchFamily="2" charset="-122"/>
                  <a:cs typeface="Times New Roman" panose="02020603050405020304" pitchFamily="18" charset="0"/>
                </a:rPr>
                <a:t>b</a:t>
              </a:r>
              <a:r>
                <a:rPr lang="en-US" altLang="zh-CN" b="1" dirty="0">
                  <a:solidFill>
                    <a:srgbClr val="FF0000"/>
                  </a:solidFill>
                  <a:latin typeface="Times New Roman" panose="02020603050405020304" pitchFamily="18" charset="0"/>
                  <a:ea typeface="华文仿宋" pitchFamily="2" charset="-122"/>
                  <a:cs typeface="Times New Roman" panose="02020603050405020304" pitchFamily="18" charset="0"/>
                </a:rPr>
                <a:t>)/2</a:t>
              </a:r>
              <a:endParaRPr lang="en-US" altLang="zh-CN" sz="2400" b="1" dirty="0">
                <a:solidFill>
                  <a:srgbClr val="FF0000"/>
                </a:solidFill>
                <a:latin typeface="Times New Roman" panose="02020603050405020304" pitchFamily="18" charset="0"/>
                <a:ea typeface="华文仿宋"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C34644DF-2DE4-43C4-A47C-FE547A37EEEC}"/>
                </a:ext>
              </a:extLst>
            </p:cNvPr>
            <p:cNvSpPr/>
            <p:nvPr/>
          </p:nvSpPr>
          <p:spPr bwMode="auto">
            <a:xfrm>
              <a:off x="5076056" y="5971054"/>
              <a:ext cx="3456384" cy="5542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grpSp>
      <p:pic>
        <p:nvPicPr>
          <p:cNvPr id="23" name="图片 22">
            <a:extLst>
              <a:ext uri="{FF2B5EF4-FFF2-40B4-BE49-F238E27FC236}">
                <a16:creationId xmlns:a16="http://schemas.microsoft.com/office/drawing/2014/main" id="{66E8733C-E9F6-4702-81F0-AE1A77ED1054}"/>
              </a:ext>
            </a:extLst>
          </p:cNvPr>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3936351" y="1629785"/>
            <a:ext cx="590956" cy="296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4.4.3  </a:t>
            </a:r>
            <a:r>
              <a:rPr lang="zh-CN" altLang="en-US" sz="3200" dirty="0"/>
              <a:t>缓冲溶液及其应用</a:t>
            </a:r>
            <a:endParaRPr lang="zh-CN" altLang="en-US" dirty="0"/>
          </a:p>
        </p:txBody>
      </p:sp>
      <p:sp>
        <p:nvSpPr>
          <p:cNvPr id="104452" name="Text Box 3"/>
          <p:cNvSpPr>
            <a:spLocks noGrp="1" noChangeArrowheads="1"/>
          </p:cNvSpPr>
          <p:nvPr>
            <p:ph idx="1"/>
          </p:nvPr>
        </p:nvSpPr>
        <p:spPr>
          <a:xfrm>
            <a:off x="251520" y="980728"/>
            <a:ext cx="8640960" cy="4104455"/>
          </a:xfrm>
        </p:spPr>
        <p:txBody>
          <a:bodyPr/>
          <a:lstStyle/>
          <a:p>
            <a:pPr algn="just" eaLnBrk="1" fontAlgn="b" hangingPunct="1">
              <a:lnSpc>
                <a:spcPct val="125000"/>
              </a:lnSpc>
              <a:spcBef>
                <a:spcPts val="600"/>
              </a:spcBef>
              <a:buClrTx/>
              <a:buFontTx/>
              <a:buNone/>
              <a:defRPr/>
            </a:pPr>
            <a:r>
              <a:rPr lang="zh-CN" altLang="en-US" sz="3200" dirty="0">
                <a:solidFill>
                  <a:srgbClr val="FF0000"/>
                </a:solidFill>
                <a:effectLst/>
                <a:latin typeface="+mj-ea"/>
                <a:ea typeface="+mj-ea"/>
                <a:cs typeface="Times New Roman" panose="02020603050405020304" pitchFamily="18" charset="0"/>
              </a:rPr>
              <a:t>缓冲溶液</a:t>
            </a:r>
            <a:r>
              <a:rPr lang="zh-CN" altLang="en-GB" sz="3200" dirty="0">
                <a:solidFill>
                  <a:srgbClr val="FF0000"/>
                </a:solidFill>
                <a:effectLst/>
                <a:latin typeface="Times New Roman" panose="02020603050405020304" pitchFamily="18" charset="0"/>
                <a:ea typeface="楷体_GB2312" pitchFamily="49" charset="-122"/>
                <a:cs typeface="Times New Roman" panose="02020603050405020304" pitchFamily="18" charset="0"/>
              </a:rPr>
              <a:t>(</a:t>
            </a:r>
            <a:r>
              <a:rPr lang="en-GB" altLang="zh-CN" sz="3200" dirty="0">
                <a:solidFill>
                  <a:srgbClr val="FF0000"/>
                </a:solidFill>
                <a:effectLst/>
                <a:latin typeface="Times New Roman" panose="02020603050405020304" pitchFamily="18" charset="0"/>
                <a:ea typeface="楷体_GB2312" pitchFamily="49" charset="-122"/>
                <a:cs typeface="Times New Roman" panose="02020603050405020304" pitchFamily="18" charset="0"/>
              </a:rPr>
              <a:t>buffer solution)</a:t>
            </a:r>
            <a:endParaRPr lang="zh-CN" altLang="en-US" sz="3200" dirty="0">
              <a:solidFill>
                <a:srgbClr val="FF0000"/>
              </a:solidFill>
              <a:effectLst/>
              <a:latin typeface="+mn-ea"/>
              <a:ea typeface="+mn-ea"/>
              <a:cs typeface="Times New Roman" panose="02020603050405020304" pitchFamily="18" charset="0"/>
            </a:endParaRPr>
          </a:p>
          <a:p>
            <a:pPr marL="0" indent="0" algn="just" eaLnBrk="1" fontAlgn="b" hangingPunct="1">
              <a:lnSpc>
                <a:spcPct val="125000"/>
              </a:lnSpc>
              <a:spcBef>
                <a:spcPts val="600"/>
              </a:spcBef>
              <a:buClrTx/>
              <a:buFontTx/>
              <a:buNone/>
              <a:defRPr/>
            </a:pPr>
            <a:r>
              <a:rPr lang="zh-CN" altLang="en-US" dirty="0">
                <a:solidFill>
                  <a:srgbClr val="FF0000"/>
                </a:solidFill>
                <a:effectLst/>
                <a:latin typeface="Times New Roman" panose="02020603050405020304" pitchFamily="18" charset="0"/>
                <a:cs typeface="Times New Roman" panose="02020603050405020304" pitchFamily="18" charset="0"/>
              </a:rPr>
              <a:t>定义：</a:t>
            </a:r>
            <a:r>
              <a:rPr lang="zh-CN" altLang="en-US" dirty="0">
                <a:effectLst/>
                <a:latin typeface="Times New Roman" panose="02020603050405020304" pitchFamily="18" charset="0"/>
                <a:cs typeface="Times New Roman" panose="02020603050405020304" pitchFamily="18" charset="0"/>
              </a:rPr>
              <a:t>在弱酸中加入该酸的共轭碱，或者在弱碱中加入该碱的共轭酸所构成的溶液叫做</a:t>
            </a:r>
            <a:r>
              <a:rPr lang="zh-CN" altLang="en-US" dirty="0">
                <a:effectLst/>
                <a:latin typeface="+mj-ea"/>
                <a:ea typeface="+mj-ea"/>
                <a:cs typeface="Times New Roman" panose="02020603050405020304" pitchFamily="18" charset="0"/>
              </a:rPr>
              <a:t>缓冲溶液</a:t>
            </a:r>
            <a:r>
              <a:rPr lang="en-GB" altLang="zh-CN" dirty="0">
                <a:effectLst/>
                <a:latin typeface="Times New Roman" panose="02020603050405020304" pitchFamily="18" charset="0"/>
                <a:ea typeface="楷体_GB2312" pitchFamily="49" charset="-122"/>
                <a:cs typeface="Times New Roman" panose="02020603050405020304" pitchFamily="18" charset="0"/>
              </a:rPr>
              <a:t> </a:t>
            </a:r>
            <a:r>
              <a:rPr lang="zh-CN" altLang="en-US" dirty="0">
                <a:effectLst/>
                <a:latin typeface="Times New Roman" panose="02020603050405020304" pitchFamily="18" charset="0"/>
                <a:cs typeface="Times New Roman" panose="02020603050405020304" pitchFamily="18" charset="0"/>
              </a:rPr>
              <a:t>。</a:t>
            </a:r>
          </a:p>
          <a:p>
            <a:pPr marL="0" indent="0" algn="just" eaLnBrk="1" fontAlgn="b" hangingPunct="1">
              <a:lnSpc>
                <a:spcPct val="125000"/>
              </a:lnSpc>
              <a:spcBef>
                <a:spcPts val="600"/>
              </a:spcBef>
              <a:buClrTx/>
              <a:buFontTx/>
              <a:buNone/>
              <a:defRPr/>
            </a:pPr>
            <a:r>
              <a:rPr lang="zh-CN" altLang="en-US" dirty="0">
                <a:solidFill>
                  <a:srgbClr val="FF0000"/>
                </a:solidFill>
                <a:effectLst/>
                <a:latin typeface="Times New Roman" panose="02020603050405020304" pitchFamily="18" charset="0"/>
                <a:cs typeface="Times New Roman" panose="02020603050405020304" pitchFamily="18" charset="0"/>
              </a:rPr>
              <a:t>性质：</a:t>
            </a:r>
            <a:r>
              <a:rPr lang="zh-CN" altLang="en-US" dirty="0">
                <a:effectLst/>
                <a:latin typeface="Times New Roman" panose="02020603050405020304" pitchFamily="18" charset="0"/>
                <a:cs typeface="Times New Roman" panose="02020603050405020304" pitchFamily="18" charset="0"/>
              </a:rPr>
              <a:t>其</a:t>
            </a:r>
            <a:r>
              <a:rPr lang="en-US" altLang="zh-CN" dirty="0">
                <a:effectLst/>
                <a:latin typeface="Times New Roman" panose="02020603050405020304" pitchFamily="18" charset="0"/>
                <a:cs typeface="Times New Roman" panose="02020603050405020304" pitchFamily="18" charset="0"/>
              </a:rPr>
              <a:t>pH</a:t>
            </a:r>
            <a:r>
              <a:rPr lang="zh-CN" altLang="en-US" dirty="0">
                <a:effectLst/>
                <a:latin typeface="Times New Roman" panose="02020603050405020304" pitchFamily="18" charset="0"/>
                <a:cs typeface="Times New Roman" panose="02020603050405020304" pitchFamily="18" charset="0"/>
              </a:rPr>
              <a:t>值能在一定范围内不因稀释，或者外加的少量酸或者碱而发生显著变化。即对外加的酸和碱具有缓冲的能力，即</a:t>
            </a:r>
            <a:r>
              <a:rPr lang="zh-CN" altLang="en-US" dirty="0">
                <a:solidFill>
                  <a:srgbClr val="FF0000"/>
                </a:solidFill>
                <a:effectLst/>
                <a:latin typeface="Times New Roman" panose="02020603050405020304" pitchFamily="18" charset="0"/>
                <a:cs typeface="Times New Roman" panose="02020603050405020304" pitchFamily="18" charset="0"/>
              </a:rPr>
              <a:t>缓冲溶液</a:t>
            </a:r>
            <a:r>
              <a:rPr lang="zh-CN" altLang="en-US" dirty="0">
                <a:effectLst/>
                <a:latin typeface="Times New Roman" panose="02020603050405020304" pitchFamily="18" charset="0"/>
                <a:cs typeface="Times New Roman" panose="02020603050405020304" pitchFamily="18" charset="0"/>
              </a:rPr>
              <a:t>可以抵抗外加少量酸或者碱，而</a:t>
            </a:r>
            <a:r>
              <a:rPr lang="en-US" altLang="zh-CN" dirty="0">
                <a:effectLst/>
                <a:latin typeface="Times New Roman" panose="02020603050405020304" pitchFamily="18" charset="0"/>
                <a:cs typeface="Times New Roman" panose="02020603050405020304" pitchFamily="18" charset="0"/>
              </a:rPr>
              <a:t>pH</a:t>
            </a:r>
            <a:r>
              <a:rPr lang="zh-CN" altLang="en-US" dirty="0">
                <a:effectLst/>
                <a:latin typeface="Times New Roman" panose="02020603050405020304" pitchFamily="18" charset="0"/>
                <a:cs typeface="Times New Roman" panose="02020603050405020304" pitchFamily="18" charset="0"/>
              </a:rPr>
              <a:t>值变化不大。</a:t>
            </a:r>
          </a:p>
        </p:txBody>
      </p:sp>
    </p:spTree>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ChangeArrowheads="1"/>
          </p:cNvSpPr>
          <p:nvPr>
            <p:ph type="title"/>
          </p:nvPr>
        </p:nvSpPr>
        <p:spPr>
          <a:xfrm>
            <a:off x="251520" y="333375"/>
            <a:ext cx="6624736" cy="676275"/>
          </a:xfrm>
        </p:spPr>
        <p:txBody>
          <a:bodyPr/>
          <a:lstStyle/>
          <a:p>
            <a:pPr eaLnBrk="1" hangingPunct="1"/>
            <a:r>
              <a:rPr lang="en-US" altLang="zh-CN" sz="3200" dirty="0">
                <a:latin typeface="Arial" panose="020B0604020202020204" pitchFamily="34" charset="0"/>
                <a:cs typeface="Arial" panose="020B0604020202020204" pitchFamily="34" charset="0"/>
              </a:rPr>
              <a:t>4.4.3.1  </a:t>
            </a:r>
            <a:r>
              <a:rPr lang="zh-CN" altLang="en-US" sz="3200" dirty="0"/>
              <a:t>缓冲溶液的组成</a:t>
            </a:r>
          </a:p>
        </p:txBody>
      </p:sp>
      <p:sp>
        <p:nvSpPr>
          <p:cNvPr id="45061" name="Rectangle 3"/>
          <p:cNvSpPr>
            <a:spLocks noGrp="1" noChangeArrowheads="1"/>
          </p:cNvSpPr>
          <p:nvPr>
            <p:ph idx="1"/>
          </p:nvPr>
        </p:nvSpPr>
        <p:spPr>
          <a:xfrm>
            <a:off x="251520" y="980728"/>
            <a:ext cx="8640960" cy="4680520"/>
          </a:xfrm>
        </p:spPr>
        <p:txBody>
          <a:bodyPr/>
          <a:lstStyle/>
          <a:p>
            <a:pPr marL="0" indent="0" eaLnBrk="1" hangingPunct="1">
              <a:lnSpc>
                <a:spcPct val="125000"/>
              </a:lnSpc>
              <a:spcBef>
                <a:spcPts val="600"/>
              </a:spcBef>
              <a:buClrTx/>
              <a:buNone/>
              <a:defRPr/>
            </a:pPr>
            <a:r>
              <a:rPr lang="zh-CN" altLang="en-US" dirty="0">
                <a:effectLst/>
                <a:latin typeface="Times New Roman" panose="02020603050405020304" pitchFamily="18" charset="0"/>
                <a:cs typeface="Times New Roman" panose="02020603050405020304" pitchFamily="18" charset="0"/>
              </a:rPr>
              <a:t>外加少量酸，共轭碱与</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结合生成共轭酸。外加少量碱，共轭酸转变成共轭碱和</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p>
          <a:p>
            <a:pPr marL="0" indent="0" eaLnBrk="1" hangingPunct="1">
              <a:lnSpc>
                <a:spcPct val="125000"/>
              </a:lnSpc>
              <a:spcBef>
                <a:spcPts val="600"/>
              </a:spcBef>
              <a:spcAft>
                <a:spcPts val="1200"/>
              </a:spcAft>
              <a:buClrTx/>
              <a:buNone/>
              <a:defRPr/>
            </a:pPr>
            <a:r>
              <a:rPr lang="zh-CN" altLang="en-US" dirty="0">
                <a:effectLst/>
                <a:latin typeface="Times New Roman" panose="02020603050405020304" pitchFamily="18" charset="0"/>
                <a:cs typeface="Times New Roman" panose="02020603050405020304" pitchFamily="18" charset="0"/>
              </a:rPr>
              <a:t>其中的共轭酸如</a:t>
            </a:r>
            <a:r>
              <a:rPr lang="en-US" altLang="zh-CN" dirty="0" err="1">
                <a:effectLst/>
                <a:latin typeface="Times New Roman" panose="02020603050405020304" pitchFamily="18" charset="0"/>
                <a:cs typeface="Times New Roman" panose="02020603050405020304" pitchFamily="18" charset="0"/>
              </a:rPr>
              <a:t>HAc、HF</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NH</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H</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PO</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等起抵抗碱的作用，共轭碱如</a:t>
            </a:r>
            <a:r>
              <a:rPr lang="en-US" altLang="zh-CN" dirty="0">
                <a:effectLst/>
                <a:latin typeface="Times New Roman" panose="02020603050405020304" pitchFamily="18" charset="0"/>
                <a:cs typeface="Times New Roman" panose="02020603050405020304" pitchFamily="18" charset="0"/>
              </a:rPr>
              <a:t>Ac</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、F</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NH</a:t>
            </a:r>
            <a:r>
              <a:rPr lang="en-US" altLang="zh-CN" baseline="-25000" dirty="0">
                <a:effectLst/>
                <a:latin typeface="Times New Roman" panose="02020603050405020304" pitchFamily="18" charset="0"/>
                <a:cs typeface="Times New Roman" panose="02020603050405020304" pitchFamily="18" charset="0"/>
              </a:rPr>
              <a:t>3</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HPO</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等则起抵抗酸的作用。</a:t>
            </a:r>
            <a:r>
              <a:rPr lang="zh-CN" altLang="en-US" u="sng" dirty="0">
                <a:solidFill>
                  <a:srgbClr val="0000FF"/>
                </a:solidFill>
                <a:effectLst/>
                <a:latin typeface="+mj-ea"/>
                <a:ea typeface="+mj-ea"/>
                <a:cs typeface="Times New Roman" panose="02020603050405020304" pitchFamily="18" charset="0"/>
              </a:rPr>
              <a:t>酸来碱挡、碱来酸掩</a:t>
            </a:r>
          </a:p>
          <a:p>
            <a:pPr marL="0" indent="0" eaLnBrk="1" hangingPunct="1">
              <a:lnSpc>
                <a:spcPct val="125000"/>
              </a:lnSpc>
              <a:spcBef>
                <a:spcPts val="600"/>
              </a:spcBef>
              <a:buNone/>
              <a:defRPr/>
            </a:pPr>
            <a:r>
              <a:rPr lang="zh-CN" altLang="en-US" u="sng" dirty="0">
                <a:solidFill>
                  <a:srgbClr val="FF0000"/>
                </a:solidFill>
                <a:effectLst/>
                <a:latin typeface="+mj-ea"/>
                <a:ea typeface="+mj-ea"/>
                <a:cs typeface="Times New Roman" panose="02020603050405020304" pitchFamily="18" charset="0"/>
              </a:rPr>
              <a:t>缓冲对</a:t>
            </a:r>
            <a:endParaRPr lang="en-US" altLang="zh-CN" u="sng" dirty="0">
              <a:solidFill>
                <a:srgbClr val="FF0000"/>
              </a:solidFill>
              <a:effectLst/>
              <a:latin typeface="+mj-ea"/>
              <a:ea typeface="+mj-ea"/>
              <a:cs typeface="Times New Roman" panose="02020603050405020304" pitchFamily="18" charset="0"/>
            </a:endParaRPr>
          </a:p>
          <a:p>
            <a:pPr marL="0" indent="0" eaLnBrk="1" hangingPunct="1">
              <a:lnSpc>
                <a:spcPct val="125000"/>
              </a:lnSpc>
              <a:spcBef>
                <a:spcPts val="600"/>
              </a:spcBef>
              <a:buNone/>
              <a:defRPr/>
            </a:pPr>
            <a:r>
              <a:rPr lang="zh-CN" altLang="en-US" dirty="0">
                <a:effectLst/>
                <a:latin typeface="Times New Roman" panose="02020603050405020304" pitchFamily="18" charset="0"/>
                <a:cs typeface="Times New Roman" panose="02020603050405020304" pitchFamily="18" charset="0"/>
              </a:rPr>
              <a:t>组成缓冲溶液的一对共轭酸碱，如</a:t>
            </a:r>
            <a:r>
              <a:rPr lang="en-US" altLang="zh-CN" dirty="0">
                <a:effectLst/>
                <a:latin typeface="Times New Roman" panose="02020603050405020304" pitchFamily="18" charset="0"/>
                <a:cs typeface="Times New Roman" panose="02020603050405020304" pitchFamily="18" charset="0"/>
              </a:rPr>
              <a:t>HAc</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Ac</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、NH</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NH</a:t>
            </a:r>
            <a:r>
              <a:rPr lang="en-US" altLang="zh-CN" baseline="-25000" dirty="0">
                <a:effectLst/>
                <a:latin typeface="Times New Roman" panose="02020603050405020304" pitchFamily="18" charset="0"/>
                <a:cs typeface="Times New Roman" panose="02020603050405020304" pitchFamily="18" charset="0"/>
              </a:rPr>
              <a:t>3</a:t>
            </a:r>
            <a:r>
              <a:rPr lang="en-US" altLang="zh-CN" dirty="0">
                <a:effectLst/>
                <a:latin typeface="Times New Roman" panose="02020603050405020304" pitchFamily="18" charset="0"/>
                <a:cs typeface="Times New Roman" panose="02020603050405020304" pitchFamily="18" charset="0"/>
              </a:rPr>
              <a:t>、H</a:t>
            </a:r>
            <a:r>
              <a:rPr lang="en-US" altLang="zh-CN" baseline="-25000" dirty="0">
                <a:effectLst/>
                <a:latin typeface="Times New Roman" panose="02020603050405020304" pitchFamily="18" charset="0"/>
                <a:cs typeface="Times New Roman" panose="02020603050405020304" pitchFamily="18" charset="0"/>
              </a:rPr>
              <a:t>2</a:t>
            </a:r>
            <a:r>
              <a:rPr lang="en-US" altLang="zh-CN" dirty="0">
                <a:effectLst/>
                <a:latin typeface="Times New Roman" panose="02020603050405020304" pitchFamily="18" charset="0"/>
                <a:cs typeface="Times New Roman" panose="02020603050405020304" pitchFamily="18" charset="0"/>
              </a:rPr>
              <a:t>PO</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HPO</a:t>
            </a:r>
            <a:r>
              <a:rPr lang="en-US" altLang="zh-CN" baseline="-25000" dirty="0">
                <a:effectLst/>
                <a:latin typeface="Times New Roman" panose="02020603050405020304" pitchFamily="18" charset="0"/>
                <a:cs typeface="Times New Roman" panose="02020603050405020304" pitchFamily="18" charset="0"/>
              </a:rPr>
              <a:t>4</a:t>
            </a:r>
            <a:r>
              <a:rPr lang="en-US" altLang="zh-CN" baseline="30000" dirty="0">
                <a:effectLst/>
                <a:latin typeface="Times New Roman" panose="02020603050405020304" pitchFamily="18" charset="0"/>
                <a:cs typeface="Times New Roman" panose="02020603050405020304" pitchFamily="18" charset="0"/>
              </a:rPr>
              <a:t>2-</a:t>
            </a:r>
            <a:r>
              <a:rPr lang="zh-CN" altLang="en-US" dirty="0">
                <a:effectLst/>
                <a:latin typeface="Times New Roman" panose="02020603050405020304" pitchFamily="18" charset="0"/>
                <a:cs typeface="Times New Roman" panose="02020603050405020304" pitchFamily="18" charset="0"/>
              </a:rPr>
              <a:t>等均称为缓冲对。</a:t>
            </a:r>
          </a:p>
        </p:txBody>
      </p:sp>
      <p:grpSp>
        <p:nvGrpSpPr>
          <p:cNvPr id="4" name="组合 3">
            <a:extLst>
              <a:ext uri="{FF2B5EF4-FFF2-40B4-BE49-F238E27FC236}">
                <a16:creationId xmlns:a16="http://schemas.microsoft.com/office/drawing/2014/main" id="{A6243C3B-9F01-4705-B1C2-B268F968E438}"/>
              </a:ext>
            </a:extLst>
          </p:cNvPr>
          <p:cNvGrpSpPr/>
          <p:nvPr/>
        </p:nvGrpSpPr>
        <p:grpSpPr>
          <a:xfrm>
            <a:off x="7380312" y="3172991"/>
            <a:ext cx="1480145" cy="1480145"/>
            <a:chOff x="6660232" y="5044480"/>
            <a:chExt cx="1480145" cy="1480145"/>
          </a:xfrm>
        </p:grpSpPr>
        <p:sp>
          <p:nvSpPr>
            <p:cNvPr id="5" name="爆炸形: 8 pt  4">
              <a:extLst>
                <a:ext uri="{FF2B5EF4-FFF2-40B4-BE49-F238E27FC236}">
                  <a16:creationId xmlns:a16="http://schemas.microsoft.com/office/drawing/2014/main" id="{1DD113E2-BCAC-4ABE-8A54-995378C5F740}"/>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6" name="矩形 5">
              <a:extLst>
                <a:ext uri="{FF2B5EF4-FFF2-40B4-BE49-F238E27FC236}">
                  <a16:creationId xmlns:a16="http://schemas.microsoft.com/office/drawing/2014/main" id="{E6323106-BF26-44FB-A804-334EECD5463F}"/>
                </a:ext>
              </a:extLst>
            </p:cNvPr>
            <p:cNvSpPr/>
            <p:nvPr/>
          </p:nvSpPr>
          <p:spPr>
            <a:xfrm>
              <a:off x="6909549" y="5476949"/>
              <a:ext cx="902811" cy="523220"/>
            </a:xfrm>
            <a:prstGeom prst="rect">
              <a:avLst/>
            </a:prstGeom>
          </p:spPr>
          <p:txBody>
            <a:bodyPr wrap="none">
              <a:spAutoFit/>
            </a:bodyPr>
            <a:lstStyle/>
            <a:p>
              <a:r>
                <a:rPr kumimoji="0" lang="zh-CN" altLang="en-US" sz="2800" b="1"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dirty="0">
                <a:solidFill>
                  <a:srgbClr val="FF0000"/>
                </a:solidFill>
              </a:endParaRPr>
            </a:p>
          </p:txBody>
        </p:sp>
      </p:grpSp>
    </p:spTree>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4" name="标题 10"/>
          <p:cNvSpPr>
            <a:spLocks noGrp="1"/>
          </p:cNvSpPr>
          <p:nvPr>
            <p:ph type="title"/>
          </p:nvPr>
        </p:nvSpPr>
        <p:spPr>
          <a:xfrm>
            <a:off x="251520" y="304800"/>
            <a:ext cx="6552505" cy="747713"/>
          </a:xfrm>
        </p:spPr>
        <p:txBody>
          <a:bodyPr/>
          <a:lstStyle/>
          <a:p>
            <a:r>
              <a:rPr lang="en-US" altLang="zh-CN" dirty="0">
                <a:latin typeface="Arial" panose="020B0604020202020204" pitchFamily="34" charset="0"/>
                <a:cs typeface="Arial" panose="020B0604020202020204" pitchFamily="34" charset="0"/>
              </a:rPr>
              <a:t>4.4.3.2  </a:t>
            </a:r>
            <a:r>
              <a:rPr lang="zh-CN" altLang="en-US" dirty="0"/>
              <a:t>缓冲溶液的作用机制</a:t>
            </a:r>
          </a:p>
        </p:txBody>
      </p:sp>
      <p:sp>
        <p:nvSpPr>
          <p:cNvPr id="74756" name="Rectangle 12"/>
          <p:cNvSpPr>
            <a:spLocks noGrp="1" noChangeArrowheads="1"/>
          </p:cNvSpPr>
          <p:nvPr>
            <p:ph type="body" idx="4294967295"/>
          </p:nvPr>
        </p:nvSpPr>
        <p:spPr>
          <a:xfrm>
            <a:off x="251520" y="3285431"/>
            <a:ext cx="8280920" cy="2838450"/>
          </a:xfrm>
        </p:spPr>
        <p:txBody>
          <a:bodyPr/>
          <a:lstStyle/>
          <a:p>
            <a:pPr eaLnBrk="1" hangingPunct="1">
              <a:lnSpc>
                <a:spcPct val="125000"/>
              </a:lnSpc>
              <a:spcBef>
                <a:spcPts val="600"/>
              </a:spcBef>
              <a:buFont typeface="Wingdings" pitchFamily="2" charset="2"/>
              <a:buNone/>
              <a:defRPr/>
            </a:pPr>
            <a:r>
              <a:rPr lang="zh-CN" altLang="en-GB" dirty="0">
                <a:effectLst/>
                <a:latin typeface="Times New Roman" panose="02020603050405020304" pitchFamily="18" charset="0"/>
                <a:cs typeface="Times New Roman" panose="02020603050405020304" pitchFamily="18" charset="0"/>
              </a:rPr>
              <a:t>在该缓冲溶液中，存在大量的</a:t>
            </a:r>
            <a:r>
              <a:rPr lang="en-US" altLang="zh-CN" dirty="0">
                <a:effectLst/>
                <a:latin typeface="Times New Roman" panose="02020603050405020304" pitchFamily="18" charset="0"/>
                <a:cs typeface="Times New Roman" panose="02020603050405020304" pitchFamily="18" charset="0"/>
              </a:rPr>
              <a:t>HAc</a:t>
            </a:r>
            <a:r>
              <a:rPr lang="zh-CN" altLang="en-GB" dirty="0">
                <a:effectLst/>
                <a:latin typeface="Times New Roman" panose="02020603050405020304" pitchFamily="18" charset="0"/>
                <a:cs typeface="Times New Roman" panose="02020603050405020304" pitchFamily="18" charset="0"/>
              </a:rPr>
              <a:t>和</a:t>
            </a:r>
            <a:r>
              <a:rPr lang="en-US" altLang="zh-CN" dirty="0">
                <a:effectLst/>
                <a:latin typeface="Times New Roman" panose="02020603050405020304" pitchFamily="18" charset="0"/>
                <a:cs typeface="Times New Roman" panose="02020603050405020304" pitchFamily="18" charset="0"/>
              </a:rPr>
              <a:t>Ac</a:t>
            </a:r>
            <a:r>
              <a:rPr lang="en-US" altLang="zh-CN" baseline="30000" dirty="0">
                <a:effectLst/>
                <a:latin typeface="Times New Roman" panose="02020603050405020304" pitchFamily="18" charset="0"/>
                <a:cs typeface="Times New Roman" panose="02020603050405020304" pitchFamily="18" charset="0"/>
              </a:rPr>
              <a:t>-</a:t>
            </a:r>
            <a:r>
              <a:rPr lang="zh-CN" altLang="en-GB" dirty="0">
                <a:effectLst/>
                <a:latin typeface="Times New Roman" panose="02020603050405020304" pitchFamily="18" charset="0"/>
                <a:cs typeface="Times New Roman" panose="02020603050405020304" pitchFamily="18" charset="0"/>
              </a:rPr>
              <a:t>：  </a:t>
            </a:r>
          </a:p>
          <a:p>
            <a:pPr eaLnBrk="1" hangingPunct="1">
              <a:lnSpc>
                <a:spcPct val="125000"/>
              </a:lnSpc>
              <a:spcBef>
                <a:spcPts val="600"/>
              </a:spcBef>
              <a:buClrTx/>
              <a:buFont typeface="Wingdings" panose="05000000000000000000" pitchFamily="2" charset="2"/>
              <a:buChar char="Ø"/>
              <a:defRPr/>
            </a:pPr>
            <a:r>
              <a:rPr lang="zh-CN" altLang="en-US" dirty="0">
                <a:effectLst/>
                <a:latin typeface="Times New Roman" panose="02020603050405020304" pitchFamily="18" charset="0"/>
                <a:cs typeface="Times New Roman" panose="02020603050405020304" pitchFamily="18" charset="0"/>
              </a:rPr>
              <a:t>加入少量</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时，与</a:t>
            </a:r>
            <a:r>
              <a:rPr lang="en-US" altLang="zh-CN" dirty="0">
                <a:effectLst/>
                <a:latin typeface="Times New Roman" panose="02020603050405020304" pitchFamily="18" charset="0"/>
                <a:cs typeface="Times New Roman" panose="02020603050405020304" pitchFamily="18" charset="0"/>
              </a:rPr>
              <a:t>Ac</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作用，</a:t>
            </a:r>
            <a:r>
              <a:rPr lang="en-US" altLang="zh-CN" i="1" dirty="0">
                <a:effectLst/>
                <a:latin typeface="Times New Roman" panose="02020603050405020304" pitchFamily="18" charset="0"/>
                <a:cs typeface="Times New Roman" panose="02020603050405020304" pitchFamily="18" charset="0"/>
              </a:rPr>
              <a:t>c</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几乎不变。</a:t>
            </a:r>
          </a:p>
          <a:p>
            <a:pPr eaLnBrk="1" hangingPunct="1">
              <a:lnSpc>
                <a:spcPct val="125000"/>
              </a:lnSpc>
              <a:spcBef>
                <a:spcPts val="600"/>
              </a:spcBef>
              <a:buClrTx/>
              <a:buFont typeface="Wingdings" panose="05000000000000000000" pitchFamily="2" charset="2"/>
              <a:buChar char="Ø"/>
              <a:defRPr/>
            </a:pPr>
            <a:r>
              <a:rPr lang="zh-CN" altLang="en-US" dirty="0">
                <a:effectLst/>
                <a:latin typeface="Times New Roman" panose="02020603050405020304" pitchFamily="18" charset="0"/>
                <a:cs typeface="Times New Roman" panose="02020603050405020304" pitchFamily="18" charset="0"/>
              </a:rPr>
              <a:t>加入少量</a:t>
            </a:r>
            <a:r>
              <a:rPr lang="en-US" altLang="zh-CN" dirty="0">
                <a:effectLst/>
                <a:latin typeface="Times New Roman" panose="02020603050405020304" pitchFamily="18" charset="0"/>
                <a:cs typeface="Times New Roman" panose="02020603050405020304" pitchFamily="18" charset="0"/>
              </a:rPr>
              <a:t>OH</a:t>
            </a:r>
            <a:r>
              <a:rPr lang="en-US" altLang="zh-CN" baseline="30000"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时，与</a:t>
            </a:r>
            <a:r>
              <a:rPr lang="en-US" altLang="zh-CN" dirty="0">
                <a:effectLst/>
                <a:latin typeface="Times New Roman" panose="02020603050405020304" pitchFamily="18" charset="0"/>
                <a:cs typeface="Times New Roman" panose="02020603050405020304" pitchFamily="18" charset="0"/>
              </a:rPr>
              <a:t>HAc</a:t>
            </a:r>
            <a:r>
              <a:rPr lang="zh-CN" altLang="en-US" dirty="0">
                <a:effectLst/>
                <a:latin typeface="Times New Roman" panose="02020603050405020304" pitchFamily="18" charset="0"/>
                <a:cs typeface="Times New Roman" panose="02020603050405020304" pitchFamily="18" charset="0"/>
              </a:rPr>
              <a:t>作用，</a:t>
            </a:r>
            <a:r>
              <a:rPr lang="en-US" altLang="zh-CN" i="1" dirty="0">
                <a:effectLst/>
                <a:latin typeface="Times New Roman" panose="02020603050405020304" pitchFamily="18" charset="0"/>
                <a:cs typeface="Times New Roman" panose="02020603050405020304" pitchFamily="18" charset="0"/>
              </a:rPr>
              <a:t>c</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几乎不变。</a:t>
            </a:r>
          </a:p>
          <a:p>
            <a:pPr eaLnBrk="1" hangingPunct="1">
              <a:lnSpc>
                <a:spcPct val="125000"/>
              </a:lnSpc>
              <a:spcBef>
                <a:spcPts val="600"/>
              </a:spcBef>
              <a:buClrTx/>
              <a:buFont typeface="Wingdings" panose="05000000000000000000" pitchFamily="2" charset="2"/>
              <a:buChar char="Ø"/>
              <a:defRPr/>
            </a:pPr>
            <a:r>
              <a:rPr lang="zh-CN" altLang="en-US" dirty="0">
                <a:effectLst/>
                <a:latin typeface="Times New Roman" panose="02020603050405020304" pitchFamily="18" charset="0"/>
                <a:cs typeface="Times New Roman" panose="02020603050405020304" pitchFamily="18" charset="0"/>
              </a:rPr>
              <a:t>适当稀释时，</a:t>
            </a:r>
            <a:r>
              <a:rPr lang="en-US" altLang="zh-CN" dirty="0">
                <a:effectLst/>
                <a:latin typeface="Times New Roman" panose="02020603050405020304" pitchFamily="18" charset="0"/>
                <a:cs typeface="Times New Roman" panose="02020603050405020304" pitchFamily="18" charset="0"/>
              </a:rPr>
              <a:t>HAc</a:t>
            </a:r>
            <a:r>
              <a:rPr lang="zh-CN" altLang="en-US" dirty="0">
                <a:effectLst/>
                <a:latin typeface="Times New Roman" panose="02020603050405020304" pitchFamily="18" charset="0"/>
                <a:cs typeface="Times New Roman" panose="02020603050405020304" pitchFamily="18" charset="0"/>
              </a:rPr>
              <a:t>解离增大，</a:t>
            </a:r>
            <a:r>
              <a:rPr lang="en-US" altLang="zh-CN" i="1" dirty="0">
                <a:effectLst/>
                <a:latin typeface="Times New Roman" panose="02020603050405020304" pitchFamily="18" charset="0"/>
                <a:cs typeface="Times New Roman" panose="02020603050405020304" pitchFamily="18" charset="0"/>
              </a:rPr>
              <a:t>c</a:t>
            </a:r>
            <a:r>
              <a:rPr lang="en-US" altLang="zh-CN" dirty="0">
                <a:effectLst/>
                <a:latin typeface="Times New Roman" panose="02020603050405020304" pitchFamily="18" charset="0"/>
                <a:cs typeface="Times New Roman" panose="02020603050405020304" pitchFamily="18" charset="0"/>
              </a:rPr>
              <a:t>(H</a:t>
            </a:r>
            <a:r>
              <a:rPr lang="en-US" altLang="zh-CN" baseline="30000" dirty="0">
                <a:effectLst/>
                <a:latin typeface="Times New Roman" panose="02020603050405020304" pitchFamily="18" charset="0"/>
                <a:cs typeface="Times New Roman" panose="02020603050405020304" pitchFamily="18" charset="0"/>
              </a:rPr>
              <a:t>+</a:t>
            </a:r>
            <a:r>
              <a:rPr lang="en-US"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几乎不变。</a:t>
            </a:r>
          </a:p>
        </p:txBody>
      </p:sp>
      <p:graphicFrame>
        <p:nvGraphicFramePr>
          <p:cNvPr id="109573" name="Object 5"/>
          <p:cNvGraphicFramePr>
            <a:graphicFrameLocks noChangeAspect="1"/>
          </p:cNvGraphicFramePr>
          <p:nvPr>
            <p:extLst>
              <p:ext uri="{D42A27DB-BD31-4B8C-83A1-F6EECF244321}">
                <p14:modId xmlns:p14="http://schemas.microsoft.com/office/powerpoint/2010/main" val="4038123643"/>
              </p:ext>
            </p:extLst>
          </p:nvPr>
        </p:nvGraphicFramePr>
        <p:xfrm>
          <a:off x="1879600" y="1701800"/>
          <a:ext cx="5383213" cy="1282700"/>
        </p:xfrm>
        <a:graphic>
          <a:graphicData uri="http://schemas.openxmlformats.org/presentationml/2006/ole">
            <mc:AlternateContent xmlns:mc="http://schemas.openxmlformats.org/markup-compatibility/2006">
              <mc:Choice xmlns:v="urn:schemas-microsoft-com:vml" Requires="v">
                <p:oleObj spid="_x0000_s109919" name="Equation" r:id="rId3" imgW="2234880" imgH="533160" progId="Equation.DSMT4">
                  <p:embed/>
                </p:oleObj>
              </mc:Choice>
              <mc:Fallback>
                <p:oleObj name="Equation" r:id="rId3" imgW="2234880" imgH="533160" progId="Equation.DSMT4">
                  <p:embed/>
                  <p:pic>
                    <p:nvPicPr>
                      <p:cNvPr id="0" name="Picture 5"/>
                      <p:cNvPicPr>
                        <a:picLocks noChangeAspect="1" noChangeArrowheads="1"/>
                      </p:cNvPicPr>
                      <p:nvPr/>
                    </p:nvPicPr>
                    <p:blipFill>
                      <a:blip r:embed="rId4"/>
                      <a:srcRect/>
                      <a:stretch>
                        <a:fillRect/>
                      </a:stretch>
                    </p:blipFill>
                    <p:spPr bwMode="auto">
                      <a:xfrm>
                        <a:off x="1879600" y="1701800"/>
                        <a:ext cx="5383213" cy="128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6" name="TextBox 9"/>
          <p:cNvSpPr txBox="1">
            <a:spLocks noChangeArrowheads="1"/>
          </p:cNvSpPr>
          <p:nvPr/>
        </p:nvSpPr>
        <p:spPr bwMode="auto">
          <a:xfrm>
            <a:off x="251520" y="980728"/>
            <a:ext cx="8892480" cy="523875"/>
          </a:xfrm>
          <a:prstGeom prst="rect">
            <a:avLst/>
          </a:prstGeom>
          <a:noFill/>
          <a:ln w="9525">
            <a:noFill/>
            <a:miter lim="800000"/>
            <a:headEnd/>
            <a:tailEnd/>
          </a:ln>
        </p:spPr>
        <p:txBody>
          <a:bodyPr wrap="square">
            <a:spAutoFit/>
          </a:bodyPr>
          <a:lstStyle/>
          <a:p>
            <a:r>
              <a:rPr lang="zh-CN" altLang="en-US" b="1" dirty="0">
                <a:latin typeface="Times New Roman" panose="02020603050405020304" pitchFamily="18" charset="0"/>
                <a:ea typeface="华文仿宋" pitchFamily="2" charset="-122"/>
                <a:cs typeface="Times New Roman" panose="02020603050405020304" pitchFamily="18" charset="0"/>
              </a:rPr>
              <a:t>例如，在</a:t>
            </a:r>
            <a:r>
              <a:rPr lang="en-US" altLang="zh-CN" b="1" dirty="0">
                <a:latin typeface="Times New Roman" panose="02020603050405020304" pitchFamily="18" charset="0"/>
                <a:ea typeface="华文仿宋" pitchFamily="2" charset="-122"/>
                <a:cs typeface="Times New Roman" panose="02020603050405020304" pitchFamily="18" charset="0"/>
              </a:rPr>
              <a:t>HAc</a:t>
            </a:r>
            <a:r>
              <a:rPr lang="zh-CN" altLang="en-US" b="1" dirty="0">
                <a:latin typeface="Times New Roman" panose="02020603050405020304" pitchFamily="18" charset="0"/>
                <a:ea typeface="华文仿宋" pitchFamily="2" charset="-122"/>
                <a:cs typeface="Times New Roman" panose="02020603050405020304" pitchFamily="18" charset="0"/>
              </a:rPr>
              <a:t>与</a:t>
            </a:r>
            <a:r>
              <a:rPr lang="en-US" altLang="zh-CN" b="1" dirty="0">
                <a:latin typeface="Times New Roman" panose="02020603050405020304" pitchFamily="18" charset="0"/>
                <a:ea typeface="华文仿宋" pitchFamily="2" charset="-122"/>
                <a:cs typeface="Times New Roman" panose="02020603050405020304" pitchFamily="18" charset="0"/>
              </a:rPr>
              <a:t>Ac</a:t>
            </a:r>
            <a:r>
              <a:rPr lang="en-US" altLang="zh-CN" b="1" baseline="30000" dirty="0">
                <a:latin typeface="Times New Roman" panose="02020603050405020304" pitchFamily="18" charset="0"/>
                <a:ea typeface="华文仿宋" pitchFamily="2" charset="-122"/>
                <a:cs typeface="Times New Roman" panose="02020603050405020304" pitchFamily="18" charset="0"/>
              </a:rPr>
              <a:t>-</a:t>
            </a:r>
            <a:r>
              <a:rPr lang="zh-CN" altLang="en-US" b="1" dirty="0">
                <a:latin typeface="Times New Roman" panose="02020603050405020304" pitchFamily="18" charset="0"/>
                <a:ea typeface="华文仿宋" pitchFamily="2" charset="-122"/>
                <a:cs typeface="Times New Roman" panose="02020603050405020304" pitchFamily="18" charset="0"/>
              </a:rPr>
              <a:t>组成的缓冲溶液中，存在如下平衡：</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8"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4.4.3.3  </a:t>
            </a:r>
            <a:r>
              <a:rPr lang="zh-CN" altLang="en-US" sz="3200" dirty="0"/>
              <a:t>缓冲溶液的</a:t>
            </a:r>
            <a:r>
              <a:rPr lang="en-US" altLang="zh-CN" sz="3200" dirty="0"/>
              <a:t>pH</a:t>
            </a:r>
            <a:r>
              <a:rPr lang="zh-CN" altLang="en-US" sz="3200" dirty="0"/>
              <a:t>值</a:t>
            </a:r>
          </a:p>
        </p:txBody>
      </p:sp>
      <p:sp>
        <p:nvSpPr>
          <p:cNvPr id="106500" name="Rectangle 3"/>
          <p:cNvSpPr>
            <a:spLocks noGrp="1" noChangeArrowheads="1"/>
          </p:cNvSpPr>
          <p:nvPr>
            <p:ph idx="1"/>
          </p:nvPr>
        </p:nvSpPr>
        <p:spPr>
          <a:xfrm>
            <a:off x="251520" y="2276872"/>
            <a:ext cx="8682930" cy="3959820"/>
          </a:xfrm>
        </p:spPr>
        <p:txBody>
          <a:bodyPr/>
          <a:lstStyle/>
          <a:p>
            <a:pPr marL="0" indent="0" eaLnBrk="1" hangingPunct="1">
              <a:lnSpc>
                <a:spcPct val="125000"/>
              </a:lnSpc>
              <a:spcBef>
                <a:spcPts val="600"/>
              </a:spcBef>
              <a:buNone/>
              <a:defRPr/>
            </a:pPr>
            <a:r>
              <a:rPr lang="zh-CN" altLang="en-US" dirty="0">
                <a:effectLst/>
                <a:latin typeface="Times New Roman" panose="02020603050405020304" pitchFamily="18" charset="0"/>
                <a:cs typeface="Times New Roman" panose="02020603050405020304" pitchFamily="18" charset="0"/>
              </a:rPr>
              <a:t>其</a:t>
            </a:r>
            <a:r>
              <a:rPr lang="en-US" altLang="zh-CN" dirty="0">
                <a:effectLst/>
                <a:latin typeface="Times New Roman" panose="02020603050405020304" pitchFamily="18" charset="0"/>
                <a:cs typeface="Times New Roman" panose="02020603050405020304" pitchFamily="18" charset="0"/>
              </a:rPr>
              <a:t>pH</a:t>
            </a:r>
            <a:r>
              <a:rPr lang="zh-CN" altLang="en-US" dirty="0">
                <a:effectLst/>
                <a:latin typeface="Times New Roman" panose="02020603050405020304" pitchFamily="18" charset="0"/>
                <a:cs typeface="Times New Roman" panose="02020603050405020304" pitchFamily="18" charset="0"/>
              </a:rPr>
              <a:t>值取决于缓冲对或共扼酸碱对中的</a:t>
            </a:r>
            <a:r>
              <a:rPr lang="en-US" altLang="zh-CN" i="1" dirty="0">
                <a:solidFill>
                  <a:srgbClr val="FF0000"/>
                </a:solidFill>
                <a:effectLst/>
                <a:latin typeface="Times New Roman" panose="02020603050405020304" pitchFamily="18" charset="0"/>
                <a:cs typeface="Times New Roman" panose="02020603050405020304" pitchFamily="18" charset="0"/>
              </a:rPr>
              <a:t>K</a:t>
            </a:r>
            <a:r>
              <a:rPr lang="en-US" altLang="zh-CN" baseline="-25000" dirty="0">
                <a:solidFill>
                  <a:srgbClr val="FF0000"/>
                </a:solidFill>
                <a:effectLst/>
                <a:latin typeface="Times New Roman" panose="02020603050405020304" pitchFamily="18" charset="0"/>
                <a:cs typeface="Times New Roman" panose="02020603050405020304" pitchFamily="18" charset="0"/>
              </a:rPr>
              <a:t>a</a:t>
            </a:r>
            <a:r>
              <a:rPr lang="zh-CN" altLang="en-US" dirty="0">
                <a:effectLst/>
                <a:latin typeface="Times New Roman" panose="02020603050405020304" pitchFamily="18" charset="0"/>
                <a:cs typeface="Times New Roman" panose="02020603050405020304" pitchFamily="18" charset="0"/>
              </a:rPr>
              <a:t>值以及缓冲对的两种物质</a:t>
            </a:r>
            <a:r>
              <a:rPr lang="zh-CN" altLang="en-US" dirty="0">
                <a:solidFill>
                  <a:srgbClr val="FF0000"/>
                </a:solidFill>
                <a:effectLst/>
                <a:latin typeface="Times New Roman" panose="02020603050405020304" pitchFamily="18" charset="0"/>
                <a:cs typeface="Times New Roman" panose="02020603050405020304" pitchFamily="18" charset="0"/>
              </a:rPr>
              <a:t>浓度之比值，即：</a:t>
            </a:r>
            <a:endParaRPr lang="zh-CN" altLang="en-US"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defRPr/>
            </a:pPr>
            <a:endParaRPr lang="zh-CN" altLang="en-US"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defRPr/>
            </a:pPr>
            <a:endParaRPr lang="en-US" altLang="zh-CN" dirty="0">
              <a:effectLst/>
              <a:latin typeface="Times New Roman" panose="02020603050405020304" pitchFamily="18" charset="0"/>
              <a:cs typeface="Times New Roman" panose="02020603050405020304" pitchFamily="18" charset="0"/>
            </a:endParaRPr>
          </a:p>
          <a:p>
            <a:pPr marL="0" indent="0" eaLnBrk="1" hangingPunct="1">
              <a:lnSpc>
                <a:spcPct val="125000"/>
              </a:lnSpc>
              <a:spcBef>
                <a:spcPts val="600"/>
              </a:spcBef>
              <a:buNone/>
              <a:defRPr/>
            </a:pPr>
            <a:r>
              <a:rPr lang="zh-CN" altLang="en-US" dirty="0">
                <a:effectLst/>
                <a:latin typeface="Times New Roman" panose="02020603050405020304" pitchFamily="18" charset="0"/>
                <a:cs typeface="Times New Roman" panose="02020603050405020304" pitchFamily="18" charset="0"/>
              </a:rPr>
              <a:t>缓冲对中任一种物质的浓度过小都会使溶液丧失缓冲能力。一般共轭酸碱对的浓度比值取</a:t>
            </a:r>
            <a:r>
              <a:rPr lang="zh-CN" altLang="en-US" dirty="0">
                <a:solidFill>
                  <a:srgbClr val="0000FF"/>
                </a:solidFill>
                <a:effectLst/>
                <a:latin typeface="Times New Roman" panose="02020603050405020304" pitchFamily="18" charset="0"/>
                <a:cs typeface="Times New Roman" panose="02020603050405020304" pitchFamily="18" charset="0"/>
              </a:rPr>
              <a:t>0.</a:t>
            </a:r>
            <a:r>
              <a:rPr lang="en-US" altLang="zh-CN" dirty="0">
                <a:solidFill>
                  <a:srgbClr val="0000FF"/>
                </a:solidFill>
                <a:effectLst/>
                <a:latin typeface="Times New Roman" panose="02020603050405020304" pitchFamily="18" charset="0"/>
                <a:cs typeface="Times New Roman" panose="02020603050405020304" pitchFamily="18" charset="0"/>
              </a:rPr>
              <a:t>1-10</a:t>
            </a:r>
            <a:r>
              <a:rPr lang="zh-CN" altLang="en-US" dirty="0">
                <a:effectLst/>
                <a:latin typeface="Times New Roman" panose="02020603050405020304" pitchFamily="18" charset="0"/>
                <a:cs typeface="Times New Roman" panose="02020603050405020304" pitchFamily="18" charset="0"/>
              </a:rPr>
              <a:t>之间为好，</a:t>
            </a:r>
            <a:r>
              <a:rPr lang="zh-CN" altLang="en-US" dirty="0">
                <a:solidFill>
                  <a:srgbClr val="FF0000"/>
                </a:solidFill>
                <a:effectLst/>
                <a:latin typeface="Times New Roman" panose="02020603050405020304" pitchFamily="18" charset="0"/>
                <a:cs typeface="Times New Roman" panose="02020603050405020304" pitchFamily="18" charset="0"/>
              </a:rPr>
              <a:t>如果此比值为1，则有</a:t>
            </a:r>
            <a:r>
              <a:rPr lang="en-US" altLang="zh-CN" dirty="0">
                <a:solidFill>
                  <a:srgbClr val="FF0000"/>
                </a:solidFill>
                <a:effectLst/>
                <a:latin typeface="Times New Roman" panose="02020603050405020304" pitchFamily="18" charset="0"/>
                <a:cs typeface="Times New Roman" panose="02020603050405020304" pitchFamily="18" charset="0"/>
              </a:rPr>
              <a:t>pH ＝ </a:t>
            </a:r>
            <a:r>
              <a:rPr lang="en-US" altLang="zh-CN" dirty="0" err="1">
                <a:solidFill>
                  <a:srgbClr val="FF0000"/>
                </a:solidFill>
                <a:effectLst/>
                <a:latin typeface="Times New Roman" panose="02020603050405020304" pitchFamily="18" charset="0"/>
                <a:cs typeface="Times New Roman" panose="02020603050405020304" pitchFamily="18" charset="0"/>
              </a:rPr>
              <a:t>p</a:t>
            </a:r>
            <a:r>
              <a:rPr lang="en-US" altLang="zh-CN" i="1" dirty="0" err="1">
                <a:solidFill>
                  <a:srgbClr val="FF0000"/>
                </a:solidFill>
                <a:effectLst/>
                <a:latin typeface="Times New Roman" panose="02020603050405020304" pitchFamily="18" charset="0"/>
                <a:cs typeface="Times New Roman" panose="02020603050405020304" pitchFamily="18" charset="0"/>
              </a:rPr>
              <a:t>K</a:t>
            </a:r>
            <a:r>
              <a:rPr lang="en-US" altLang="zh-CN" baseline="-25000" dirty="0" err="1">
                <a:solidFill>
                  <a:srgbClr val="FF0000"/>
                </a:solidFill>
                <a:effectLst/>
                <a:latin typeface="Times New Roman" panose="02020603050405020304" pitchFamily="18" charset="0"/>
                <a:cs typeface="Times New Roman" panose="02020603050405020304" pitchFamily="18" charset="0"/>
              </a:rPr>
              <a:t>a</a:t>
            </a:r>
            <a:r>
              <a:rPr lang="en-US" altLang="zh-CN" i="1" dirty="0">
                <a:solidFill>
                  <a:srgbClr val="FF0000"/>
                </a:solidFill>
                <a:effectLst/>
                <a:latin typeface="Times New Roman" panose="02020603050405020304" pitchFamily="18" charset="0"/>
                <a:cs typeface="Times New Roman" panose="02020603050405020304" pitchFamily="18" charset="0"/>
              </a:rPr>
              <a:t>。</a:t>
            </a:r>
          </a:p>
        </p:txBody>
      </p:sp>
      <p:graphicFrame>
        <p:nvGraphicFramePr>
          <p:cNvPr id="110597" name="Object 5"/>
          <p:cNvGraphicFramePr>
            <a:graphicFrameLocks noChangeAspect="1"/>
          </p:cNvGraphicFramePr>
          <p:nvPr>
            <p:extLst>
              <p:ext uri="{D42A27DB-BD31-4B8C-83A1-F6EECF244321}">
                <p14:modId xmlns:p14="http://schemas.microsoft.com/office/powerpoint/2010/main" val="3727759807"/>
              </p:ext>
            </p:extLst>
          </p:nvPr>
        </p:nvGraphicFramePr>
        <p:xfrm>
          <a:off x="5716588" y="3435350"/>
          <a:ext cx="3171825" cy="1136650"/>
        </p:xfrm>
        <a:graphic>
          <a:graphicData uri="http://schemas.openxmlformats.org/presentationml/2006/ole">
            <mc:AlternateContent xmlns:mc="http://schemas.openxmlformats.org/markup-compatibility/2006">
              <mc:Choice xmlns:v="urn:schemas-microsoft-com:vml" Requires="v">
                <p:oleObj spid="_x0000_s110952" name="Equation" r:id="rId3" imgW="1307880" imgH="457200" progId="Equation.DSMT4">
                  <p:embed/>
                </p:oleObj>
              </mc:Choice>
              <mc:Fallback>
                <p:oleObj name="Equation" r:id="rId3" imgW="1307880" imgH="457200" progId="Equation.DSMT4">
                  <p:embed/>
                  <p:pic>
                    <p:nvPicPr>
                      <p:cNvPr id="0" name="Picture 5"/>
                      <p:cNvPicPr>
                        <a:picLocks noChangeAspect="1" noChangeArrowheads="1"/>
                      </p:cNvPicPr>
                      <p:nvPr/>
                    </p:nvPicPr>
                    <p:blipFill>
                      <a:blip r:embed="rId4"/>
                      <a:srcRect/>
                      <a:stretch>
                        <a:fillRect/>
                      </a:stretch>
                    </p:blipFill>
                    <p:spPr bwMode="auto">
                      <a:xfrm>
                        <a:off x="5716588" y="3435350"/>
                        <a:ext cx="3171825" cy="1136650"/>
                      </a:xfrm>
                      <a:prstGeom prst="rect">
                        <a:avLst/>
                      </a:prstGeom>
                      <a:noFill/>
                      <a:ln>
                        <a:noFill/>
                      </a:ln>
                    </p:spPr>
                  </p:pic>
                </p:oleObj>
              </mc:Fallback>
            </mc:AlternateContent>
          </a:graphicData>
        </a:graphic>
      </p:graphicFrame>
      <p:sp>
        <p:nvSpPr>
          <p:cNvPr id="6" name="Rectangle 3"/>
          <p:cNvSpPr txBox="1">
            <a:spLocks noChangeArrowheads="1"/>
          </p:cNvSpPr>
          <p:nvPr/>
        </p:nvSpPr>
        <p:spPr bwMode="auto">
          <a:xfrm>
            <a:off x="251520" y="980728"/>
            <a:ext cx="8349555" cy="1187400"/>
          </a:xfrm>
          <a:prstGeom prst="rect">
            <a:avLst/>
          </a:prstGeom>
          <a:noFill/>
          <a:ln w="9525">
            <a:noFill/>
            <a:miter lim="800000"/>
            <a:headEnd/>
            <a:tailEnd/>
          </a:ln>
          <a:effectLst/>
        </p:spPr>
        <p:txBody>
          <a:bodyPr/>
          <a:lstStyle/>
          <a:p>
            <a:pPr marL="342900" indent="-342900" algn="just">
              <a:lnSpc>
                <a:spcPct val="125000"/>
              </a:lnSpc>
              <a:spcBef>
                <a:spcPts val="600"/>
              </a:spcBef>
              <a:defRPr/>
            </a:pPr>
            <a:r>
              <a:rPr kumimoji="0" lang="zh-CN" altLang="en-US" b="1" kern="0" dirty="0">
                <a:latin typeface="+mj-ea"/>
                <a:ea typeface="+mj-ea"/>
                <a:cs typeface="Times New Roman" panose="02020603050405020304" pitchFamily="18" charset="0"/>
              </a:rPr>
              <a:t>对于一缓冲对</a:t>
            </a:r>
            <a:endParaRPr kumimoji="0" lang="en-US" altLang="zh-CN" b="1" kern="0" dirty="0">
              <a:latin typeface="+mj-ea"/>
              <a:ea typeface="+mj-ea"/>
              <a:cs typeface="Times New Roman" panose="02020603050405020304" pitchFamily="18" charset="0"/>
            </a:endParaRPr>
          </a:p>
          <a:p>
            <a:pPr marL="342900" indent="-342900" algn="ctr">
              <a:lnSpc>
                <a:spcPct val="125000"/>
              </a:lnSpc>
              <a:spcBef>
                <a:spcPts val="600"/>
              </a:spcBef>
              <a:defRPr/>
            </a:pPr>
            <a:r>
              <a:rPr kumimoji="0" lang="zh-CN" altLang="en-US" b="1" kern="0" dirty="0">
                <a:solidFill>
                  <a:srgbClr val="0000FF"/>
                </a:solidFill>
                <a:latin typeface="Times New Roman" panose="02020603050405020304" pitchFamily="18" charset="0"/>
                <a:ea typeface="华文仿宋" pitchFamily="2" charset="-122"/>
                <a:cs typeface="Times New Roman" panose="02020603050405020304" pitchFamily="18" charset="0"/>
              </a:rPr>
              <a:t>共轭酸</a:t>
            </a:r>
            <a:r>
              <a:rPr kumimoji="0" lang="en-US"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a:t>
            </a:r>
            <a:r>
              <a:rPr kumimoji="0" lang="en-US" altLang="zh-CN" b="1" kern="0" dirty="0" err="1">
                <a:solidFill>
                  <a:srgbClr val="0000FF"/>
                </a:solidFill>
                <a:latin typeface="Times New Roman" panose="02020603050405020304" pitchFamily="18" charset="0"/>
                <a:ea typeface="华文仿宋" pitchFamily="2" charset="-122"/>
                <a:cs typeface="Times New Roman" panose="02020603050405020304" pitchFamily="18" charset="0"/>
              </a:rPr>
              <a:t>aq</a:t>
            </a:r>
            <a:r>
              <a:rPr kumimoji="0" lang="en-US"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        H</a:t>
            </a:r>
            <a:r>
              <a:rPr kumimoji="0" lang="en-US" altLang="zh-CN" b="1" kern="0" baseline="30000" dirty="0">
                <a:solidFill>
                  <a:srgbClr val="0000FF"/>
                </a:solidFill>
                <a:latin typeface="Times New Roman" panose="02020603050405020304" pitchFamily="18" charset="0"/>
                <a:ea typeface="华文仿宋" pitchFamily="2" charset="-122"/>
                <a:cs typeface="Times New Roman" panose="02020603050405020304" pitchFamily="18" charset="0"/>
              </a:rPr>
              <a:t>+</a:t>
            </a:r>
            <a:r>
              <a:rPr kumimoji="0" lang="en-US"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a:t>
            </a:r>
            <a:r>
              <a:rPr kumimoji="0" lang="en-US" altLang="zh-CN" b="1" kern="0" dirty="0" err="1">
                <a:solidFill>
                  <a:srgbClr val="0000FF"/>
                </a:solidFill>
                <a:latin typeface="Times New Roman" panose="02020603050405020304" pitchFamily="18" charset="0"/>
                <a:ea typeface="华文仿宋" pitchFamily="2" charset="-122"/>
                <a:cs typeface="Times New Roman" panose="02020603050405020304" pitchFamily="18" charset="0"/>
              </a:rPr>
              <a:t>aq</a:t>
            </a:r>
            <a:r>
              <a:rPr kumimoji="0" lang="en-US"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 + </a:t>
            </a:r>
            <a:r>
              <a:rPr kumimoji="0" lang="zh-CN" altLang="en-US" b="1" kern="0" dirty="0">
                <a:solidFill>
                  <a:srgbClr val="0000FF"/>
                </a:solidFill>
                <a:latin typeface="Times New Roman" panose="02020603050405020304" pitchFamily="18" charset="0"/>
                <a:ea typeface="华文仿宋" pitchFamily="2" charset="-122"/>
                <a:cs typeface="Times New Roman" panose="02020603050405020304" pitchFamily="18" charset="0"/>
              </a:rPr>
              <a:t>共轭碱</a:t>
            </a:r>
            <a:r>
              <a:rPr kumimoji="0" lang="en-US"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a:t>
            </a:r>
            <a:r>
              <a:rPr kumimoji="0" lang="en-US" altLang="zh-CN" b="1" kern="0" dirty="0" err="1">
                <a:solidFill>
                  <a:srgbClr val="0000FF"/>
                </a:solidFill>
                <a:latin typeface="Times New Roman" panose="02020603050405020304" pitchFamily="18" charset="0"/>
                <a:ea typeface="华文仿宋" pitchFamily="2" charset="-122"/>
                <a:cs typeface="Times New Roman" panose="02020603050405020304" pitchFamily="18" charset="0"/>
              </a:rPr>
              <a:t>aq</a:t>
            </a:r>
            <a:r>
              <a:rPr kumimoji="0" lang="en-US" altLang="zh-CN" b="1" kern="0" dirty="0">
                <a:solidFill>
                  <a:srgbClr val="0000FF"/>
                </a:solidFill>
                <a:latin typeface="Times New Roman" panose="02020603050405020304" pitchFamily="18" charset="0"/>
                <a:ea typeface="华文仿宋" pitchFamily="2" charset="-122"/>
                <a:cs typeface="Times New Roman" panose="02020603050405020304" pitchFamily="18" charset="0"/>
              </a:rPr>
              <a:t>)</a:t>
            </a:r>
          </a:p>
        </p:txBody>
      </p:sp>
      <p:grpSp>
        <p:nvGrpSpPr>
          <p:cNvPr id="2" name="组合 1">
            <a:extLst>
              <a:ext uri="{FF2B5EF4-FFF2-40B4-BE49-F238E27FC236}">
                <a16:creationId xmlns:a16="http://schemas.microsoft.com/office/drawing/2014/main" id="{479DD379-3DC7-4EEC-A462-57C0F0599FE6}"/>
              </a:ext>
            </a:extLst>
          </p:cNvPr>
          <p:cNvGrpSpPr/>
          <p:nvPr/>
        </p:nvGrpSpPr>
        <p:grpSpPr>
          <a:xfrm>
            <a:off x="179512" y="3541884"/>
            <a:ext cx="2566964" cy="926758"/>
            <a:chOff x="6342284" y="3410763"/>
            <a:chExt cx="2566964" cy="926758"/>
          </a:xfrm>
        </p:grpSpPr>
        <p:sp>
          <p:nvSpPr>
            <p:cNvPr id="7" name="Rectangle 9">
              <a:extLst>
                <a:ext uri="{FF2B5EF4-FFF2-40B4-BE49-F238E27FC236}">
                  <a16:creationId xmlns:a16="http://schemas.microsoft.com/office/drawing/2014/main" id="{ADBDCE6D-197F-45E5-9EB2-79FC24B2339A}"/>
                </a:ext>
              </a:extLst>
            </p:cNvPr>
            <p:cNvSpPr>
              <a:spLocks noChangeArrowheads="1"/>
            </p:cNvSpPr>
            <p:nvPr/>
          </p:nvSpPr>
          <p:spPr bwMode="auto">
            <a:xfrm>
              <a:off x="7066160" y="3410763"/>
              <a:ext cx="1843088" cy="461665"/>
            </a:xfrm>
            <a:prstGeom prst="rect">
              <a:avLst/>
            </a:prstGeom>
            <a:noFill/>
            <a:ln w="9525">
              <a:noFill/>
              <a:miter lim="800000"/>
              <a:headEnd/>
              <a:tailEnd/>
            </a:ln>
          </p:spPr>
          <p:txBody>
            <a:bodyPr wrap="square">
              <a:spAutoFit/>
            </a:bodyPr>
            <a:lstStyle/>
            <a:p>
              <a:r>
                <a:rPr lang="en-US" altLang="zh-CN" sz="2400" i="1" dirty="0">
                  <a:latin typeface="Times New Roman" pitchFamily="18" charset="0"/>
                  <a:ea typeface="楷体_GB2312" pitchFamily="49" charset="-122"/>
                  <a:cs typeface="Times New Roman" pitchFamily="18" charset="0"/>
                </a:rPr>
                <a:t>c</a:t>
              </a:r>
              <a:r>
                <a:rPr lang="en-US" altLang="zh-CN" sz="2400" baseline="-25000" dirty="0">
                  <a:latin typeface="Times New Roman" pitchFamily="18" charset="0"/>
                  <a:ea typeface="楷体_GB2312" pitchFamily="49" charset="-122"/>
                  <a:cs typeface="Times New Roman" pitchFamily="18" charset="0"/>
                </a:rPr>
                <a:t>(H+)</a:t>
              </a:r>
              <a:r>
                <a:rPr lang="en-US" altLang="zh-CN" sz="2400" dirty="0">
                  <a:latin typeface="Times New Roman" pitchFamily="18" charset="0"/>
                  <a:ea typeface="楷体_GB2312" pitchFamily="49" charset="-122"/>
                  <a:cs typeface="Times New Roman" pitchFamily="18" charset="0"/>
                </a:rPr>
                <a:t>·</a:t>
              </a:r>
              <a:r>
                <a:rPr lang="en-US" altLang="zh-CN" sz="2400" i="1" dirty="0">
                  <a:latin typeface="Times New Roman" pitchFamily="18" charset="0"/>
                  <a:ea typeface="楷体_GB2312" pitchFamily="49" charset="-122"/>
                  <a:cs typeface="Times New Roman" pitchFamily="18" charset="0"/>
                </a:rPr>
                <a:t>c</a:t>
              </a:r>
              <a:r>
                <a:rPr lang="en-US" altLang="zh-CN" sz="2400" baseline="-25000" dirty="0">
                  <a:latin typeface="Times New Roman" pitchFamily="18" charset="0"/>
                  <a:ea typeface="楷体_GB2312" pitchFamily="49" charset="-122"/>
                  <a:cs typeface="Times New Roman" pitchFamily="18" charset="0"/>
                </a:rPr>
                <a:t>(</a:t>
              </a:r>
              <a:r>
                <a:rPr lang="zh-CN" altLang="en-US" sz="2400" baseline="-25000" dirty="0">
                  <a:latin typeface="Times New Roman" pitchFamily="18" charset="0"/>
                  <a:ea typeface="楷体_GB2312" pitchFamily="49" charset="-122"/>
                  <a:cs typeface="Times New Roman" pitchFamily="18" charset="0"/>
                </a:rPr>
                <a:t>共轭碱</a:t>
              </a:r>
              <a:r>
                <a:rPr lang="en-US" altLang="zh-CN" sz="2400" baseline="-25000" dirty="0">
                  <a:latin typeface="Times New Roman" pitchFamily="18" charset="0"/>
                  <a:ea typeface="楷体_GB2312" pitchFamily="49" charset="-122"/>
                  <a:cs typeface="Times New Roman" pitchFamily="18" charset="0"/>
                </a:rPr>
                <a:t>)</a:t>
              </a:r>
            </a:p>
          </p:txBody>
        </p:sp>
        <p:sp>
          <p:nvSpPr>
            <p:cNvPr id="8" name="Rectangle 11">
              <a:extLst>
                <a:ext uri="{FF2B5EF4-FFF2-40B4-BE49-F238E27FC236}">
                  <a16:creationId xmlns:a16="http://schemas.microsoft.com/office/drawing/2014/main" id="{32201869-56C6-4E65-A488-EF2CD211E33D}"/>
                </a:ext>
              </a:extLst>
            </p:cNvPr>
            <p:cNvSpPr>
              <a:spLocks noChangeArrowheads="1"/>
            </p:cNvSpPr>
            <p:nvPr/>
          </p:nvSpPr>
          <p:spPr bwMode="auto">
            <a:xfrm>
              <a:off x="6804025" y="3645024"/>
              <a:ext cx="2050561" cy="461665"/>
            </a:xfrm>
            <a:prstGeom prst="rect">
              <a:avLst/>
            </a:prstGeom>
            <a:noFill/>
            <a:ln w="9525">
              <a:noFill/>
              <a:miter lim="800000"/>
              <a:headEnd/>
              <a:tailEnd/>
            </a:ln>
          </p:spPr>
          <p:txBody>
            <a:bodyPr wrap="none">
              <a:spAutoFit/>
            </a:bodyPr>
            <a:lstStyle/>
            <a:p>
              <a:r>
                <a:rPr lang="en-US" altLang="zh-CN" sz="2400" dirty="0">
                  <a:latin typeface="Times New Roman" pitchFamily="18" charset="0"/>
                  <a:ea typeface="楷体_GB2312" pitchFamily="49" charset="-122"/>
                  <a:cs typeface="Times New Roman" pitchFamily="18" charset="0"/>
                </a:rPr>
                <a:t>= ————— </a:t>
              </a:r>
            </a:p>
          </p:txBody>
        </p:sp>
        <p:sp>
          <p:nvSpPr>
            <p:cNvPr id="9" name="Rectangle 9">
              <a:extLst>
                <a:ext uri="{FF2B5EF4-FFF2-40B4-BE49-F238E27FC236}">
                  <a16:creationId xmlns:a16="http://schemas.microsoft.com/office/drawing/2014/main" id="{16BEE7BA-3ABD-440B-9594-0173BF3BE58E}"/>
                </a:ext>
              </a:extLst>
            </p:cNvPr>
            <p:cNvSpPr>
              <a:spLocks noChangeArrowheads="1"/>
            </p:cNvSpPr>
            <p:nvPr/>
          </p:nvSpPr>
          <p:spPr bwMode="auto">
            <a:xfrm>
              <a:off x="7164288" y="3875856"/>
              <a:ext cx="1512168" cy="461665"/>
            </a:xfrm>
            <a:prstGeom prst="rect">
              <a:avLst/>
            </a:prstGeom>
            <a:noFill/>
            <a:ln w="9525">
              <a:noFill/>
              <a:miter lim="800000"/>
              <a:headEnd/>
              <a:tailEnd/>
            </a:ln>
          </p:spPr>
          <p:txBody>
            <a:bodyPr wrap="square">
              <a:spAutoFit/>
            </a:bodyPr>
            <a:lstStyle/>
            <a:p>
              <a:pPr algn="ctr"/>
              <a:r>
                <a:rPr lang="en-US" altLang="zh-CN" sz="2400" i="1" dirty="0">
                  <a:latin typeface="Times New Roman" pitchFamily="18" charset="0"/>
                  <a:ea typeface="楷体_GB2312" pitchFamily="49" charset="-122"/>
                  <a:cs typeface="Times New Roman" pitchFamily="18" charset="0"/>
                </a:rPr>
                <a:t>c</a:t>
              </a:r>
              <a:r>
                <a:rPr lang="en-US" altLang="zh-CN" sz="2400" baseline="-25000" dirty="0">
                  <a:latin typeface="Times New Roman" pitchFamily="18" charset="0"/>
                  <a:ea typeface="楷体_GB2312" pitchFamily="49" charset="-122"/>
                  <a:cs typeface="Times New Roman" pitchFamily="18" charset="0"/>
                </a:rPr>
                <a:t>(</a:t>
              </a:r>
              <a:r>
                <a:rPr lang="zh-CN" altLang="en-US" sz="2400" baseline="-25000" dirty="0">
                  <a:latin typeface="Times New Roman" pitchFamily="18" charset="0"/>
                  <a:ea typeface="楷体_GB2312" pitchFamily="49" charset="-122"/>
                  <a:cs typeface="Times New Roman" pitchFamily="18" charset="0"/>
                </a:rPr>
                <a:t>共轭酸</a:t>
              </a:r>
              <a:r>
                <a:rPr lang="en-US" altLang="zh-CN" sz="2400" baseline="-25000" dirty="0">
                  <a:latin typeface="Times New Roman" pitchFamily="18" charset="0"/>
                  <a:ea typeface="楷体_GB2312" pitchFamily="49" charset="-122"/>
                  <a:cs typeface="Times New Roman" pitchFamily="18" charset="0"/>
                </a:rPr>
                <a:t>)</a:t>
              </a:r>
            </a:p>
          </p:txBody>
        </p:sp>
        <p:sp>
          <p:nvSpPr>
            <p:cNvPr id="10" name="Rectangle 9">
              <a:extLst>
                <a:ext uri="{FF2B5EF4-FFF2-40B4-BE49-F238E27FC236}">
                  <a16:creationId xmlns:a16="http://schemas.microsoft.com/office/drawing/2014/main" id="{3F73DAE5-A9B2-4C13-B136-B70CCAF5DE6E}"/>
                </a:ext>
              </a:extLst>
            </p:cNvPr>
            <p:cNvSpPr>
              <a:spLocks noChangeArrowheads="1"/>
            </p:cNvSpPr>
            <p:nvPr/>
          </p:nvSpPr>
          <p:spPr bwMode="auto">
            <a:xfrm>
              <a:off x="6342284" y="3641595"/>
              <a:ext cx="683568" cy="461665"/>
            </a:xfrm>
            <a:prstGeom prst="rect">
              <a:avLst/>
            </a:prstGeom>
            <a:noFill/>
            <a:ln w="9525">
              <a:noFill/>
              <a:miter lim="800000"/>
              <a:headEnd/>
              <a:tailEnd/>
            </a:ln>
          </p:spPr>
          <p:txBody>
            <a:bodyPr wrap="square">
              <a:spAutoFit/>
            </a:bodyPr>
            <a:lstStyle/>
            <a:p>
              <a:pPr algn="ctr"/>
              <a:r>
                <a:rPr lang="en-US" altLang="zh-CN" sz="2400" i="1" dirty="0">
                  <a:latin typeface="Times New Roman" pitchFamily="18" charset="0"/>
                  <a:ea typeface="楷体_GB2312" pitchFamily="49" charset="-122"/>
                  <a:cs typeface="Times New Roman" pitchFamily="18" charset="0"/>
                </a:rPr>
                <a:t>K</a:t>
              </a:r>
              <a:r>
                <a:rPr lang="en-US" altLang="zh-CN" sz="2400" baseline="-25000" dirty="0">
                  <a:latin typeface="Times New Roman" pitchFamily="18" charset="0"/>
                  <a:ea typeface="楷体_GB2312" pitchFamily="49" charset="-122"/>
                  <a:cs typeface="Times New Roman" pitchFamily="18" charset="0"/>
                </a:rPr>
                <a:t>a</a:t>
              </a:r>
            </a:p>
          </p:txBody>
        </p:sp>
      </p:grpSp>
      <p:grpSp>
        <p:nvGrpSpPr>
          <p:cNvPr id="11" name="组合 10">
            <a:extLst>
              <a:ext uri="{FF2B5EF4-FFF2-40B4-BE49-F238E27FC236}">
                <a16:creationId xmlns:a16="http://schemas.microsoft.com/office/drawing/2014/main" id="{7EA65E6D-8B1D-4D70-A489-E76B8BF1E48D}"/>
              </a:ext>
            </a:extLst>
          </p:cNvPr>
          <p:cNvGrpSpPr/>
          <p:nvPr/>
        </p:nvGrpSpPr>
        <p:grpSpPr>
          <a:xfrm>
            <a:off x="2820261" y="3560246"/>
            <a:ext cx="2714600" cy="926758"/>
            <a:chOff x="6194648" y="3410763"/>
            <a:chExt cx="2714600" cy="926758"/>
          </a:xfrm>
        </p:grpSpPr>
        <p:sp>
          <p:nvSpPr>
            <p:cNvPr id="12" name="Rectangle 9">
              <a:extLst>
                <a:ext uri="{FF2B5EF4-FFF2-40B4-BE49-F238E27FC236}">
                  <a16:creationId xmlns:a16="http://schemas.microsoft.com/office/drawing/2014/main" id="{BDE5CFCE-2C04-41D1-87D7-2E79F76077A0}"/>
                </a:ext>
              </a:extLst>
            </p:cNvPr>
            <p:cNvSpPr>
              <a:spLocks noChangeArrowheads="1"/>
            </p:cNvSpPr>
            <p:nvPr/>
          </p:nvSpPr>
          <p:spPr bwMode="auto">
            <a:xfrm>
              <a:off x="7066160" y="3410763"/>
              <a:ext cx="1843088" cy="461665"/>
            </a:xfrm>
            <a:prstGeom prst="rect">
              <a:avLst/>
            </a:prstGeom>
            <a:noFill/>
            <a:ln w="9525">
              <a:noFill/>
              <a:miter lim="800000"/>
              <a:headEnd/>
              <a:tailEnd/>
            </a:ln>
          </p:spPr>
          <p:txBody>
            <a:bodyPr wrap="square">
              <a:spAutoFit/>
            </a:bodyPr>
            <a:lstStyle/>
            <a:p>
              <a:r>
                <a:rPr lang="en-US" altLang="zh-CN" sz="2400" i="1" dirty="0">
                  <a:latin typeface="Times New Roman" pitchFamily="18" charset="0"/>
                  <a:ea typeface="楷体_GB2312" pitchFamily="49" charset="-122"/>
                  <a:cs typeface="Times New Roman" pitchFamily="18" charset="0"/>
                </a:rPr>
                <a:t>K</a:t>
              </a:r>
              <a:r>
                <a:rPr lang="en-US" altLang="zh-CN" sz="2400" baseline="-25000" dirty="0">
                  <a:latin typeface="Times New Roman" pitchFamily="18" charset="0"/>
                  <a:ea typeface="楷体_GB2312" pitchFamily="49" charset="-122"/>
                  <a:cs typeface="Times New Roman" pitchFamily="18" charset="0"/>
                </a:rPr>
                <a:t>a</a:t>
              </a:r>
              <a:r>
                <a:rPr lang="en-US" altLang="zh-CN" sz="2400" i="1" baseline="-25000" dirty="0">
                  <a:latin typeface="Times New Roman" pitchFamily="18" charset="0"/>
                  <a:ea typeface="楷体_GB2312" pitchFamily="49" charset="-122"/>
                  <a:cs typeface="Times New Roman" pitchFamily="18" charset="0"/>
                </a:rPr>
                <a:t> </a:t>
              </a:r>
              <a:r>
                <a:rPr lang="en-US" altLang="zh-CN" sz="2400" dirty="0">
                  <a:latin typeface="Times New Roman" pitchFamily="18" charset="0"/>
                  <a:ea typeface="楷体_GB2312" pitchFamily="49" charset="-122"/>
                  <a:cs typeface="Times New Roman" pitchFamily="18" charset="0"/>
                </a:rPr>
                <a:t>·</a:t>
              </a:r>
              <a:r>
                <a:rPr lang="en-US" altLang="zh-CN" sz="2400" i="1" dirty="0">
                  <a:latin typeface="Times New Roman" pitchFamily="18" charset="0"/>
                  <a:ea typeface="楷体_GB2312" pitchFamily="49" charset="-122"/>
                  <a:cs typeface="Times New Roman" pitchFamily="18" charset="0"/>
                </a:rPr>
                <a:t>c</a:t>
              </a:r>
              <a:r>
                <a:rPr lang="en-US" altLang="zh-CN" sz="2400" baseline="-25000" dirty="0">
                  <a:latin typeface="Times New Roman" pitchFamily="18" charset="0"/>
                  <a:ea typeface="楷体_GB2312" pitchFamily="49" charset="-122"/>
                  <a:cs typeface="Times New Roman" pitchFamily="18" charset="0"/>
                </a:rPr>
                <a:t>(</a:t>
              </a:r>
              <a:r>
                <a:rPr lang="zh-CN" altLang="en-US" sz="2400" baseline="-25000" dirty="0">
                  <a:latin typeface="Times New Roman" pitchFamily="18" charset="0"/>
                  <a:ea typeface="楷体_GB2312" pitchFamily="49" charset="-122"/>
                  <a:cs typeface="Times New Roman" pitchFamily="18" charset="0"/>
                </a:rPr>
                <a:t>共轭酸</a:t>
              </a:r>
              <a:r>
                <a:rPr lang="en-US" altLang="zh-CN" sz="2400" baseline="-25000" dirty="0">
                  <a:latin typeface="Times New Roman" pitchFamily="18" charset="0"/>
                  <a:ea typeface="楷体_GB2312" pitchFamily="49" charset="-122"/>
                  <a:cs typeface="Times New Roman" pitchFamily="18" charset="0"/>
                </a:rPr>
                <a:t>)</a:t>
              </a:r>
            </a:p>
          </p:txBody>
        </p:sp>
        <p:sp>
          <p:nvSpPr>
            <p:cNvPr id="13" name="Rectangle 11">
              <a:extLst>
                <a:ext uri="{FF2B5EF4-FFF2-40B4-BE49-F238E27FC236}">
                  <a16:creationId xmlns:a16="http://schemas.microsoft.com/office/drawing/2014/main" id="{DA0A4861-E60F-4817-9D41-B27DE5FEEB56}"/>
                </a:ext>
              </a:extLst>
            </p:cNvPr>
            <p:cNvSpPr>
              <a:spLocks noChangeArrowheads="1"/>
            </p:cNvSpPr>
            <p:nvPr/>
          </p:nvSpPr>
          <p:spPr bwMode="auto">
            <a:xfrm>
              <a:off x="6804025" y="3645024"/>
              <a:ext cx="2050561" cy="461665"/>
            </a:xfrm>
            <a:prstGeom prst="rect">
              <a:avLst/>
            </a:prstGeom>
            <a:noFill/>
            <a:ln w="9525">
              <a:noFill/>
              <a:miter lim="800000"/>
              <a:headEnd/>
              <a:tailEnd/>
            </a:ln>
          </p:spPr>
          <p:txBody>
            <a:bodyPr wrap="none">
              <a:spAutoFit/>
            </a:bodyPr>
            <a:lstStyle/>
            <a:p>
              <a:r>
                <a:rPr lang="en-US" altLang="zh-CN" sz="2400" dirty="0">
                  <a:latin typeface="Times New Roman" pitchFamily="18" charset="0"/>
                  <a:ea typeface="楷体_GB2312" pitchFamily="49" charset="-122"/>
                  <a:cs typeface="Times New Roman" pitchFamily="18" charset="0"/>
                </a:rPr>
                <a:t>= ————— </a:t>
              </a:r>
            </a:p>
          </p:txBody>
        </p:sp>
        <p:sp>
          <p:nvSpPr>
            <p:cNvPr id="14" name="Rectangle 9">
              <a:extLst>
                <a:ext uri="{FF2B5EF4-FFF2-40B4-BE49-F238E27FC236}">
                  <a16:creationId xmlns:a16="http://schemas.microsoft.com/office/drawing/2014/main" id="{D2986093-DB9B-4934-87AC-719CFD469AA3}"/>
                </a:ext>
              </a:extLst>
            </p:cNvPr>
            <p:cNvSpPr>
              <a:spLocks noChangeArrowheads="1"/>
            </p:cNvSpPr>
            <p:nvPr/>
          </p:nvSpPr>
          <p:spPr bwMode="auto">
            <a:xfrm>
              <a:off x="7164288" y="3875856"/>
              <a:ext cx="1512168" cy="461665"/>
            </a:xfrm>
            <a:prstGeom prst="rect">
              <a:avLst/>
            </a:prstGeom>
            <a:noFill/>
            <a:ln w="9525">
              <a:noFill/>
              <a:miter lim="800000"/>
              <a:headEnd/>
              <a:tailEnd/>
            </a:ln>
          </p:spPr>
          <p:txBody>
            <a:bodyPr wrap="square">
              <a:spAutoFit/>
            </a:bodyPr>
            <a:lstStyle/>
            <a:p>
              <a:pPr algn="ctr"/>
              <a:r>
                <a:rPr lang="en-US" altLang="zh-CN" sz="2400" i="1" dirty="0">
                  <a:latin typeface="Times New Roman" pitchFamily="18" charset="0"/>
                  <a:ea typeface="楷体_GB2312" pitchFamily="49" charset="-122"/>
                  <a:cs typeface="Times New Roman" pitchFamily="18" charset="0"/>
                </a:rPr>
                <a:t>c</a:t>
              </a:r>
              <a:r>
                <a:rPr lang="en-US" altLang="zh-CN" sz="2400" baseline="-25000" dirty="0">
                  <a:latin typeface="Times New Roman" pitchFamily="18" charset="0"/>
                  <a:ea typeface="楷体_GB2312" pitchFamily="49" charset="-122"/>
                  <a:cs typeface="Times New Roman" pitchFamily="18" charset="0"/>
                </a:rPr>
                <a:t>(</a:t>
              </a:r>
              <a:r>
                <a:rPr lang="zh-CN" altLang="en-US" sz="2400" baseline="-25000" dirty="0">
                  <a:latin typeface="Times New Roman" pitchFamily="18" charset="0"/>
                  <a:ea typeface="楷体_GB2312" pitchFamily="49" charset="-122"/>
                  <a:cs typeface="Times New Roman" pitchFamily="18" charset="0"/>
                </a:rPr>
                <a:t>共轭碱</a:t>
              </a:r>
              <a:r>
                <a:rPr lang="en-US" altLang="zh-CN" sz="2400" baseline="-25000" dirty="0">
                  <a:latin typeface="Times New Roman" pitchFamily="18" charset="0"/>
                  <a:ea typeface="楷体_GB2312" pitchFamily="49" charset="-122"/>
                  <a:cs typeface="Times New Roman" pitchFamily="18" charset="0"/>
                </a:rPr>
                <a:t>)</a:t>
              </a:r>
            </a:p>
          </p:txBody>
        </p:sp>
        <p:sp>
          <p:nvSpPr>
            <p:cNvPr id="15" name="Rectangle 9">
              <a:extLst>
                <a:ext uri="{FF2B5EF4-FFF2-40B4-BE49-F238E27FC236}">
                  <a16:creationId xmlns:a16="http://schemas.microsoft.com/office/drawing/2014/main" id="{E647CFA9-5B29-46DD-8986-B5A9424A040C}"/>
                </a:ext>
              </a:extLst>
            </p:cNvPr>
            <p:cNvSpPr>
              <a:spLocks noChangeArrowheads="1"/>
            </p:cNvSpPr>
            <p:nvPr/>
          </p:nvSpPr>
          <p:spPr bwMode="auto">
            <a:xfrm>
              <a:off x="6194648" y="3537932"/>
              <a:ext cx="815635" cy="461665"/>
            </a:xfrm>
            <a:prstGeom prst="rect">
              <a:avLst/>
            </a:prstGeom>
            <a:noFill/>
            <a:ln w="9525">
              <a:noFill/>
              <a:miter lim="800000"/>
              <a:headEnd/>
              <a:tailEnd/>
            </a:ln>
          </p:spPr>
          <p:txBody>
            <a:bodyPr wrap="square">
              <a:spAutoFit/>
            </a:bodyPr>
            <a:lstStyle/>
            <a:p>
              <a:pPr algn="ctr"/>
              <a:r>
                <a:rPr lang="en-US" altLang="zh-CN" sz="2400" i="1" dirty="0">
                  <a:latin typeface="Times New Roman" pitchFamily="18" charset="0"/>
                  <a:ea typeface="楷体_GB2312" pitchFamily="49" charset="-122"/>
                  <a:cs typeface="Times New Roman" pitchFamily="18" charset="0"/>
                </a:rPr>
                <a:t>c</a:t>
              </a:r>
              <a:r>
                <a:rPr lang="en-US" altLang="zh-CN" sz="2400" baseline="-25000" dirty="0">
                  <a:latin typeface="Times New Roman" pitchFamily="18" charset="0"/>
                  <a:ea typeface="楷体_GB2312" pitchFamily="49" charset="-122"/>
                  <a:cs typeface="Times New Roman" pitchFamily="18" charset="0"/>
                </a:rPr>
                <a:t>(H+)</a:t>
              </a:r>
            </a:p>
          </p:txBody>
        </p:sp>
      </p:grpSp>
      <p:grpSp>
        <p:nvGrpSpPr>
          <p:cNvPr id="17" name="组合 16">
            <a:extLst>
              <a:ext uri="{FF2B5EF4-FFF2-40B4-BE49-F238E27FC236}">
                <a16:creationId xmlns:a16="http://schemas.microsoft.com/office/drawing/2014/main" id="{0D81E34C-6D4D-4B23-ABB4-7D63876E0DD1}"/>
              </a:ext>
            </a:extLst>
          </p:cNvPr>
          <p:cNvGrpSpPr/>
          <p:nvPr/>
        </p:nvGrpSpPr>
        <p:grpSpPr>
          <a:xfrm>
            <a:off x="7452320" y="908720"/>
            <a:ext cx="1480145" cy="1480145"/>
            <a:chOff x="6660232" y="5044480"/>
            <a:chExt cx="1480145" cy="1480145"/>
          </a:xfrm>
        </p:grpSpPr>
        <p:sp>
          <p:nvSpPr>
            <p:cNvPr id="18" name="爆炸形: 8 pt  17">
              <a:extLst>
                <a:ext uri="{FF2B5EF4-FFF2-40B4-BE49-F238E27FC236}">
                  <a16:creationId xmlns:a16="http://schemas.microsoft.com/office/drawing/2014/main" id="{25BD3633-1931-46E7-822A-97A97B7BCA6F}"/>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9" name="矩形 18">
              <a:extLst>
                <a:ext uri="{FF2B5EF4-FFF2-40B4-BE49-F238E27FC236}">
                  <a16:creationId xmlns:a16="http://schemas.microsoft.com/office/drawing/2014/main" id="{39E4FF4D-F05D-47DD-AFC4-48B276D618A3}"/>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
        <p:nvSpPr>
          <p:cNvPr id="4" name="矩形 3">
            <a:extLst>
              <a:ext uri="{FF2B5EF4-FFF2-40B4-BE49-F238E27FC236}">
                <a16:creationId xmlns:a16="http://schemas.microsoft.com/office/drawing/2014/main" id="{F5FD6D12-C23F-4E85-BD9B-97F4D795FA99}"/>
              </a:ext>
            </a:extLst>
          </p:cNvPr>
          <p:cNvSpPr/>
          <p:nvPr/>
        </p:nvSpPr>
        <p:spPr bwMode="auto">
          <a:xfrm>
            <a:off x="5683820" y="3560246"/>
            <a:ext cx="3250630" cy="1011754"/>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ndParaRPr>
          </a:p>
        </p:txBody>
      </p:sp>
      <p:pic>
        <p:nvPicPr>
          <p:cNvPr id="20" name="图片 19">
            <a:extLst>
              <a:ext uri="{FF2B5EF4-FFF2-40B4-BE49-F238E27FC236}">
                <a16:creationId xmlns:a16="http://schemas.microsoft.com/office/drawing/2014/main" id="{C85E7CC1-31BA-4724-829E-0D9A8E37DE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5153" y="1776905"/>
            <a:ext cx="590956" cy="296224"/>
          </a:xfrm>
          <a:prstGeom prst="rect">
            <a:avLst/>
          </a:prstGeom>
        </p:spPr>
      </p:pic>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2" name="Rectangle 2"/>
          <p:cNvSpPr>
            <a:spLocks noGrp="1" noChangeArrowheads="1"/>
          </p:cNvSpPr>
          <p:nvPr>
            <p:ph type="title"/>
          </p:nvPr>
        </p:nvSpPr>
        <p:spPr>
          <a:xfrm>
            <a:off x="251520" y="333375"/>
            <a:ext cx="6552505" cy="676275"/>
          </a:xfrm>
        </p:spPr>
        <p:txBody>
          <a:bodyPr/>
          <a:lstStyle/>
          <a:p>
            <a:pPr eaLnBrk="1" hangingPunct="1"/>
            <a:r>
              <a:rPr lang="en-US" altLang="zh-CN" sz="3200" dirty="0">
                <a:latin typeface="Arial" panose="020B0604020202020204" pitchFamily="34" charset="0"/>
                <a:cs typeface="Arial" panose="020B0604020202020204" pitchFamily="34" charset="0"/>
              </a:rPr>
              <a:t>4.4.3.4  </a:t>
            </a:r>
            <a:r>
              <a:rPr lang="zh-CN" altLang="en-US" sz="3200" dirty="0"/>
              <a:t>缓冲溶液的缓冲容量</a:t>
            </a:r>
          </a:p>
        </p:txBody>
      </p:sp>
      <p:sp>
        <p:nvSpPr>
          <p:cNvPr id="105476" name="Rectangle 3"/>
          <p:cNvSpPr>
            <a:spLocks noGrp="1" noChangeArrowheads="1"/>
          </p:cNvSpPr>
          <p:nvPr>
            <p:ph idx="1"/>
          </p:nvPr>
        </p:nvSpPr>
        <p:spPr>
          <a:xfrm>
            <a:off x="251520" y="980728"/>
            <a:ext cx="8784976" cy="3456384"/>
          </a:xfrm>
        </p:spPr>
        <p:txBody>
          <a:bodyPr/>
          <a:lstStyle/>
          <a:p>
            <a:pPr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当缓冲溶液中加入大量的强酸或强碱，溶液中的弱酸及其共扼碱或弱碱及其共轭酸中的一种消耗将尽时，就失去缓冲能力。所以，缓冲能力是有限的。</a:t>
            </a:r>
            <a:endParaRPr lang="en-US" altLang="zh-CN"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buClrTx/>
              <a:defRPr/>
            </a:pPr>
            <a:r>
              <a:rPr lang="zh-CN" altLang="en-US" dirty="0">
                <a:effectLst/>
                <a:latin typeface="Times New Roman" panose="02020603050405020304" pitchFamily="18" charset="0"/>
                <a:cs typeface="Times New Roman" panose="02020603050405020304" pitchFamily="18" charset="0"/>
              </a:rPr>
              <a:t>缓冲能力用</a:t>
            </a:r>
            <a:r>
              <a:rPr lang="zh-CN" altLang="en-US" dirty="0">
                <a:solidFill>
                  <a:srgbClr val="FF0000"/>
                </a:solidFill>
                <a:effectLst/>
                <a:latin typeface="Times New Roman" panose="02020603050405020304" pitchFamily="18" charset="0"/>
                <a:ea typeface="+mj-ea"/>
                <a:cs typeface="Times New Roman" panose="02020603050405020304" pitchFamily="18" charset="0"/>
              </a:rPr>
              <a:t>缓冲容量</a:t>
            </a:r>
            <a:r>
              <a:rPr lang="zh-CN" altLang="en-US" dirty="0">
                <a:effectLst/>
                <a:latin typeface="Times New Roman" panose="02020603050405020304" pitchFamily="18" charset="0"/>
                <a:cs typeface="Times New Roman" panose="02020603050405020304" pitchFamily="18" charset="0"/>
              </a:rPr>
              <a:t>表示，即为改变缓冲溶液单位 </a:t>
            </a:r>
            <a:r>
              <a:rPr lang="en-US" altLang="zh-CN" dirty="0">
                <a:effectLst/>
                <a:latin typeface="Times New Roman" panose="02020603050405020304" pitchFamily="18" charset="0"/>
                <a:cs typeface="Times New Roman" panose="02020603050405020304" pitchFamily="18" charset="0"/>
              </a:rPr>
              <a:t>pH</a:t>
            </a:r>
            <a:r>
              <a:rPr lang="zh-CN" altLang="en-US" dirty="0">
                <a:effectLst/>
                <a:latin typeface="Times New Roman" panose="02020603050405020304" pitchFamily="18" charset="0"/>
                <a:cs typeface="Times New Roman" panose="02020603050405020304" pitchFamily="18" charset="0"/>
              </a:rPr>
              <a:t>值时所添加的强酸或强碱的物质的量，常用</a:t>
            </a:r>
            <a:r>
              <a:rPr lang="zh-CN" altLang="en-US" i="1" dirty="0">
                <a:solidFill>
                  <a:srgbClr val="FF0000"/>
                </a:solidFill>
                <a:effectLst/>
                <a:latin typeface="Times New Roman" panose="02020603050405020304" pitchFamily="18" charset="0"/>
                <a:cs typeface="Times New Roman" panose="02020603050405020304" pitchFamily="18" charset="0"/>
                <a:sym typeface="Symbol"/>
              </a:rPr>
              <a:t></a:t>
            </a:r>
            <a:r>
              <a:rPr lang="zh-CN" altLang="en-US" dirty="0">
                <a:effectLst/>
                <a:latin typeface="Times New Roman" panose="02020603050405020304" pitchFamily="18" charset="0"/>
                <a:cs typeface="Times New Roman" panose="02020603050405020304" pitchFamily="18" charset="0"/>
                <a:sym typeface="Symbol"/>
              </a:rPr>
              <a:t>表示</a:t>
            </a:r>
            <a:r>
              <a:rPr lang="zh-CN" altLang="en-US" dirty="0">
                <a:effectLst/>
                <a:latin typeface="Times New Roman" panose="02020603050405020304" pitchFamily="18" charset="0"/>
                <a:cs typeface="Times New Roman" panose="02020603050405020304" pitchFamily="18" charset="0"/>
              </a:rPr>
              <a:t>。</a:t>
            </a:r>
          </a:p>
          <a:p>
            <a:pPr eaLnBrk="1" hangingPunct="1">
              <a:lnSpc>
                <a:spcPct val="125000"/>
              </a:lnSpc>
              <a:spcBef>
                <a:spcPts val="600"/>
              </a:spcBef>
              <a:defRPr/>
            </a:pPr>
            <a:endParaRPr lang="zh-CN" altLang="en-US" dirty="0">
              <a:effectLst/>
              <a:latin typeface="Times New Roman" panose="02020603050405020304" pitchFamily="18" charset="0"/>
              <a:cs typeface="Times New Roman" panose="02020603050405020304" pitchFamily="18" charset="0"/>
            </a:endParaRPr>
          </a:p>
          <a:p>
            <a:pPr eaLnBrk="1" hangingPunct="1">
              <a:lnSpc>
                <a:spcPct val="125000"/>
              </a:lnSpc>
              <a:spcBef>
                <a:spcPts val="600"/>
              </a:spcBef>
              <a:buFontTx/>
              <a:buNone/>
              <a:defRPr/>
            </a:pPr>
            <a:endParaRPr lang="zh-CN" altLang="en-US" sz="3200" dirty="0">
              <a:effectLst/>
              <a:latin typeface="Times New Roman" panose="02020603050405020304" pitchFamily="18" charset="0"/>
              <a:cs typeface="Times New Roman" panose="02020603050405020304" pitchFamily="18" charset="0"/>
            </a:endParaRPr>
          </a:p>
        </p:txBody>
      </p:sp>
      <p:graphicFrame>
        <p:nvGraphicFramePr>
          <p:cNvPr id="10" name="Object 5"/>
          <p:cNvGraphicFramePr>
            <a:graphicFrameLocks noChangeAspect="1"/>
          </p:cNvGraphicFramePr>
          <p:nvPr>
            <p:extLst>
              <p:ext uri="{D42A27DB-BD31-4B8C-83A1-F6EECF244321}">
                <p14:modId xmlns:p14="http://schemas.microsoft.com/office/powerpoint/2010/main" val="1809822607"/>
              </p:ext>
            </p:extLst>
          </p:nvPr>
        </p:nvGraphicFramePr>
        <p:xfrm>
          <a:off x="3003550" y="3933825"/>
          <a:ext cx="3136900" cy="1008063"/>
        </p:xfrm>
        <a:graphic>
          <a:graphicData uri="http://schemas.openxmlformats.org/presentationml/2006/ole">
            <mc:AlternateContent xmlns:mc="http://schemas.openxmlformats.org/markup-compatibility/2006">
              <mc:Choice xmlns:v="urn:schemas-microsoft-com:vml" Requires="v">
                <p:oleObj spid="_x0000_s111967" name="Equation" r:id="rId3" imgW="1244520" imgH="444240" progId="Equation.DSMT4">
                  <p:embed/>
                </p:oleObj>
              </mc:Choice>
              <mc:Fallback>
                <p:oleObj name="Equation" r:id="rId3" imgW="1244520" imgH="444240" progId="Equation.DSMT4">
                  <p:embed/>
                  <p:pic>
                    <p:nvPicPr>
                      <p:cNvPr id="0" name="Picture 5"/>
                      <p:cNvPicPr>
                        <a:picLocks noChangeAspect="1" noChangeArrowheads="1"/>
                      </p:cNvPicPr>
                      <p:nvPr/>
                    </p:nvPicPr>
                    <p:blipFill>
                      <a:blip r:embed="rId4"/>
                      <a:srcRect/>
                      <a:stretch>
                        <a:fillRect/>
                      </a:stretch>
                    </p:blipFill>
                    <p:spPr bwMode="auto">
                      <a:xfrm>
                        <a:off x="3003550" y="3933825"/>
                        <a:ext cx="3136900"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p:nvPr/>
        </p:nvSpPr>
        <p:spPr>
          <a:xfrm>
            <a:off x="251520" y="5000826"/>
            <a:ext cx="8640960" cy="1668534"/>
          </a:xfrm>
          <a:prstGeom prst="rect">
            <a:avLst/>
          </a:prstGeom>
        </p:spPr>
        <p:txBody>
          <a:bodyPr wrap="square">
            <a:spAutoFit/>
          </a:bodyPr>
          <a:lstStyle/>
          <a:p>
            <a:pPr algn="just">
              <a:lnSpc>
                <a:spcPct val="125000"/>
              </a:lnSpc>
              <a:defRPr/>
            </a:pPr>
            <a:r>
              <a:rPr lang="zh-CN" altLang="en-US" b="1" dirty="0">
                <a:solidFill>
                  <a:srgbClr val="FF0000"/>
                </a:solidFill>
                <a:latin typeface="Times New Roman" panose="02020603050405020304" pitchFamily="18" charset="0"/>
                <a:ea typeface="+mj-ea"/>
                <a:cs typeface="Times New Roman" panose="02020603050405020304" pitchFamily="18" charset="0"/>
                <a:sym typeface="Symbol" pitchFamily="18" charset="2"/>
              </a:rPr>
              <a:t>规律：</a:t>
            </a:r>
            <a:r>
              <a:rPr lang="zh-CN" altLang="en-US" b="1" dirty="0">
                <a:latin typeface="Times New Roman" panose="02020603050405020304" pitchFamily="18" charset="0"/>
                <a:ea typeface="华文仿宋" pitchFamily="2" charset="-122"/>
                <a:cs typeface="Times New Roman" panose="02020603050405020304" pitchFamily="18" charset="0"/>
                <a:sym typeface="Symbol" pitchFamily="18" charset="2"/>
              </a:rPr>
              <a:t>当缓冲溶液各组分浓度相同时，缓冲溶液的总浓度越大，</a:t>
            </a:r>
            <a:r>
              <a:rPr lang="zh-CN" altLang="en-US" b="1" i="1" dirty="0">
                <a:latin typeface="Times New Roman" panose="02020603050405020304" pitchFamily="18" charset="0"/>
                <a:ea typeface="华文仿宋" pitchFamily="2" charset="-122"/>
                <a:cs typeface="Times New Roman" panose="02020603050405020304" pitchFamily="18" charset="0"/>
                <a:sym typeface="Symbol" pitchFamily="18" charset="2"/>
              </a:rPr>
              <a:t></a:t>
            </a:r>
            <a:r>
              <a:rPr lang="zh-CN" altLang="en-US" b="1" dirty="0">
                <a:latin typeface="Times New Roman" panose="02020603050405020304" pitchFamily="18" charset="0"/>
                <a:ea typeface="华文仿宋" pitchFamily="2" charset="-122"/>
                <a:cs typeface="Times New Roman" panose="02020603050405020304" pitchFamily="18" charset="0"/>
                <a:sym typeface="Symbol" pitchFamily="18" charset="2"/>
              </a:rPr>
              <a:t>越大。当缓冲溶液总浓度相同时，各组分浓度比为</a:t>
            </a:r>
            <a:r>
              <a:rPr lang="en-US" altLang="zh-CN" b="1" dirty="0">
                <a:latin typeface="Times New Roman" panose="02020603050405020304" pitchFamily="18" charset="0"/>
                <a:ea typeface="华文仿宋" pitchFamily="2" charset="-122"/>
                <a:cs typeface="Times New Roman" panose="02020603050405020304" pitchFamily="18" charset="0"/>
                <a:sym typeface="Symbol" pitchFamily="18" charset="2"/>
              </a:rPr>
              <a:t>1:1</a:t>
            </a:r>
            <a:r>
              <a:rPr lang="zh-CN" altLang="en-US" b="1" dirty="0">
                <a:latin typeface="Times New Roman" panose="02020603050405020304" pitchFamily="18" charset="0"/>
                <a:ea typeface="华文仿宋" pitchFamily="2" charset="-122"/>
                <a:cs typeface="Times New Roman" panose="02020603050405020304" pitchFamily="18" charset="0"/>
                <a:sym typeface="Symbol" pitchFamily="18" charset="2"/>
              </a:rPr>
              <a:t>时，</a:t>
            </a:r>
            <a:r>
              <a:rPr lang="zh-CN" altLang="en-US" b="1" i="1" dirty="0">
                <a:latin typeface="Times New Roman" panose="02020603050405020304" pitchFamily="18" charset="0"/>
                <a:ea typeface="华文仿宋" pitchFamily="2" charset="-122"/>
                <a:cs typeface="Times New Roman" panose="02020603050405020304" pitchFamily="18" charset="0"/>
                <a:sym typeface="Symbol" pitchFamily="18" charset="2"/>
              </a:rPr>
              <a:t></a:t>
            </a:r>
            <a:r>
              <a:rPr lang="zh-CN" altLang="en-US" b="1" dirty="0">
                <a:latin typeface="Times New Roman" panose="02020603050405020304" pitchFamily="18" charset="0"/>
                <a:ea typeface="华文仿宋" pitchFamily="2" charset="-122"/>
                <a:cs typeface="Times New Roman" panose="02020603050405020304" pitchFamily="18" charset="0"/>
                <a:sym typeface="Symbol" pitchFamily="18" charset="2"/>
              </a:rPr>
              <a:t>最大。</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7" name="Rectangle 2"/>
          <p:cNvSpPr>
            <a:spLocks noGrp="1" noChangeArrowheads="1"/>
          </p:cNvSpPr>
          <p:nvPr>
            <p:ph type="title"/>
          </p:nvPr>
        </p:nvSpPr>
        <p:spPr>
          <a:xfrm>
            <a:off x="250825" y="333375"/>
            <a:ext cx="6553200" cy="676275"/>
          </a:xfrm>
        </p:spPr>
        <p:txBody>
          <a:bodyPr/>
          <a:lstStyle/>
          <a:p>
            <a:pPr eaLnBrk="1" hangingPunct="1"/>
            <a:r>
              <a:rPr lang="en-US" altLang="zh-CN" sz="3200" dirty="0">
                <a:latin typeface="Arial" panose="020B0604020202020204" pitchFamily="34" charset="0"/>
                <a:cs typeface="Arial" panose="020B0604020202020204" pitchFamily="34" charset="0"/>
              </a:rPr>
              <a:t>4.4.3.5  </a:t>
            </a:r>
            <a:r>
              <a:rPr lang="zh-CN" altLang="en-US" sz="3200" dirty="0"/>
              <a:t>缓冲溶液的配制</a:t>
            </a:r>
            <a:endParaRPr lang="zh-CN" altLang="en-US" dirty="0"/>
          </a:p>
        </p:txBody>
      </p:sp>
      <p:sp>
        <p:nvSpPr>
          <p:cNvPr id="107524" name="Rectangle 3"/>
          <p:cNvSpPr>
            <a:spLocks noGrp="1" noChangeArrowheads="1"/>
          </p:cNvSpPr>
          <p:nvPr>
            <p:ph idx="1"/>
          </p:nvPr>
        </p:nvSpPr>
        <p:spPr>
          <a:xfrm>
            <a:off x="250825" y="1032917"/>
            <a:ext cx="8642350" cy="2900139"/>
          </a:xfrm>
        </p:spPr>
        <p:txBody>
          <a:bodyPr/>
          <a:lstStyle/>
          <a:p>
            <a:pPr eaLnBrk="1" hangingPunct="1">
              <a:lnSpc>
                <a:spcPct val="125000"/>
              </a:lnSpc>
              <a:spcBef>
                <a:spcPts val="600"/>
              </a:spcBef>
              <a:buClrTx/>
              <a:defRPr/>
            </a:pPr>
            <a:r>
              <a:rPr lang="zh-CN" altLang="en-US" dirty="0">
                <a:effectLst/>
                <a:latin typeface="Times New Roman" pitchFamily="18" charset="0"/>
                <a:cs typeface="Times New Roman" pitchFamily="18" charset="0"/>
              </a:rPr>
              <a:t>在选择具有一定</a:t>
            </a:r>
            <a:r>
              <a:rPr lang="en-US" altLang="zh-CN" dirty="0">
                <a:effectLst/>
                <a:latin typeface="Times New Roman" pitchFamily="18" charset="0"/>
                <a:cs typeface="Times New Roman" pitchFamily="18" charset="0"/>
              </a:rPr>
              <a:t>pH</a:t>
            </a:r>
            <a:r>
              <a:rPr lang="zh-CN" altLang="en-US" dirty="0">
                <a:effectLst/>
                <a:latin typeface="Times New Roman" pitchFamily="18" charset="0"/>
                <a:cs typeface="Times New Roman" pitchFamily="18" charset="0"/>
              </a:rPr>
              <a:t>值的缓冲溶液时，应当选用</a:t>
            </a:r>
            <a:r>
              <a:rPr lang="en-US" altLang="zh-CN" dirty="0" err="1">
                <a:effectLst/>
                <a:latin typeface="Times New Roman" pitchFamily="18" charset="0"/>
                <a:cs typeface="Times New Roman" pitchFamily="18" charset="0"/>
              </a:rPr>
              <a:t>p</a:t>
            </a:r>
            <a:r>
              <a:rPr lang="en-US" altLang="zh-CN" i="1" dirty="0" err="1">
                <a:effectLst/>
                <a:latin typeface="Times New Roman" pitchFamily="18" charset="0"/>
                <a:cs typeface="Times New Roman" pitchFamily="18" charset="0"/>
              </a:rPr>
              <a:t>K</a:t>
            </a:r>
            <a:r>
              <a:rPr lang="en-US" altLang="zh-CN" baseline="-25000" dirty="0" err="1">
                <a:effectLst/>
                <a:latin typeface="Times New Roman" pitchFamily="18" charset="0"/>
                <a:cs typeface="Times New Roman" pitchFamily="18" charset="0"/>
              </a:rPr>
              <a:t>a</a:t>
            </a:r>
            <a:r>
              <a:rPr lang="zh-CN" altLang="en-US" dirty="0">
                <a:effectLst/>
                <a:latin typeface="Times New Roman" pitchFamily="18" charset="0"/>
                <a:cs typeface="Times New Roman" pitchFamily="18" charset="0"/>
              </a:rPr>
              <a:t>接近或等于该</a:t>
            </a:r>
            <a:r>
              <a:rPr lang="en-US" altLang="zh-CN" dirty="0">
                <a:effectLst/>
                <a:latin typeface="Times New Roman" pitchFamily="18" charset="0"/>
                <a:cs typeface="Times New Roman" pitchFamily="18" charset="0"/>
              </a:rPr>
              <a:t>pH</a:t>
            </a:r>
            <a:r>
              <a:rPr lang="zh-CN" altLang="en-US" dirty="0">
                <a:effectLst/>
                <a:latin typeface="Times New Roman" pitchFamily="18" charset="0"/>
                <a:cs typeface="Times New Roman" pitchFamily="18" charset="0"/>
              </a:rPr>
              <a:t>值的弱酸与其共扼碱的混合溶液。</a:t>
            </a:r>
          </a:p>
          <a:p>
            <a:pPr eaLnBrk="1" hangingPunct="1">
              <a:lnSpc>
                <a:spcPct val="125000"/>
              </a:lnSpc>
              <a:spcBef>
                <a:spcPts val="600"/>
              </a:spcBef>
              <a:buClrTx/>
              <a:defRPr/>
            </a:pPr>
            <a:r>
              <a:rPr lang="zh-CN" altLang="en-US" dirty="0">
                <a:effectLst/>
                <a:latin typeface="Times New Roman" pitchFamily="18" charset="0"/>
                <a:cs typeface="Times New Roman" pitchFamily="18" charset="0"/>
              </a:rPr>
              <a:t>例如，如果需要</a:t>
            </a:r>
            <a:r>
              <a:rPr lang="en-US" altLang="zh-CN" dirty="0">
                <a:solidFill>
                  <a:srgbClr val="FF0000"/>
                </a:solidFill>
                <a:effectLst/>
                <a:latin typeface="Times New Roman" pitchFamily="18" charset="0"/>
                <a:cs typeface="Times New Roman" pitchFamily="18" charset="0"/>
              </a:rPr>
              <a:t>pH = 5</a:t>
            </a:r>
            <a:r>
              <a:rPr lang="zh-CN" altLang="en-US" dirty="0">
                <a:effectLst/>
                <a:latin typeface="Times New Roman" pitchFamily="18" charset="0"/>
                <a:cs typeface="Times New Roman" pitchFamily="18" charset="0"/>
              </a:rPr>
              <a:t>左右的缓冲溶液，选用</a:t>
            </a:r>
            <a:r>
              <a:rPr lang="en-US" altLang="zh-CN" dirty="0" err="1">
                <a:effectLst/>
                <a:latin typeface="Times New Roman" pitchFamily="18" charset="0"/>
                <a:cs typeface="Times New Roman" pitchFamily="18" charset="0"/>
              </a:rPr>
              <a:t>HAc</a:t>
            </a:r>
            <a:r>
              <a:rPr lang="en-US" altLang="zh-CN" dirty="0">
                <a:effectLst/>
                <a:latin typeface="Times New Roman" pitchFamily="18" charset="0"/>
                <a:cs typeface="Times New Roman" pitchFamily="18" charset="0"/>
              </a:rPr>
              <a:t>-Ac</a:t>
            </a:r>
            <a:r>
              <a:rPr lang="en-US" altLang="zh-CN" baseline="30000" dirty="0">
                <a:effectLst/>
                <a:latin typeface="Times New Roman" pitchFamily="18" charset="0"/>
                <a:cs typeface="Times New Roman" pitchFamily="18" charset="0"/>
              </a:rPr>
              <a:t>-</a:t>
            </a:r>
            <a:r>
              <a:rPr lang="en-US" altLang="zh-CN" dirty="0">
                <a:effectLst/>
                <a:latin typeface="Times New Roman" pitchFamily="18" charset="0"/>
                <a:cs typeface="Times New Roman" pitchFamily="18" charset="0"/>
              </a:rPr>
              <a:t>(</a:t>
            </a:r>
            <a:r>
              <a:rPr lang="en-US" altLang="zh-CN" dirty="0" err="1">
                <a:effectLst/>
                <a:latin typeface="Times New Roman" pitchFamily="18" charset="0"/>
                <a:cs typeface="Times New Roman" pitchFamily="18" charset="0"/>
              </a:rPr>
              <a:t>HAc-NaAc</a:t>
            </a:r>
            <a:r>
              <a:rPr lang="en-US" altLang="zh-CN" dirty="0">
                <a:effectLst/>
                <a:latin typeface="Times New Roman" pitchFamily="18" charset="0"/>
                <a:cs typeface="Times New Roman" pitchFamily="18" charset="0"/>
              </a:rPr>
              <a:t>)</a:t>
            </a:r>
            <a:r>
              <a:rPr lang="zh-CN" altLang="en-US" dirty="0">
                <a:effectLst/>
                <a:latin typeface="Times New Roman" pitchFamily="18" charset="0"/>
                <a:cs typeface="Times New Roman" pitchFamily="18" charset="0"/>
              </a:rPr>
              <a:t>的混合溶液比较适宜，因为</a:t>
            </a:r>
            <a:r>
              <a:rPr lang="en-US" altLang="zh-CN" dirty="0">
                <a:effectLst/>
                <a:latin typeface="Times New Roman" pitchFamily="18" charset="0"/>
                <a:cs typeface="Times New Roman" pitchFamily="18" charset="0"/>
              </a:rPr>
              <a:t>HAc</a:t>
            </a:r>
            <a:r>
              <a:rPr lang="zh-CN" altLang="en-US" dirty="0">
                <a:effectLst/>
                <a:latin typeface="Times New Roman" pitchFamily="18" charset="0"/>
                <a:cs typeface="Times New Roman" pitchFamily="18" charset="0"/>
              </a:rPr>
              <a:t>的</a:t>
            </a:r>
            <a:r>
              <a:rPr lang="en-US" altLang="zh-CN" dirty="0" err="1">
                <a:effectLst/>
                <a:latin typeface="Times New Roman" pitchFamily="18" charset="0"/>
                <a:cs typeface="Times New Roman" pitchFamily="18" charset="0"/>
              </a:rPr>
              <a:t>p</a:t>
            </a:r>
            <a:r>
              <a:rPr lang="en-US" altLang="zh-CN" i="1" dirty="0" err="1">
                <a:effectLst/>
                <a:latin typeface="Times New Roman" pitchFamily="18" charset="0"/>
                <a:cs typeface="Times New Roman" pitchFamily="18" charset="0"/>
              </a:rPr>
              <a:t>K</a:t>
            </a:r>
            <a:r>
              <a:rPr lang="en-US" altLang="zh-CN" baseline="-25000" dirty="0" err="1">
                <a:effectLst/>
                <a:latin typeface="Times New Roman" pitchFamily="18" charset="0"/>
                <a:cs typeface="Times New Roman" pitchFamily="18" charset="0"/>
              </a:rPr>
              <a:t>a</a:t>
            </a:r>
            <a:r>
              <a:rPr lang="en-US" altLang="zh-CN" dirty="0">
                <a:effectLst/>
                <a:latin typeface="Times New Roman" pitchFamily="18" charset="0"/>
                <a:cs typeface="Times New Roman" pitchFamily="18" charset="0"/>
              </a:rPr>
              <a:t> = </a:t>
            </a:r>
            <a:r>
              <a:rPr lang="zh-CN" altLang="en-US" dirty="0">
                <a:effectLst/>
                <a:latin typeface="Times New Roman" pitchFamily="18" charset="0"/>
                <a:cs typeface="Times New Roman" pitchFamily="18" charset="0"/>
              </a:rPr>
              <a:t>4</a:t>
            </a:r>
            <a:r>
              <a:rPr lang="en-US" altLang="zh-CN" dirty="0">
                <a:effectLst/>
                <a:latin typeface="Times New Roman" pitchFamily="18" charset="0"/>
                <a:cs typeface="Times New Roman" pitchFamily="18" charset="0"/>
              </a:rPr>
              <a:t>.</a:t>
            </a:r>
            <a:r>
              <a:rPr lang="zh-CN" altLang="en-US" dirty="0">
                <a:effectLst/>
                <a:latin typeface="Times New Roman" pitchFamily="18" charset="0"/>
                <a:cs typeface="Times New Roman" pitchFamily="18" charset="0"/>
              </a:rPr>
              <a:t>75，与所需的</a:t>
            </a:r>
            <a:r>
              <a:rPr lang="en-US" altLang="zh-CN" dirty="0">
                <a:effectLst/>
                <a:latin typeface="Times New Roman" pitchFamily="18" charset="0"/>
                <a:cs typeface="Times New Roman" pitchFamily="18" charset="0"/>
              </a:rPr>
              <a:t>pH</a:t>
            </a:r>
            <a:r>
              <a:rPr lang="zh-CN" altLang="en-US" dirty="0">
                <a:effectLst/>
                <a:latin typeface="Times New Roman" pitchFamily="18" charset="0"/>
                <a:cs typeface="Times New Roman" pitchFamily="18" charset="0"/>
              </a:rPr>
              <a:t>值接近。</a:t>
            </a:r>
            <a:r>
              <a:rPr lang="zh-CN" altLang="en-US" dirty="0">
                <a:effectLst/>
                <a:latin typeface="Times New Roman" pitchFamily="18" charset="0"/>
                <a:cs typeface="Times New Roman" pitchFamily="18" charset="0"/>
                <a:sym typeface="Symbol" pitchFamily="18" charset="2"/>
              </a:rPr>
              <a:t>  </a:t>
            </a:r>
            <a:endParaRPr lang="en-US" altLang="zh-CN" dirty="0">
              <a:effectLst/>
              <a:latin typeface="Times New Roman" pitchFamily="18" charset="0"/>
              <a:cs typeface="Times New Roman" pitchFamily="18" charset="0"/>
              <a:sym typeface="Symbol" pitchFamily="18" charset="2"/>
            </a:endParaRPr>
          </a:p>
          <a:p>
            <a:pPr eaLnBrk="1" hangingPunct="1">
              <a:lnSpc>
                <a:spcPct val="125000"/>
              </a:lnSpc>
              <a:spcBef>
                <a:spcPts val="600"/>
              </a:spcBef>
              <a:defRPr/>
            </a:pPr>
            <a:endParaRPr lang="zh-CN" altLang="en-US" dirty="0">
              <a:effectLst/>
            </a:endParaRPr>
          </a:p>
        </p:txBody>
      </p:sp>
      <p:sp>
        <p:nvSpPr>
          <p:cNvPr id="4" name="矩形 3"/>
          <p:cNvSpPr/>
          <p:nvPr/>
        </p:nvSpPr>
        <p:spPr>
          <a:xfrm>
            <a:off x="250825" y="4149725"/>
            <a:ext cx="7705725" cy="522288"/>
          </a:xfrm>
          <a:prstGeom prst="rect">
            <a:avLst/>
          </a:prstGeom>
        </p:spPr>
        <p:txBody>
          <a:bodyPr wrap="square">
            <a:spAutoFit/>
          </a:bodyPr>
          <a:lstStyle/>
          <a:p>
            <a:pPr>
              <a:defRPr/>
            </a:pPr>
            <a:r>
              <a:rPr lang="zh-CN" altLang="en-US" b="1" dirty="0">
                <a:solidFill>
                  <a:srgbClr val="FF0000"/>
                </a:solidFill>
                <a:latin typeface="华文仿宋" pitchFamily="2" charset="-122"/>
                <a:ea typeface="华文仿宋" pitchFamily="2" charset="-122"/>
                <a:sym typeface="Symbol" pitchFamily="18" charset="2"/>
              </a:rPr>
              <a:t>缓冲溶液的有效缓冲范围：                    </a:t>
            </a:r>
            <a:endParaRPr lang="en-US" altLang="zh-CN" b="1" dirty="0">
              <a:solidFill>
                <a:srgbClr val="FF0000"/>
              </a:solidFill>
              <a:latin typeface="华文仿宋" pitchFamily="2" charset="-122"/>
              <a:ea typeface="华文仿宋" pitchFamily="2" charset="-122"/>
              <a:sym typeface="Symbol" pitchFamily="18" charset="2"/>
            </a:endParaRPr>
          </a:p>
        </p:txBody>
      </p:sp>
      <p:graphicFrame>
        <p:nvGraphicFramePr>
          <p:cNvPr id="5" name="Object 6"/>
          <p:cNvGraphicFramePr>
            <a:graphicFrameLocks noChangeAspect="1"/>
          </p:cNvGraphicFramePr>
          <p:nvPr>
            <p:extLst>
              <p:ext uri="{D42A27DB-BD31-4B8C-83A1-F6EECF244321}">
                <p14:modId xmlns:p14="http://schemas.microsoft.com/office/powerpoint/2010/main" val="3658188610"/>
              </p:ext>
            </p:extLst>
          </p:nvPr>
        </p:nvGraphicFramePr>
        <p:xfrm>
          <a:off x="3113827" y="4828977"/>
          <a:ext cx="2898333" cy="804435"/>
        </p:xfrm>
        <a:graphic>
          <a:graphicData uri="http://schemas.openxmlformats.org/presentationml/2006/ole">
            <mc:AlternateContent xmlns:mc="http://schemas.openxmlformats.org/markup-compatibility/2006">
              <mc:Choice xmlns:v="urn:schemas-microsoft-com:vml" Requires="v">
                <p:oleObj spid="_x0000_s112996" name="Equation" r:id="rId3" imgW="914400" imgH="253800" progId="Equation.DSMT4">
                  <p:embed/>
                </p:oleObj>
              </mc:Choice>
              <mc:Fallback>
                <p:oleObj name="Equation" r:id="rId3" imgW="914400" imgH="253800" progId="Equation.DSMT4">
                  <p:embed/>
                  <p:pic>
                    <p:nvPicPr>
                      <p:cNvPr id="0" name="Picture 6"/>
                      <p:cNvPicPr>
                        <a:picLocks noChangeAspect="1" noChangeArrowheads="1"/>
                      </p:cNvPicPr>
                      <p:nvPr/>
                    </p:nvPicPr>
                    <p:blipFill>
                      <a:blip r:embed="rId4"/>
                      <a:srcRect/>
                      <a:stretch>
                        <a:fillRect/>
                      </a:stretch>
                    </p:blipFill>
                    <p:spPr bwMode="auto">
                      <a:xfrm>
                        <a:off x="3113827" y="4828977"/>
                        <a:ext cx="2898333" cy="804435"/>
                      </a:xfrm>
                      <a:prstGeom prst="rect">
                        <a:avLst/>
                      </a:prstGeom>
                      <a:noFill/>
                    </p:spPr>
                  </p:pic>
                </p:oleObj>
              </mc:Fallback>
            </mc:AlternateContent>
          </a:graphicData>
        </a:graphic>
      </p:graphicFrame>
      <p:grpSp>
        <p:nvGrpSpPr>
          <p:cNvPr id="6" name="组合 5">
            <a:extLst>
              <a:ext uri="{FF2B5EF4-FFF2-40B4-BE49-F238E27FC236}">
                <a16:creationId xmlns:a16="http://schemas.microsoft.com/office/drawing/2014/main" id="{18F6A39D-A939-457F-A4DA-DA5982AC2C73}"/>
              </a:ext>
            </a:extLst>
          </p:cNvPr>
          <p:cNvGrpSpPr/>
          <p:nvPr/>
        </p:nvGrpSpPr>
        <p:grpSpPr>
          <a:xfrm>
            <a:off x="6660232" y="4444326"/>
            <a:ext cx="1480145" cy="1480145"/>
            <a:chOff x="6660232" y="5044480"/>
            <a:chExt cx="1480145" cy="1480145"/>
          </a:xfrm>
        </p:grpSpPr>
        <p:sp>
          <p:nvSpPr>
            <p:cNvPr id="7" name="爆炸形: 8 pt  6">
              <a:extLst>
                <a:ext uri="{FF2B5EF4-FFF2-40B4-BE49-F238E27FC236}">
                  <a16:creationId xmlns:a16="http://schemas.microsoft.com/office/drawing/2014/main" id="{22C3D5A9-AFBC-484F-BA1A-ABC4155B443C}"/>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8" name="矩形 7">
              <a:extLst>
                <a:ext uri="{FF2B5EF4-FFF2-40B4-BE49-F238E27FC236}">
                  <a16:creationId xmlns:a16="http://schemas.microsoft.com/office/drawing/2014/main" id="{97681833-C2DE-4D79-B712-5B23BD5C18B6}"/>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5" name="Rectangle 1033"/>
          <p:cNvSpPr>
            <a:spLocks noGrp="1" noChangeArrowheads="1"/>
          </p:cNvSpPr>
          <p:nvPr>
            <p:ph type="title"/>
          </p:nvPr>
        </p:nvSpPr>
        <p:spPr>
          <a:xfrm>
            <a:off x="251520" y="333375"/>
            <a:ext cx="7520880" cy="609600"/>
          </a:xfrm>
        </p:spPr>
        <p:txBody>
          <a:bodyPr/>
          <a:lstStyle/>
          <a:p>
            <a:pPr eaLnBrk="1" hangingPunct="1"/>
            <a:r>
              <a:rPr lang="en-US" altLang="zh-CN" sz="3200" dirty="0">
                <a:latin typeface="Arial" panose="020B0604020202020204" pitchFamily="34" charset="0"/>
                <a:cs typeface="Arial" panose="020B0604020202020204" pitchFamily="34" charset="0"/>
              </a:rPr>
              <a:t>4.4.3.5  </a:t>
            </a:r>
            <a:r>
              <a:rPr lang="zh-CN" altLang="en-US" sz="3200" dirty="0"/>
              <a:t>缓冲溶液的配制</a:t>
            </a:r>
            <a:endParaRPr lang="en-US" altLang="zh-CN" sz="3200" dirty="0"/>
          </a:p>
        </p:txBody>
      </p:sp>
      <p:sp>
        <p:nvSpPr>
          <p:cNvPr id="41990" name="Text Box 1026"/>
          <p:cNvSpPr txBox="1">
            <a:spLocks noChangeArrowheads="1"/>
          </p:cNvSpPr>
          <p:nvPr/>
        </p:nvSpPr>
        <p:spPr bwMode="auto">
          <a:xfrm>
            <a:off x="251521" y="980728"/>
            <a:ext cx="8640960" cy="1131335"/>
          </a:xfrm>
          <a:prstGeom prst="rect">
            <a:avLst/>
          </a:prstGeom>
          <a:noFill/>
          <a:ln w="9525">
            <a:noFill/>
            <a:miter lim="800000"/>
            <a:headEnd/>
            <a:tailEnd/>
          </a:ln>
        </p:spPr>
        <p:txBody>
          <a:bodyPr wrap="square">
            <a:spAutoFit/>
          </a:bodyPr>
          <a:lstStyle/>
          <a:p>
            <a:pPr>
              <a:lnSpc>
                <a:spcPct val="125000"/>
              </a:lnSpc>
              <a:spcBef>
                <a:spcPts val="600"/>
              </a:spcBef>
              <a:defRPr/>
            </a:pPr>
            <a:r>
              <a:rPr kumimoji="0"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例</a:t>
            </a:r>
            <a:r>
              <a:rPr kumimoji="0" lang="en-US" altLang="zh-CN" b="1" dirty="0">
                <a:solidFill>
                  <a:srgbClr val="0000FF"/>
                </a:solidFill>
                <a:latin typeface="Times New Roman" panose="02020603050405020304" pitchFamily="18" charset="0"/>
                <a:ea typeface="华文仿宋" pitchFamily="2" charset="-122"/>
                <a:cs typeface="Times New Roman" panose="02020603050405020304" pitchFamily="18" charset="0"/>
              </a:rPr>
              <a:t>8 </a:t>
            </a:r>
            <a:r>
              <a:rPr kumimoji="0" lang="zh-CN" altLang="en-US" b="1" dirty="0">
                <a:latin typeface="Times New Roman" panose="02020603050405020304" pitchFamily="18" charset="0"/>
                <a:ea typeface="华文仿宋" pitchFamily="2" charset="-122"/>
                <a:cs typeface="Times New Roman" panose="02020603050405020304" pitchFamily="18" charset="0"/>
              </a:rPr>
              <a:t>用</a:t>
            </a:r>
            <a:r>
              <a:rPr kumimoji="0" lang="en-US" altLang="zh-CN" b="1" dirty="0">
                <a:latin typeface="Times New Roman" panose="02020603050405020304" pitchFamily="18" charset="0"/>
                <a:ea typeface="华文仿宋" pitchFamily="2" charset="-122"/>
                <a:cs typeface="Times New Roman" panose="02020603050405020304" pitchFamily="18" charset="0"/>
              </a:rPr>
              <a:t>HAc + </a:t>
            </a:r>
            <a:r>
              <a:rPr kumimoji="0" lang="en-US" altLang="zh-CN" b="1" dirty="0" err="1">
                <a:latin typeface="Times New Roman" panose="02020603050405020304" pitchFamily="18" charset="0"/>
                <a:ea typeface="华文仿宋" pitchFamily="2" charset="-122"/>
                <a:cs typeface="Times New Roman" panose="02020603050405020304" pitchFamily="18" charset="0"/>
              </a:rPr>
              <a:t>NaAc</a:t>
            </a:r>
            <a:r>
              <a:rPr kumimoji="0" lang="zh-CN" altLang="en-US" b="1" dirty="0">
                <a:latin typeface="Times New Roman" panose="02020603050405020304" pitchFamily="18" charset="0"/>
                <a:ea typeface="华文仿宋" pitchFamily="2" charset="-122"/>
                <a:cs typeface="Times New Roman" panose="02020603050405020304" pitchFamily="18" charset="0"/>
              </a:rPr>
              <a:t>配制</a:t>
            </a:r>
            <a:r>
              <a:rPr kumimoji="0" lang="en-US" altLang="zh-CN" b="1" dirty="0">
                <a:latin typeface="Times New Roman" panose="02020603050405020304" pitchFamily="18" charset="0"/>
                <a:ea typeface="华文仿宋" pitchFamily="2" charset="-122"/>
                <a:cs typeface="Times New Roman" panose="02020603050405020304" pitchFamily="18" charset="0"/>
              </a:rPr>
              <a:t>pH = 4.0</a:t>
            </a:r>
            <a:r>
              <a:rPr kumimoji="0" lang="zh-CN" altLang="en-US" b="1" dirty="0">
                <a:latin typeface="Times New Roman" panose="02020603050405020304" pitchFamily="18" charset="0"/>
                <a:ea typeface="华文仿宋" pitchFamily="2" charset="-122"/>
                <a:cs typeface="Times New Roman" panose="02020603050405020304" pitchFamily="18" charset="0"/>
              </a:rPr>
              <a:t>的缓冲溶液，求所需</a:t>
            </a:r>
            <a:r>
              <a:rPr kumimoji="0" lang="en-US" altLang="zh-CN" b="1" i="1" dirty="0" err="1">
                <a:latin typeface="Times New Roman" panose="02020603050405020304" pitchFamily="18" charset="0"/>
                <a:ea typeface="华文仿宋" pitchFamily="2" charset="-122"/>
                <a:cs typeface="Times New Roman" panose="02020603050405020304" pitchFamily="18" charset="0"/>
              </a:rPr>
              <a:t>c</a:t>
            </a:r>
            <a:r>
              <a:rPr kumimoji="0" lang="en-US" altLang="zh-CN" b="1" baseline="-25000" dirty="0" err="1">
                <a:latin typeface="Times New Roman" panose="02020603050405020304" pitchFamily="18" charset="0"/>
                <a:ea typeface="华文仿宋" pitchFamily="2" charset="-122"/>
                <a:cs typeface="Times New Roman" panose="02020603050405020304" pitchFamily="18" charset="0"/>
              </a:rPr>
              <a:t>HAc</a:t>
            </a:r>
            <a:r>
              <a:rPr kumimoji="0" lang="en-US" altLang="zh-CN" b="1" dirty="0">
                <a:latin typeface="Times New Roman" panose="02020603050405020304" pitchFamily="18" charset="0"/>
                <a:ea typeface="华文仿宋" pitchFamily="2" charset="-122"/>
                <a:cs typeface="Times New Roman" panose="02020603050405020304" pitchFamily="18" charset="0"/>
              </a:rPr>
              <a:t>/</a:t>
            </a:r>
            <a:r>
              <a:rPr kumimoji="0" lang="en-US" altLang="zh-CN" b="1" i="1" dirty="0" err="1">
                <a:latin typeface="Times New Roman" panose="02020603050405020304" pitchFamily="18" charset="0"/>
                <a:ea typeface="华文仿宋" pitchFamily="2" charset="-122"/>
                <a:cs typeface="Times New Roman" panose="02020603050405020304" pitchFamily="18" charset="0"/>
              </a:rPr>
              <a:t>c</a:t>
            </a:r>
            <a:r>
              <a:rPr kumimoji="0" lang="en-US" altLang="zh-CN" b="1" baseline="-25000" dirty="0" err="1">
                <a:latin typeface="Times New Roman" panose="02020603050405020304" pitchFamily="18" charset="0"/>
                <a:ea typeface="华文仿宋" pitchFamily="2" charset="-122"/>
                <a:cs typeface="Times New Roman" panose="02020603050405020304" pitchFamily="18" charset="0"/>
              </a:rPr>
              <a:t>NaAc</a:t>
            </a:r>
            <a:r>
              <a:rPr kumimoji="0" lang="zh-CN" altLang="en-US" b="1" dirty="0">
                <a:latin typeface="Times New Roman" panose="02020603050405020304" pitchFamily="18" charset="0"/>
                <a:ea typeface="华文仿宋" pitchFamily="2" charset="-122"/>
                <a:cs typeface="Times New Roman" panose="02020603050405020304" pitchFamily="18" charset="0"/>
              </a:rPr>
              <a:t>的比值。</a:t>
            </a:r>
          </a:p>
        </p:txBody>
      </p:sp>
      <p:sp>
        <p:nvSpPr>
          <p:cNvPr id="113677" name="Text Box 1027"/>
          <p:cNvSpPr txBox="1">
            <a:spLocks noChangeArrowheads="1"/>
          </p:cNvSpPr>
          <p:nvPr/>
        </p:nvSpPr>
        <p:spPr bwMode="auto">
          <a:xfrm>
            <a:off x="1630387" y="2420888"/>
            <a:ext cx="1141413" cy="579438"/>
          </a:xfrm>
          <a:prstGeom prst="rect">
            <a:avLst/>
          </a:prstGeom>
          <a:noFill/>
          <a:ln w="9525">
            <a:noFill/>
            <a:miter lim="800000"/>
            <a:headEnd/>
            <a:tailEnd/>
          </a:ln>
        </p:spPr>
        <p:txBody>
          <a:bodyPr>
            <a:spAutoFit/>
          </a:bodyPr>
          <a:lstStyle/>
          <a:p>
            <a:r>
              <a:rPr kumimoji="0" lang="zh-CN" altLang="en-US" sz="3200" b="1" dirty="0">
                <a:solidFill>
                  <a:srgbClr val="FF0000"/>
                </a:solidFill>
                <a:latin typeface="Times New Roman" panose="02020603050405020304" pitchFamily="18" charset="0"/>
                <a:cs typeface="Times New Roman" panose="02020603050405020304" pitchFamily="18" charset="0"/>
              </a:rPr>
              <a:t>解</a:t>
            </a:r>
            <a:r>
              <a:rPr kumimoji="0" lang="zh-CN" altLang="en-US" sz="3200" dirty="0">
                <a:solidFill>
                  <a:srgbClr val="FF0000"/>
                </a:solidFill>
                <a:latin typeface="Times New Roman" panose="02020603050405020304" pitchFamily="18" charset="0"/>
                <a:cs typeface="Times New Roman" panose="02020603050405020304" pitchFamily="18" charset="0"/>
              </a:rPr>
              <a:t>：</a:t>
            </a:r>
          </a:p>
        </p:txBody>
      </p:sp>
      <p:graphicFrame>
        <p:nvGraphicFramePr>
          <p:cNvPr id="113672" name="Object 8"/>
          <p:cNvGraphicFramePr>
            <a:graphicFrameLocks noChangeAspect="1"/>
          </p:cNvGraphicFramePr>
          <p:nvPr>
            <p:extLst>
              <p:ext uri="{D42A27DB-BD31-4B8C-83A1-F6EECF244321}">
                <p14:modId xmlns:p14="http://schemas.microsoft.com/office/powerpoint/2010/main" val="2162867835"/>
              </p:ext>
            </p:extLst>
          </p:nvPr>
        </p:nvGraphicFramePr>
        <p:xfrm>
          <a:off x="2881694" y="2204864"/>
          <a:ext cx="2854814" cy="1102866"/>
        </p:xfrm>
        <a:graphic>
          <a:graphicData uri="http://schemas.openxmlformats.org/presentationml/2006/ole">
            <mc:AlternateContent xmlns:mc="http://schemas.openxmlformats.org/markup-compatibility/2006">
              <mc:Choice xmlns:v="urn:schemas-microsoft-com:vml" Requires="v">
                <p:oleObj spid="_x0000_s197675" name="Equation" r:id="rId3" imgW="1155600" imgH="431640" progId="Equation.DSMT4">
                  <p:embed/>
                </p:oleObj>
              </mc:Choice>
              <mc:Fallback>
                <p:oleObj name="Equation" r:id="rId3" imgW="1155600" imgH="431640" progId="Equation.DSMT4">
                  <p:embed/>
                  <p:pic>
                    <p:nvPicPr>
                      <p:cNvPr id="0" name="Picture 8"/>
                      <p:cNvPicPr>
                        <a:picLocks noChangeAspect="1" noChangeArrowheads="1"/>
                      </p:cNvPicPr>
                      <p:nvPr/>
                    </p:nvPicPr>
                    <p:blipFill>
                      <a:blip r:embed="rId4"/>
                      <a:srcRect/>
                      <a:stretch>
                        <a:fillRect/>
                      </a:stretch>
                    </p:blipFill>
                    <p:spPr bwMode="auto">
                      <a:xfrm>
                        <a:off x="2881694" y="2204864"/>
                        <a:ext cx="2854814" cy="1102866"/>
                      </a:xfrm>
                      <a:prstGeom prst="rect">
                        <a:avLst/>
                      </a:prstGeom>
                      <a:noFill/>
                      <a:ln>
                        <a:noFill/>
                      </a:ln>
                    </p:spPr>
                  </p:pic>
                </p:oleObj>
              </mc:Fallback>
            </mc:AlternateContent>
          </a:graphicData>
        </a:graphic>
      </p:graphicFrame>
      <p:graphicFrame>
        <p:nvGraphicFramePr>
          <p:cNvPr id="113673" name="Object 9"/>
          <p:cNvGraphicFramePr>
            <a:graphicFrameLocks noChangeAspect="1"/>
          </p:cNvGraphicFramePr>
          <p:nvPr>
            <p:extLst>
              <p:ext uri="{D42A27DB-BD31-4B8C-83A1-F6EECF244321}">
                <p14:modId xmlns:p14="http://schemas.microsoft.com/office/powerpoint/2010/main" val="4227257578"/>
              </p:ext>
            </p:extLst>
          </p:nvPr>
        </p:nvGraphicFramePr>
        <p:xfrm>
          <a:off x="2881694" y="3501008"/>
          <a:ext cx="4718355" cy="1102867"/>
        </p:xfrm>
        <a:graphic>
          <a:graphicData uri="http://schemas.openxmlformats.org/presentationml/2006/ole">
            <mc:AlternateContent xmlns:mc="http://schemas.openxmlformats.org/markup-compatibility/2006">
              <mc:Choice xmlns:v="urn:schemas-microsoft-com:vml" Requires="v">
                <p:oleObj spid="_x0000_s197676" name="Equation" r:id="rId5" imgW="1917360" imgH="431640" progId="Equation.DSMT4">
                  <p:embed/>
                </p:oleObj>
              </mc:Choice>
              <mc:Fallback>
                <p:oleObj name="Equation" r:id="rId5" imgW="1917360" imgH="431640" progId="Equation.DSMT4">
                  <p:embed/>
                  <p:pic>
                    <p:nvPicPr>
                      <p:cNvPr id="0" name="Picture 9"/>
                      <p:cNvPicPr>
                        <a:picLocks noChangeAspect="1" noChangeArrowheads="1"/>
                      </p:cNvPicPr>
                      <p:nvPr/>
                    </p:nvPicPr>
                    <p:blipFill>
                      <a:blip r:embed="rId6"/>
                      <a:srcRect/>
                      <a:stretch>
                        <a:fillRect/>
                      </a:stretch>
                    </p:blipFill>
                    <p:spPr bwMode="auto">
                      <a:xfrm>
                        <a:off x="2881694" y="3501008"/>
                        <a:ext cx="4718355" cy="1102867"/>
                      </a:xfrm>
                      <a:prstGeom prst="rect">
                        <a:avLst/>
                      </a:prstGeom>
                      <a:noFill/>
                      <a:ln>
                        <a:noFill/>
                      </a:ln>
                    </p:spPr>
                  </p:pic>
                </p:oleObj>
              </mc:Fallback>
            </mc:AlternateContent>
          </a:graphicData>
        </a:graphic>
      </p:graphicFrame>
      <p:graphicFrame>
        <p:nvGraphicFramePr>
          <p:cNvPr id="113674" name="Object 10"/>
          <p:cNvGraphicFramePr>
            <a:graphicFrameLocks noChangeAspect="1"/>
          </p:cNvGraphicFramePr>
          <p:nvPr>
            <p:extLst>
              <p:ext uri="{D42A27DB-BD31-4B8C-83A1-F6EECF244321}">
                <p14:modId xmlns:p14="http://schemas.microsoft.com/office/powerpoint/2010/main" val="1156318496"/>
              </p:ext>
            </p:extLst>
          </p:nvPr>
        </p:nvGraphicFramePr>
        <p:xfrm>
          <a:off x="2881694" y="4653136"/>
          <a:ext cx="1978338" cy="1127125"/>
        </p:xfrm>
        <a:graphic>
          <a:graphicData uri="http://schemas.openxmlformats.org/presentationml/2006/ole">
            <mc:AlternateContent xmlns:mc="http://schemas.openxmlformats.org/markup-compatibility/2006">
              <mc:Choice xmlns:v="urn:schemas-microsoft-com:vml" Requires="v">
                <p:oleObj spid="_x0000_s197677" name="Equation" r:id="rId7" imgW="774360" imgH="431640" progId="Equation.DSMT4">
                  <p:embed/>
                </p:oleObj>
              </mc:Choice>
              <mc:Fallback>
                <p:oleObj name="Equation" r:id="rId7" imgW="774360" imgH="431640" progId="Equation.DSMT4">
                  <p:embed/>
                  <p:pic>
                    <p:nvPicPr>
                      <p:cNvPr id="0" name="Picture 10"/>
                      <p:cNvPicPr>
                        <a:picLocks noChangeAspect="1" noChangeArrowheads="1"/>
                      </p:cNvPicPr>
                      <p:nvPr/>
                    </p:nvPicPr>
                    <p:blipFill>
                      <a:blip r:embed="rId8"/>
                      <a:srcRect/>
                      <a:stretch>
                        <a:fillRect/>
                      </a:stretch>
                    </p:blipFill>
                    <p:spPr bwMode="auto">
                      <a:xfrm>
                        <a:off x="2881694" y="4653136"/>
                        <a:ext cx="1978338" cy="1127125"/>
                      </a:xfrm>
                      <a:prstGeom prst="rect">
                        <a:avLst/>
                      </a:prstGeom>
                      <a:noFill/>
                      <a:ln>
                        <a:noFill/>
                      </a:ln>
                    </p:spPr>
                  </p:pic>
                </p:oleObj>
              </mc:Fallback>
            </mc:AlternateContent>
          </a:graphicData>
        </a:graphic>
      </p:graphicFrame>
      <p:sp>
        <p:nvSpPr>
          <p:cNvPr id="113678" name="Text Box 1031"/>
          <p:cNvSpPr txBox="1">
            <a:spLocks noChangeArrowheads="1"/>
          </p:cNvSpPr>
          <p:nvPr/>
        </p:nvSpPr>
        <p:spPr bwMode="auto">
          <a:xfrm>
            <a:off x="1619672" y="4941168"/>
            <a:ext cx="906017" cy="523220"/>
          </a:xfrm>
          <a:prstGeom prst="rect">
            <a:avLst/>
          </a:prstGeom>
          <a:noFill/>
          <a:ln w="9525">
            <a:noFill/>
            <a:miter lim="800000"/>
            <a:headEnd/>
            <a:tailEnd/>
          </a:ln>
        </p:spPr>
        <p:txBody>
          <a:bodyPr wrap="none">
            <a:spAutoFit/>
          </a:bodyPr>
          <a:lstStyle/>
          <a:p>
            <a:r>
              <a:rPr kumimoji="0" lang="zh-CN" altLang="en-US" b="1" dirty="0">
                <a:solidFill>
                  <a:srgbClr val="FF0000"/>
                </a:solidFill>
                <a:latin typeface="Times New Roman" panose="02020603050405020304" pitchFamily="18" charset="0"/>
                <a:cs typeface="Times New Roman" panose="02020603050405020304" pitchFamily="18" charset="0"/>
              </a:rPr>
              <a:t>所以</a:t>
            </a:r>
          </a:p>
        </p:txBody>
      </p:sp>
      <p:grpSp>
        <p:nvGrpSpPr>
          <p:cNvPr id="9" name="组合 8">
            <a:extLst>
              <a:ext uri="{FF2B5EF4-FFF2-40B4-BE49-F238E27FC236}">
                <a16:creationId xmlns:a16="http://schemas.microsoft.com/office/drawing/2014/main" id="{3F9BD069-7878-4A2C-9E16-18CB2086AEBC}"/>
              </a:ext>
            </a:extLst>
          </p:cNvPr>
          <p:cNvGrpSpPr/>
          <p:nvPr/>
        </p:nvGrpSpPr>
        <p:grpSpPr>
          <a:xfrm>
            <a:off x="6099953" y="4745938"/>
            <a:ext cx="1480145" cy="1480145"/>
            <a:chOff x="6660232" y="5044480"/>
            <a:chExt cx="1480145" cy="1480145"/>
          </a:xfrm>
        </p:grpSpPr>
        <p:sp>
          <p:nvSpPr>
            <p:cNvPr id="10" name="爆炸形: 8 pt  9">
              <a:extLst>
                <a:ext uri="{FF2B5EF4-FFF2-40B4-BE49-F238E27FC236}">
                  <a16:creationId xmlns:a16="http://schemas.microsoft.com/office/drawing/2014/main" id="{858BA512-D9F7-4BB7-A258-E9FE0F220B21}"/>
                </a:ext>
              </a:extLst>
            </p:cNvPr>
            <p:cNvSpPr/>
            <p:nvPr/>
          </p:nvSpPr>
          <p:spPr bwMode="auto">
            <a:xfrm>
              <a:off x="6660232" y="5044480"/>
              <a:ext cx="1480145" cy="1480145"/>
            </a:xfrm>
            <a:prstGeom prst="irregularSeal1">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imes New Roman" pitchFamily="18" charset="0"/>
              </a:endParaRPr>
            </a:p>
          </p:txBody>
        </p:sp>
        <p:sp>
          <p:nvSpPr>
            <p:cNvPr id="11" name="矩形 10">
              <a:extLst>
                <a:ext uri="{FF2B5EF4-FFF2-40B4-BE49-F238E27FC236}">
                  <a16:creationId xmlns:a16="http://schemas.microsoft.com/office/drawing/2014/main" id="{AB2B095A-28EB-4EA9-AECD-C74FB723F7C6}"/>
                </a:ext>
              </a:extLst>
            </p:cNvPr>
            <p:cNvSpPr/>
            <p:nvPr/>
          </p:nvSpPr>
          <p:spPr>
            <a:xfrm>
              <a:off x="6909549" y="5476949"/>
              <a:ext cx="902811" cy="523220"/>
            </a:xfrm>
            <a:prstGeom prst="rect">
              <a:avLst/>
            </a:prstGeom>
          </p:spPr>
          <p:txBody>
            <a:bodyPr wrap="none">
              <a:spAutoFit/>
            </a:bodyPr>
            <a:lstStyle/>
            <a:p>
              <a:r>
                <a:rPr kumimoji="0" lang="zh-CN" altLang="en-US" sz="2800" b="1" i="1" u="sng" kern="0" dirty="0">
                  <a:solidFill>
                    <a:srgbClr val="FF0000"/>
                  </a:solidFill>
                  <a:latin typeface="Times New Roman" panose="02020603050405020304" pitchFamily="18" charset="0"/>
                  <a:ea typeface="华文仿宋" pitchFamily="2" charset="-122"/>
                  <a:cs typeface="Times New Roman" panose="02020603050405020304" pitchFamily="18" charset="0"/>
                </a:rPr>
                <a:t>重点</a:t>
              </a:r>
              <a:endParaRPr lang="zh-CN" altLang="en-US" b="1" i="1" u="sng" dirty="0">
                <a:solidFill>
                  <a:srgbClr val="FF0000"/>
                </a:solidFill>
              </a:endParaRPr>
            </a:p>
          </p:txBody>
        </p:sp>
      </p:grpSp>
    </p:spTree>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4703" name="Text Box 2"/>
          <p:cNvSpPr txBox="1">
            <a:spLocks noChangeArrowheads="1"/>
          </p:cNvSpPr>
          <p:nvPr/>
        </p:nvSpPr>
        <p:spPr bwMode="auto">
          <a:xfrm>
            <a:off x="251520" y="1037679"/>
            <a:ext cx="8435280" cy="519113"/>
          </a:xfrm>
          <a:prstGeom prst="rect">
            <a:avLst/>
          </a:prstGeom>
          <a:noFill/>
          <a:ln w="9525">
            <a:noFill/>
            <a:miter lim="800000"/>
            <a:headEnd/>
            <a:tailEnd/>
          </a:ln>
        </p:spPr>
        <p:txBody>
          <a:bodyPr wrap="square">
            <a:spAutoFit/>
          </a:bodyPr>
          <a:lstStyle/>
          <a:p>
            <a:pPr>
              <a:spcBef>
                <a:spcPts val="600"/>
              </a:spcBef>
            </a:pPr>
            <a:r>
              <a:rPr kumimoji="0" lang="zh-CN" altLang="en-US" b="1" dirty="0">
                <a:solidFill>
                  <a:srgbClr val="0000FF"/>
                </a:solidFill>
                <a:latin typeface="Times New Roman" panose="02020603050405020304" pitchFamily="18" charset="0"/>
                <a:ea typeface="华文仿宋" pitchFamily="2" charset="-122"/>
                <a:cs typeface="Times New Roman" panose="02020603050405020304" pitchFamily="18" charset="0"/>
              </a:rPr>
              <a:t>例</a:t>
            </a:r>
            <a:r>
              <a:rPr kumimoji="0" lang="en-US" altLang="zh-CN" b="1" dirty="0">
                <a:solidFill>
                  <a:srgbClr val="0000FF"/>
                </a:solidFill>
                <a:latin typeface="Times New Roman" panose="02020603050405020304" pitchFamily="18" charset="0"/>
                <a:ea typeface="华文仿宋" pitchFamily="2" charset="-122"/>
                <a:cs typeface="Times New Roman" panose="02020603050405020304" pitchFamily="18" charset="0"/>
              </a:rPr>
              <a:t>9  </a:t>
            </a:r>
            <a:r>
              <a:rPr kumimoji="0" lang="zh-CN" altLang="en-US" b="1" dirty="0">
                <a:latin typeface="Times New Roman" panose="02020603050405020304" pitchFamily="18" charset="0"/>
                <a:ea typeface="华文仿宋" pitchFamily="2" charset="-122"/>
                <a:cs typeface="Times New Roman" panose="02020603050405020304" pitchFamily="18" charset="0"/>
              </a:rPr>
              <a:t>试配制一缓冲溶液，能维持</a:t>
            </a:r>
            <a:r>
              <a:rPr kumimoji="0" lang="en-US" altLang="zh-CN" b="1" dirty="0">
                <a:latin typeface="Times New Roman" panose="02020603050405020304" pitchFamily="18" charset="0"/>
                <a:ea typeface="华文仿宋" pitchFamily="2" charset="-122"/>
                <a:cs typeface="Times New Roman" panose="02020603050405020304" pitchFamily="18" charset="0"/>
              </a:rPr>
              <a:t>pH = 10.2</a:t>
            </a:r>
            <a:r>
              <a:rPr kumimoji="0" lang="zh-CN" altLang="en-US" b="1" dirty="0">
                <a:latin typeface="Times New Roman" panose="02020603050405020304" pitchFamily="18" charset="0"/>
                <a:ea typeface="华文仿宋" pitchFamily="2" charset="-122"/>
                <a:cs typeface="Times New Roman" panose="02020603050405020304" pitchFamily="18" charset="0"/>
              </a:rPr>
              <a:t>左右</a:t>
            </a:r>
            <a:r>
              <a:rPr kumimoji="0" lang="zh-CN" altLang="en-US" b="1" dirty="0">
                <a:latin typeface="Times New Roman" panose="02020603050405020304" pitchFamily="18" charset="0"/>
                <a:ea typeface="黑体" pitchFamily="2" charset="-122"/>
                <a:cs typeface="Times New Roman" panose="02020603050405020304" pitchFamily="18" charset="0"/>
              </a:rPr>
              <a:t>。</a:t>
            </a:r>
          </a:p>
        </p:txBody>
      </p:sp>
      <p:sp>
        <p:nvSpPr>
          <p:cNvPr id="43016" name="Text Box 3"/>
          <p:cNvSpPr txBox="1">
            <a:spLocks noChangeArrowheads="1"/>
          </p:cNvSpPr>
          <p:nvPr/>
        </p:nvSpPr>
        <p:spPr bwMode="auto">
          <a:xfrm>
            <a:off x="611188" y="1773238"/>
            <a:ext cx="792162" cy="522287"/>
          </a:xfrm>
          <a:prstGeom prst="rect">
            <a:avLst/>
          </a:prstGeom>
          <a:noFill/>
          <a:ln w="9525">
            <a:noFill/>
            <a:miter lim="800000"/>
            <a:headEnd/>
            <a:tailEnd/>
          </a:ln>
        </p:spPr>
        <p:txBody>
          <a:bodyPr>
            <a:spAutoFit/>
          </a:bodyPr>
          <a:lstStyle/>
          <a:p>
            <a:pPr>
              <a:defRPr/>
            </a:pPr>
            <a:r>
              <a:rPr kumimoji="0" lang="zh-CN" altLang="en-US" b="1" dirty="0">
                <a:latin typeface="Times New Roman" panose="02020603050405020304" pitchFamily="18" charset="0"/>
                <a:ea typeface="+mj-ea"/>
                <a:cs typeface="Times New Roman" panose="02020603050405020304" pitchFamily="18" charset="0"/>
              </a:rPr>
              <a:t>解：</a:t>
            </a:r>
          </a:p>
        </p:txBody>
      </p:sp>
      <p:sp>
        <p:nvSpPr>
          <p:cNvPr id="114706" name="Text Box 6"/>
          <p:cNvSpPr txBox="1">
            <a:spLocks noChangeArrowheads="1"/>
          </p:cNvSpPr>
          <p:nvPr/>
        </p:nvSpPr>
        <p:spPr bwMode="auto">
          <a:xfrm>
            <a:off x="1259632" y="1773238"/>
            <a:ext cx="7704856" cy="954087"/>
          </a:xfrm>
          <a:prstGeom prst="rect">
            <a:avLst/>
          </a:prstGeom>
          <a:noFill/>
          <a:ln w="9525">
            <a:noFill/>
            <a:miter lim="800000"/>
            <a:headEnd/>
            <a:tailEnd/>
          </a:ln>
        </p:spPr>
        <p:txBody>
          <a:bodyPr wrap="square">
            <a:spAutoFit/>
          </a:bodyPr>
          <a:lstStyle/>
          <a:p>
            <a:r>
              <a:rPr kumimoji="0" lang="zh-CN" altLang="en-US" b="1" dirty="0">
                <a:latin typeface="华文仿宋" panose="02010600040101010101" pitchFamily="2" charset="-122"/>
                <a:ea typeface="华文仿宋" panose="02010600040101010101" pitchFamily="2" charset="-122"/>
                <a:cs typeface="Times New Roman" panose="02020603050405020304" pitchFamily="18" charset="0"/>
              </a:rPr>
              <a:t>根据题意，应配制一种碱性缓冲溶液，首先要选择合适的弱碱。</a:t>
            </a:r>
          </a:p>
        </p:txBody>
      </p:sp>
      <p:graphicFrame>
        <p:nvGraphicFramePr>
          <p:cNvPr id="114699" name="Object 11"/>
          <p:cNvGraphicFramePr>
            <a:graphicFrameLocks noChangeAspect="1"/>
          </p:cNvGraphicFramePr>
          <p:nvPr>
            <p:extLst>
              <p:ext uri="{D42A27DB-BD31-4B8C-83A1-F6EECF244321}">
                <p14:modId xmlns:p14="http://schemas.microsoft.com/office/powerpoint/2010/main" val="754242343"/>
              </p:ext>
            </p:extLst>
          </p:nvPr>
        </p:nvGraphicFramePr>
        <p:xfrm>
          <a:off x="1136848" y="2727780"/>
          <a:ext cx="6819528" cy="508749"/>
        </p:xfrm>
        <a:graphic>
          <a:graphicData uri="http://schemas.openxmlformats.org/presentationml/2006/ole">
            <mc:AlternateContent xmlns:mc="http://schemas.openxmlformats.org/markup-compatibility/2006">
              <mc:Choice xmlns:v="urn:schemas-microsoft-com:vml" Requires="v">
                <p:oleObj spid="_x0000_s187770" name="Equation" r:id="rId4" imgW="3327120" imgH="228600" progId="Equation.DSMT4">
                  <p:embed/>
                </p:oleObj>
              </mc:Choice>
              <mc:Fallback>
                <p:oleObj name="Equation" r:id="rId4" imgW="3327120" imgH="228600" progId="Equation.DSMT4">
                  <p:embed/>
                  <p:pic>
                    <p:nvPicPr>
                      <p:cNvPr id="0" name="Picture 11"/>
                      <p:cNvPicPr>
                        <a:picLocks noChangeAspect="1" noChangeArrowheads="1"/>
                      </p:cNvPicPr>
                      <p:nvPr/>
                    </p:nvPicPr>
                    <p:blipFill>
                      <a:blip r:embed="rId5"/>
                      <a:srcRect/>
                      <a:stretch>
                        <a:fillRect/>
                      </a:stretch>
                    </p:blipFill>
                    <p:spPr bwMode="auto">
                      <a:xfrm>
                        <a:off x="1136848" y="2727780"/>
                        <a:ext cx="6819528" cy="508749"/>
                      </a:xfrm>
                      <a:prstGeom prst="rect">
                        <a:avLst/>
                      </a:prstGeom>
                      <a:noFill/>
                      <a:ln>
                        <a:noFill/>
                      </a:ln>
                    </p:spPr>
                  </p:pic>
                </p:oleObj>
              </mc:Fallback>
            </mc:AlternateContent>
          </a:graphicData>
        </a:graphic>
      </p:graphicFrame>
      <p:graphicFrame>
        <p:nvGraphicFramePr>
          <p:cNvPr id="519170" name="Object 12"/>
          <p:cNvGraphicFramePr>
            <a:graphicFrameLocks noChangeAspect="1"/>
          </p:cNvGraphicFramePr>
          <p:nvPr>
            <p:extLst>
              <p:ext uri="{D42A27DB-BD31-4B8C-83A1-F6EECF244321}">
                <p14:modId xmlns:p14="http://schemas.microsoft.com/office/powerpoint/2010/main" val="36284737"/>
              </p:ext>
            </p:extLst>
          </p:nvPr>
        </p:nvGraphicFramePr>
        <p:xfrm>
          <a:off x="1547664" y="3305175"/>
          <a:ext cx="5988893" cy="605175"/>
        </p:xfrm>
        <a:graphic>
          <a:graphicData uri="http://schemas.openxmlformats.org/presentationml/2006/ole">
            <mc:AlternateContent xmlns:mc="http://schemas.openxmlformats.org/markup-compatibility/2006">
              <mc:Choice xmlns:v="urn:schemas-microsoft-com:vml" Requires="v">
                <p:oleObj spid="_x0000_s187771" name="Equation" r:id="rId6" imgW="2603160" imgH="241200" progId="Equation.DSMT4">
                  <p:embed/>
                </p:oleObj>
              </mc:Choice>
              <mc:Fallback>
                <p:oleObj name="Equation" r:id="rId6" imgW="2603160" imgH="241200" progId="Equation.DSMT4">
                  <p:embed/>
                  <p:pic>
                    <p:nvPicPr>
                      <p:cNvPr id="0" name="Picture 12"/>
                      <p:cNvPicPr>
                        <a:picLocks noChangeAspect="1" noChangeArrowheads="1"/>
                      </p:cNvPicPr>
                      <p:nvPr/>
                    </p:nvPicPr>
                    <p:blipFill>
                      <a:blip r:embed="rId7"/>
                      <a:srcRect/>
                      <a:stretch>
                        <a:fillRect/>
                      </a:stretch>
                    </p:blipFill>
                    <p:spPr bwMode="auto">
                      <a:xfrm>
                        <a:off x="1547664" y="3305175"/>
                        <a:ext cx="5988893" cy="605175"/>
                      </a:xfrm>
                      <a:prstGeom prst="rect">
                        <a:avLst/>
                      </a:prstGeom>
                      <a:noFill/>
                      <a:ln>
                        <a:noFill/>
                      </a:ln>
                    </p:spPr>
                  </p:pic>
                </p:oleObj>
              </mc:Fallback>
            </mc:AlternateContent>
          </a:graphicData>
        </a:graphic>
      </p:graphicFrame>
      <p:grpSp>
        <p:nvGrpSpPr>
          <p:cNvPr id="2" name="组合 1">
            <a:extLst>
              <a:ext uri="{FF2B5EF4-FFF2-40B4-BE49-F238E27FC236}">
                <a16:creationId xmlns:a16="http://schemas.microsoft.com/office/drawing/2014/main" id="{2E7DAC45-33BA-4413-B13C-80661BC56125}"/>
              </a:ext>
            </a:extLst>
          </p:cNvPr>
          <p:cNvGrpSpPr/>
          <p:nvPr/>
        </p:nvGrpSpPr>
        <p:grpSpPr>
          <a:xfrm>
            <a:off x="1255460" y="4005263"/>
            <a:ext cx="7420996" cy="2566938"/>
            <a:chOff x="1255460" y="4005263"/>
            <a:chExt cx="7420996" cy="2566938"/>
          </a:xfrm>
        </p:grpSpPr>
        <p:graphicFrame>
          <p:nvGraphicFramePr>
            <p:cNvPr id="519168" name="Object 10"/>
            <p:cNvGraphicFramePr>
              <a:graphicFrameLocks noChangeAspect="1"/>
            </p:cNvGraphicFramePr>
            <p:nvPr>
              <p:extLst>
                <p:ext uri="{D42A27DB-BD31-4B8C-83A1-F6EECF244321}">
                  <p14:modId xmlns:p14="http://schemas.microsoft.com/office/powerpoint/2010/main" val="307638752"/>
                </p:ext>
              </p:extLst>
            </p:nvPr>
          </p:nvGraphicFramePr>
          <p:xfrm>
            <a:off x="2555776" y="4527671"/>
            <a:ext cx="4013700" cy="1089248"/>
          </p:xfrm>
          <a:graphic>
            <a:graphicData uri="http://schemas.openxmlformats.org/presentationml/2006/ole">
              <mc:AlternateContent xmlns:mc="http://schemas.openxmlformats.org/markup-compatibility/2006">
                <mc:Choice xmlns:v="urn:schemas-microsoft-com:vml" Requires="v">
                  <p:oleObj spid="_x0000_s187772" name="Equation" r:id="rId8" imgW="1815840" imgH="482400" progId="Equation.DSMT4">
                    <p:embed/>
                  </p:oleObj>
                </mc:Choice>
                <mc:Fallback>
                  <p:oleObj name="Equation" r:id="rId8" imgW="1815840" imgH="482400" progId="Equation.DSMT4">
                    <p:embed/>
                    <p:pic>
                      <p:nvPicPr>
                        <p:cNvPr id="0" name="Picture 10"/>
                        <p:cNvPicPr>
                          <a:picLocks noChangeAspect="1" noChangeArrowheads="1"/>
                        </p:cNvPicPr>
                        <p:nvPr/>
                      </p:nvPicPr>
                      <p:blipFill>
                        <a:blip r:embed="rId9"/>
                        <a:srcRect/>
                        <a:stretch>
                          <a:fillRect/>
                        </a:stretch>
                      </p:blipFill>
                      <p:spPr bwMode="auto">
                        <a:xfrm>
                          <a:off x="2555776" y="4527671"/>
                          <a:ext cx="4013700" cy="1089248"/>
                        </a:xfrm>
                        <a:prstGeom prst="rect">
                          <a:avLst/>
                        </a:prstGeom>
                        <a:noFill/>
                        <a:ln>
                          <a:noFill/>
                        </a:ln>
                      </p:spPr>
                    </p:pic>
                  </p:oleObj>
                </mc:Fallback>
              </mc:AlternateContent>
            </a:graphicData>
          </a:graphic>
        </p:graphicFrame>
        <p:sp>
          <p:nvSpPr>
            <p:cNvPr id="470021" name="Text Box 5"/>
            <p:cNvSpPr txBox="1">
              <a:spLocks noChangeArrowheads="1"/>
            </p:cNvSpPr>
            <p:nvPr/>
          </p:nvSpPr>
          <p:spPr bwMode="auto">
            <a:xfrm>
              <a:off x="1502973" y="4005263"/>
              <a:ext cx="4386137" cy="461665"/>
            </a:xfrm>
            <a:prstGeom prst="rect">
              <a:avLst/>
            </a:prstGeom>
            <a:noFill/>
            <a:ln w="9525">
              <a:noFill/>
              <a:miter lim="800000"/>
              <a:headEnd/>
              <a:tailEnd/>
            </a:ln>
          </p:spPr>
          <p:txBody>
            <a:bodyPr wrap="none">
              <a:spAutoFit/>
            </a:bodyPr>
            <a:lstStyle/>
            <a:p>
              <a:r>
                <a:rPr kumimoji="0" lang="zh-CN" altLang="en-US" sz="2400" b="1" dirty="0">
                  <a:latin typeface="Times New Roman" panose="02020603050405020304" pitchFamily="18" charset="0"/>
                  <a:cs typeface="Times New Roman" panose="02020603050405020304" pitchFamily="18" charset="0"/>
                </a:rPr>
                <a:t>所以可选</a:t>
              </a:r>
              <a:r>
                <a:rPr kumimoji="0" lang="en-US" altLang="zh-CN" sz="2400" b="1" dirty="0">
                  <a:latin typeface="Times New Roman" panose="02020603050405020304" pitchFamily="18" charset="0"/>
                  <a:cs typeface="Times New Roman" panose="02020603050405020304" pitchFamily="18" charset="0"/>
                </a:rPr>
                <a:t>NH</a:t>
              </a:r>
              <a:r>
                <a:rPr kumimoji="0" lang="en-US" altLang="zh-CN" sz="2400" b="1" baseline="-25000" dirty="0">
                  <a:latin typeface="Times New Roman" panose="02020603050405020304" pitchFamily="18" charset="0"/>
                  <a:cs typeface="Times New Roman" panose="02020603050405020304" pitchFamily="18" charset="0"/>
                </a:rPr>
                <a:t>3</a:t>
              </a:r>
              <a:r>
                <a:rPr kumimoji="0" lang="en-US" altLang="zh-CN" sz="2400" b="1" dirty="0">
                  <a:latin typeface="Times New Roman" panose="02020603050405020304" pitchFamily="18" charset="0"/>
                  <a:cs typeface="Times New Roman" panose="02020603050405020304" pitchFamily="18" charset="0"/>
                </a:rPr>
                <a:t>H</a:t>
              </a:r>
              <a:r>
                <a:rPr kumimoji="0" lang="en-US" altLang="zh-CN" sz="2400" b="1" baseline="-25000" dirty="0">
                  <a:latin typeface="Times New Roman" panose="02020603050405020304" pitchFamily="18" charset="0"/>
                  <a:cs typeface="Times New Roman" panose="02020603050405020304" pitchFamily="18" charset="0"/>
                </a:rPr>
                <a:t>2</a:t>
              </a:r>
              <a:r>
                <a:rPr kumimoji="0" lang="en-US" altLang="zh-CN" sz="2400" b="1" dirty="0">
                  <a:latin typeface="Times New Roman" panose="02020603050405020304" pitchFamily="18" charset="0"/>
                  <a:cs typeface="Times New Roman" panose="02020603050405020304" pitchFamily="18" charset="0"/>
                </a:rPr>
                <a:t>O + NH</a:t>
              </a:r>
              <a:r>
                <a:rPr kumimoji="0" lang="en-US" altLang="zh-CN" sz="2400" b="1" baseline="-25000" dirty="0">
                  <a:latin typeface="Times New Roman" panose="02020603050405020304" pitchFamily="18" charset="0"/>
                  <a:cs typeface="Times New Roman" panose="02020603050405020304" pitchFamily="18" charset="0"/>
                </a:rPr>
                <a:t>4</a:t>
              </a:r>
              <a:r>
                <a:rPr kumimoji="0" lang="en-US" altLang="zh-CN" sz="2400" b="1" dirty="0">
                  <a:latin typeface="Times New Roman" panose="02020603050405020304" pitchFamily="18" charset="0"/>
                  <a:cs typeface="Times New Roman" panose="02020603050405020304" pitchFamily="18" charset="0"/>
                </a:rPr>
                <a:t>Cl</a:t>
              </a:r>
              <a:r>
                <a:rPr kumimoji="0" lang="zh-CN" altLang="en-US" sz="2400" b="1" dirty="0">
                  <a:latin typeface="Times New Roman" panose="02020603050405020304" pitchFamily="18" charset="0"/>
                  <a:cs typeface="Times New Roman" panose="02020603050405020304" pitchFamily="18" charset="0"/>
                </a:rPr>
                <a:t>体系</a:t>
              </a:r>
            </a:p>
          </p:txBody>
        </p:sp>
        <p:graphicFrame>
          <p:nvGraphicFramePr>
            <p:cNvPr id="519171" name="Object 13"/>
            <p:cNvGraphicFramePr>
              <a:graphicFrameLocks noChangeAspect="1"/>
            </p:cNvGraphicFramePr>
            <p:nvPr>
              <p:extLst>
                <p:ext uri="{D42A27DB-BD31-4B8C-83A1-F6EECF244321}">
                  <p14:modId xmlns:p14="http://schemas.microsoft.com/office/powerpoint/2010/main" val="4291814188"/>
                </p:ext>
              </p:extLst>
            </p:nvPr>
          </p:nvGraphicFramePr>
          <p:xfrm>
            <a:off x="1255460" y="5463952"/>
            <a:ext cx="2011489" cy="1089248"/>
          </p:xfrm>
          <a:graphic>
            <a:graphicData uri="http://schemas.openxmlformats.org/presentationml/2006/ole">
              <mc:AlternateContent xmlns:mc="http://schemas.openxmlformats.org/markup-compatibility/2006">
                <mc:Choice xmlns:v="urn:schemas-microsoft-com:vml" Requires="v">
                  <p:oleObj spid="_x0000_s187773" name="Equation" r:id="rId10" imgW="901440" imgH="482400" progId="Equation.DSMT4">
                    <p:embed/>
                  </p:oleObj>
                </mc:Choice>
                <mc:Fallback>
                  <p:oleObj name="Equation" r:id="rId10" imgW="901440" imgH="482400" progId="Equation.DSMT4">
                    <p:embed/>
                    <p:pic>
                      <p:nvPicPr>
                        <p:cNvPr id="0" name="Picture 13"/>
                        <p:cNvPicPr>
                          <a:picLocks noChangeAspect="1" noChangeArrowheads="1"/>
                        </p:cNvPicPr>
                        <p:nvPr/>
                      </p:nvPicPr>
                      <p:blipFill>
                        <a:blip r:embed="rId11"/>
                        <a:srcRect/>
                        <a:stretch>
                          <a:fillRect/>
                        </a:stretch>
                      </p:blipFill>
                      <p:spPr bwMode="auto">
                        <a:xfrm>
                          <a:off x="1255460" y="5463952"/>
                          <a:ext cx="2011489" cy="1089248"/>
                        </a:xfrm>
                        <a:prstGeom prst="rect">
                          <a:avLst/>
                        </a:prstGeom>
                        <a:noFill/>
                        <a:ln>
                          <a:noFill/>
                        </a:ln>
                      </p:spPr>
                    </p:pic>
                  </p:oleObj>
                </mc:Fallback>
              </mc:AlternateContent>
            </a:graphicData>
          </a:graphic>
        </p:graphicFrame>
        <p:sp>
          <p:nvSpPr>
            <p:cNvPr id="470026" name="Text Box 10"/>
            <p:cNvSpPr txBox="1">
              <a:spLocks noChangeArrowheads="1"/>
            </p:cNvSpPr>
            <p:nvPr/>
          </p:nvSpPr>
          <p:spPr bwMode="auto">
            <a:xfrm>
              <a:off x="3635896" y="5589240"/>
              <a:ext cx="5040560" cy="982961"/>
            </a:xfrm>
            <a:prstGeom prst="rect">
              <a:avLst/>
            </a:prstGeom>
            <a:noFill/>
            <a:ln w="9525">
              <a:noFill/>
              <a:miter lim="800000"/>
              <a:headEnd/>
              <a:tailEnd/>
            </a:ln>
          </p:spPr>
          <p:txBody>
            <a:bodyPr wrap="square">
              <a:spAutoFit/>
            </a:bodyPr>
            <a:lstStyle/>
            <a:p>
              <a:pPr>
                <a:lnSpc>
                  <a:spcPct val="125000"/>
                </a:lnSpc>
              </a:pP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所以可选1.0 </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mol·l</a:t>
              </a:r>
              <a:r>
                <a:rPr kumimoji="0"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-1</a:t>
              </a: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的</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NH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O</a:t>
              </a: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与 0.11 </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mol·l</a:t>
              </a:r>
              <a:r>
                <a:rPr kumimoji="0"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-1</a:t>
              </a: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的</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NH</a:t>
              </a:r>
              <a:r>
                <a:rPr kumimoji="0"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4</a:t>
              </a:r>
              <a:r>
                <a:rPr kumimoji="0"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Cl</a:t>
              </a:r>
              <a:r>
                <a:rPr kumimoji="0"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组成缓冲溶液</a:t>
              </a:r>
            </a:p>
          </p:txBody>
        </p:sp>
      </p:grpSp>
      <p:sp>
        <p:nvSpPr>
          <p:cNvPr id="114708" name="标题 10"/>
          <p:cNvSpPr>
            <a:spLocks noGrp="1"/>
          </p:cNvSpPr>
          <p:nvPr>
            <p:ph type="title"/>
          </p:nvPr>
        </p:nvSpPr>
        <p:spPr>
          <a:xfrm>
            <a:off x="251520" y="304800"/>
            <a:ext cx="6552505" cy="747713"/>
          </a:xfrm>
        </p:spPr>
        <p:txBody>
          <a:bodyPr/>
          <a:lstStyle/>
          <a:p>
            <a:r>
              <a:rPr lang="en-US" altLang="zh-CN" dirty="0">
                <a:latin typeface="Arial" panose="020B0604020202020204" pitchFamily="34" charset="0"/>
                <a:cs typeface="Arial" panose="020B0604020202020204" pitchFamily="34" charset="0"/>
              </a:rPr>
              <a:t>4.4.3.5  </a:t>
            </a:r>
            <a:r>
              <a:rPr lang="zh-CN" altLang="en-US" dirty="0"/>
              <a:t>缓冲溶液的配制</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2"/>
          <p:cNvSpPr>
            <a:spLocks noGrp="1"/>
          </p:cNvSpPr>
          <p:nvPr>
            <p:ph type="title"/>
          </p:nvPr>
        </p:nvSpPr>
        <p:spPr>
          <a:xfrm>
            <a:off x="250825" y="304800"/>
            <a:ext cx="6553200" cy="747713"/>
          </a:xfrm>
        </p:spPr>
        <p:txBody>
          <a:bodyPr/>
          <a:lstStyle/>
          <a:p>
            <a:r>
              <a:rPr lang="en-US" altLang="zh-CN" dirty="0">
                <a:latin typeface="Arial" panose="020B0604020202020204" pitchFamily="34" charset="0"/>
                <a:cs typeface="Arial" panose="020B0604020202020204" pitchFamily="34" charset="0"/>
              </a:rPr>
              <a:t>4.4.3.6</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生命体系中的缓冲溶液</a:t>
            </a:r>
          </a:p>
        </p:txBody>
      </p:sp>
      <p:sp>
        <p:nvSpPr>
          <p:cNvPr id="161795" name="矩形 3"/>
          <p:cNvSpPr>
            <a:spLocks noChangeArrowheads="1"/>
          </p:cNvSpPr>
          <p:nvPr/>
        </p:nvSpPr>
        <p:spPr bwMode="auto">
          <a:xfrm>
            <a:off x="250825" y="1556792"/>
            <a:ext cx="8642350" cy="1131335"/>
          </a:xfrm>
          <a:prstGeom prst="rect">
            <a:avLst/>
          </a:prstGeom>
          <a:noFill/>
          <a:ln w="9525">
            <a:noFill/>
            <a:miter lim="800000"/>
            <a:headEnd/>
            <a:tailEnd/>
          </a:ln>
        </p:spPr>
        <p:txBody>
          <a:bodyPr wrap="square">
            <a:spAutoFit/>
          </a:bodyPr>
          <a:lstStyle/>
          <a:p>
            <a:pPr algn="just">
              <a:lnSpc>
                <a:spcPct val="125000"/>
              </a:lnSpc>
            </a:pP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人体的血液中</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 H</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CO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-NaHCO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和</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NaH</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PO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4</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-Na</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2</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HPO</a:t>
            </a:r>
            <a:r>
              <a:rPr lang="en-US" altLang="zh-CN" b="1" baseline="-25000" dirty="0">
                <a:latin typeface="Times New Roman" panose="02020603050405020304" pitchFamily="18" charset="0"/>
                <a:ea typeface="华文仿宋" panose="02010600040101010101" pitchFamily="2" charset="-122"/>
                <a:cs typeface="Times New Roman" panose="02020603050405020304" pitchFamily="18" charset="0"/>
              </a:rPr>
              <a:t>4</a:t>
            </a:r>
            <a:br>
              <a:rPr lang="en-US" altLang="zh-CN" b="1" dirty="0">
                <a:latin typeface="Times New Roman" panose="02020603050405020304" pitchFamily="18" charset="0"/>
                <a:ea typeface="华文仿宋" panose="02010600040101010101" pitchFamily="2" charset="-122"/>
                <a:cs typeface="Times New Roman" panose="02020603050405020304" pitchFamily="18" charset="0"/>
              </a:rPr>
            </a:br>
            <a:r>
              <a:rPr lang="zh-CN" altLang="en-US" b="1" dirty="0">
                <a:latin typeface="Times New Roman" panose="02020603050405020304" pitchFamily="18" charset="0"/>
                <a:ea typeface="华文仿宋" panose="02010600040101010101" pitchFamily="2" charset="-122"/>
                <a:cs typeface="Times New Roman" panose="02020603050405020304" pitchFamily="18" charset="0"/>
              </a:rPr>
              <a:t>使酸碱能保持恒定</a:t>
            </a:r>
            <a:r>
              <a:rPr lang="en-US" altLang="zh-CN" b="1" dirty="0">
                <a:latin typeface="Times New Roman" panose="02020603050405020304" pitchFamily="18" charset="0"/>
                <a:ea typeface="华文仿宋" panose="02010600040101010101" pitchFamily="2" charset="-122"/>
                <a:cs typeface="Times New Roman" panose="02020603050405020304" pitchFamily="18" charset="0"/>
              </a:rPr>
              <a:t>(pH = 7.4±0.05)</a:t>
            </a:r>
            <a:endParaRPr lang="zh-CN" altLang="en-US" b="1"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0B1993A1-E940-4539-891B-236DE3EB23D3}"/>
              </a:ext>
            </a:extLst>
          </p:cNvPr>
          <p:cNvSpPr/>
          <p:nvPr/>
        </p:nvSpPr>
        <p:spPr>
          <a:xfrm>
            <a:off x="250825" y="980728"/>
            <a:ext cx="8642350" cy="584775"/>
          </a:xfrm>
          <a:prstGeom prst="rect">
            <a:avLst/>
          </a:prstGeom>
        </p:spPr>
        <p:txBody>
          <a:bodyPr wrap="square">
            <a:spAutoFit/>
          </a:bodyPr>
          <a:lstStyle/>
          <a:p>
            <a:pPr marL="457200" indent="-457200">
              <a:buFont typeface="Wingdings" panose="05000000000000000000" pitchFamily="2" charset="2"/>
              <a:buChar char="l"/>
            </a:pPr>
            <a:r>
              <a:rPr lang="zh-CN" altLang="en-US" sz="3200" b="1" dirty="0">
                <a:solidFill>
                  <a:srgbClr val="0000FF"/>
                </a:solidFill>
                <a:latin typeface="+mj-ea"/>
                <a:ea typeface="+mj-ea"/>
                <a:cs typeface="Times New Roman" panose="02020603050405020304" pitchFamily="18" charset="0"/>
              </a:rPr>
              <a:t>碳酸氢盐缓冲体系与肺和肾的关系</a:t>
            </a:r>
          </a:p>
        </p:txBody>
      </p:sp>
      <p:grpSp>
        <p:nvGrpSpPr>
          <p:cNvPr id="51" name="组合 50">
            <a:extLst>
              <a:ext uri="{FF2B5EF4-FFF2-40B4-BE49-F238E27FC236}">
                <a16:creationId xmlns:a16="http://schemas.microsoft.com/office/drawing/2014/main" id="{133DC943-0E18-4E63-894A-ACCD93878672}"/>
              </a:ext>
            </a:extLst>
          </p:cNvPr>
          <p:cNvGrpSpPr/>
          <p:nvPr/>
        </p:nvGrpSpPr>
        <p:grpSpPr>
          <a:xfrm>
            <a:off x="184291" y="2871881"/>
            <a:ext cx="8852204" cy="3797479"/>
            <a:chOff x="184291" y="2799873"/>
            <a:chExt cx="8852204" cy="3797479"/>
          </a:xfrm>
        </p:grpSpPr>
        <p:sp>
          <p:nvSpPr>
            <p:cNvPr id="3" name="矩形 2">
              <a:extLst>
                <a:ext uri="{FF2B5EF4-FFF2-40B4-BE49-F238E27FC236}">
                  <a16:creationId xmlns:a16="http://schemas.microsoft.com/office/drawing/2014/main" id="{FD70F3CB-530D-49F4-9D44-64E902C647E1}"/>
                </a:ext>
              </a:extLst>
            </p:cNvPr>
            <p:cNvSpPr/>
            <p:nvPr/>
          </p:nvSpPr>
          <p:spPr bwMode="auto">
            <a:xfrm>
              <a:off x="2915816" y="3279390"/>
              <a:ext cx="3677471" cy="1104659"/>
            </a:xfrm>
            <a:prstGeom prst="rect">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C9186B91-6898-4D2D-BF56-BFE6B363F833}"/>
                </a:ext>
              </a:extLst>
            </p:cNvPr>
            <p:cNvSpPr/>
            <p:nvPr/>
          </p:nvSpPr>
          <p:spPr>
            <a:xfrm>
              <a:off x="184291" y="3939553"/>
              <a:ext cx="884183" cy="1200329"/>
            </a:xfrm>
            <a:prstGeom prst="rect">
              <a:avLst/>
            </a:prstGeom>
          </p:spPr>
          <p:txBody>
            <a:bodyPr wrap="square">
              <a:spAutoFit/>
            </a:bodyPr>
            <a:lstStyle/>
            <a:p>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增加呼吸速率</a:t>
              </a:r>
            </a:p>
          </p:txBody>
        </p:sp>
        <p:sp>
          <p:nvSpPr>
            <p:cNvPr id="7" name="矩形 6">
              <a:extLst>
                <a:ext uri="{FF2B5EF4-FFF2-40B4-BE49-F238E27FC236}">
                  <a16:creationId xmlns:a16="http://schemas.microsoft.com/office/drawing/2014/main" id="{EA279897-5444-4F0A-B65F-AA8F6153FA0C}"/>
                </a:ext>
              </a:extLst>
            </p:cNvPr>
            <p:cNvSpPr/>
            <p:nvPr/>
          </p:nvSpPr>
          <p:spPr>
            <a:xfrm>
              <a:off x="2996732" y="3576747"/>
              <a:ext cx="1101774" cy="461665"/>
            </a:xfrm>
            <a:prstGeom prst="rect">
              <a:avLst/>
            </a:prstGeom>
            <a:solidFill>
              <a:schemeClr val="bg1"/>
            </a:solidFill>
            <a:ln w="19050">
              <a:solidFill>
                <a:schemeClr val="tx1"/>
              </a:solidFill>
            </a:ln>
          </p:spPr>
          <p:txBody>
            <a:bodyPr wrap="square">
              <a:spAutoFit/>
            </a:bodyPr>
            <a:lstStyle/>
            <a:p>
              <a:pPr algn="ctr"/>
              <a:r>
                <a:rPr lang="en-US" altLang="zh-CN"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CO</a:t>
              </a:r>
              <a:r>
                <a:rPr lang="en-US" altLang="zh-CN" sz="2400"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3</a:t>
              </a:r>
              <a:endParaRPr lang="zh-CN" altLang="en-US" sz="2400"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38C7D06B-2C30-42B6-AF04-D313B9BBE928}"/>
                </a:ext>
              </a:extLst>
            </p:cNvPr>
            <p:cNvSpPr/>
            <p:nvPr/>
          </p:nvSpPr>
          <p:spPr>
            <a:xfrm>
              <a:off x="914352" y="3540618"/>
              <a:ext cx="1641424" cy="461665"/>
            </a:xfrm>
            <a:prstGeom prst="rect">
              <a:avLst/>
            </a:prstGeom>
          </p:spPr>
          <p:txBody>
            <a:bodyPr wrap="square">
              <a:spAutoFit/>
            </a:bodyPr>
            <a:lstStyle/>
            <a:p>
              <a:r>
                <a:rPr lang="en-US" altLang="zh-CN"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CO</a:t>
              </a:r>
              <a:r>
                <a:rPr lang="en-US" altLang="zh-CN" sz="2400"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2</a:t>
              </a:r>
              <a:r>
                <a:rPr lang="en-US" altLang="zh-CN"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O</a:t>
              </a:r>
              <a:endParaRPr lang="zh-CN" altLang="en-US"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C9A47580-4043-467A-99CA-DC5201052A56}"/>
                </a:ext>
              </a:extLst>
            </p:cNvPr>
            <p:cNvSpPr/>
            <p:nvPr/>
          </p:nvSpPr>
          <p:spPr>
            <a:xfrm>
              <a:off x="5424220" y="3576745"/>
              <a:ext cx="1101774" cy="461665"/>
            </a:xfrm>
            <a:prstGeom prst="rect">
              <a:avLst/>
            </a:prstGeom>
            <a:solidFill>
              <a:schemeClr val="bg1"/>
            </a:solidFill>
            <a:ln w="19050">
              <a:solidFill>
                <a:schemeClr val="tx1"/>
              </a:solidFill>
            </a:ln>
          </p:spPr>
          <p:txBody>
            <a:bodyPr wrap="square">
              <a:spAutoFit/>
            </a:bodyPr>
            <a:lstStyle/>
            <a:p>
              <a:pPr algn="ctr"/>
              <a:r>
                <a:rPr lang="en-US" altLang="zh-CN" sz="24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HCO</a:t>
              </a:r>
              <a:r>
                <a:rPr lang="en-US" altLang="zh-CN" sz="2400" b="1" baseline="-25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400"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64B3FB5E-F938-4D54-8687-1E71FC35586F}"/>
                </a:ext>
              </a:extLst>
            </p:cNvPr>
            <p:cNvSpPr/>
            <p:nvPr/>
          </p:nvSpPr>
          <p:spPr>
            <a:xfrm>
              <a:off x="7164288" y="3384321"/>
              <a:ext cx="1101774" cy="830997"/>
            </a:xfrm>
            <a:prstGeom prst="rect">
              <a:avLst/>
            </a:prstGeom>
            <a:solidFill>
              <a:srgbClr val="7030A0"/>
            </a:solidFill>
            <a:ln w="19050">
              <a:solidFill>
                <a:schemeClr val="tx1"/>
              </a:solidFill>
            </a:ln>
          </p:spPr>
          <p:txBody>
            <a:bodyPr wrap="square">
              <a:spAutoFit/>
            </a:bodyPr>
            <a:lstStyle/>
            <a:p>
              <a:pPr algn="ctr"/>
              <a:r>
                <a:rPr lang="en-US" altLang="zh-CN" sz="2400" b="1"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Na</a:t>
              </a:r>
              <a:r>
                <a:rPr lang="en-US" altLang="zh-CN" sz="2400" b="1" baseline="30000"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a:t>
              </a:r>
            </a:p>
            <a:p>
              <a:pPr algn="ctr"/>
              <a:r>
                <a:rPr lang="en-US" altLang="zh-CN" sz="2400" b="1"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HCO</a:t>
              </a:r>
              <a:r>
                <a:rPr lang="en-US" altLang="zh-CN" sz="2400" b="1" baseline="-25000"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400" b="1" baseline="30000"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b="1" baseline="30000"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99A00C77-3CBB-4309-BBB2-48137F57113E}"/>
                </a:ext>
              </a:extLst>
            </p:cNvPr>
            <p:cNvSpPr/>
            <p:nvPr/>
          </p:nvSpPr>
          <p:spPr>
            <a:xfrm>
              <a:off x="7328381" y="4676640"/>
              <a:ext cx="1101774" cy="830997"/>
            </a:xfrm>
            <a:prstGeom prst="rect">
              <a:avLst/>
            </a:prstGeom>
          </p:spPr>
          <p:txBody>
            <a:bodyPr wrap="square">
              <a:spAutoFit/>
            </a:bodyPr>
            <a:lstStyle/>
            <a:p>
              <a:pPr algn="ct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储存</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HCO</a:t>
              </a:r>
              <a:r>
                <a:rPr lang="en-US" altLang="zh-CN" sz="2400" b="1" baseline="-25000" dirty="0">
                  <a:latin typeface="Times New Roman" panose="02020603050405020304" pitchFamily="18" charset="0"/>
                  <a:ea typeface="华文仿宋" panose="02010600040101010101" pitchFamily="2" charset="-122"/>
                  <a:cs typeface="Times New Roman" panose="02020603050405020304" pitchFamily="18" charset="0"/>
                </a:rPr>
                <a:t>3</a:t>
              </a:r>
              <a:r>
                <a:rPr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b="1"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ED8C9F11-F578-4EA1-9AC6-860966A60410}"/>
                </a:ext>
              </a:extLst>
            </p:cNvPr>
            <p:cNvSpPr/>
            <p:nvPr/>
          </p:nvSpPr>
          <p:spPr>
            <a:xfrm>
              <a:off x="6359430" y="4422896"/>
              <a:ext cx="1206604" cy="461665"/>
            </a:xfrm>
            <a:prstGeom prst="rect">
              <a:avLst/>
            </a:prstGeom>
          </p:spPr>
          <p:txBody>
            <a:bodyPr wrap="square">
              <a:spAutoFit/>
            </a:bodyPr>
            <a:lstStyle/>
            <a:p>
              <a:pPr algn="ct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分泌</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b="1"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6C8469A8-B0A5-436C-893A-3EFBA1854EB2}"/>
                </a:ext>
              </a:extLst>
            </p:cNvPr>
            <p:cNvSpPr/>
            <p:nvPr/>
          </p:nvSpPr>
          <p:spPr>
            <a:xfrm>
              <a:off x="5435321" y="4321404"/>
              <a:ext cx="1101774" cy="830997"/>
            </a:xfrm>
            <a:prstGeom prst="rect">
              <a:avLst/>
            </a:prstGeom>
          </p:spPr>
          <p:txBody>
            <a:bodyPr wrap="square">
              <a:spAutoFit/>
            </a:bodyPr>
            <a:lstStyle/>
            <a:p>
              <a:pPr algn="ct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储存</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b="1"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92586679-3495-4C2E-AE8A-76EC0B51FA1D}"/>
                </a:ext>
              </a:extLst>
            </p:cNvPr>
            <p:cNvSpPr/>
            <p:nvPr/>
          </p:nvSpPr>
          <p:spPr>
            <a:xfrm>
              <a:off x="4597699" y="4719036"/>
              <a:ext cx="1101774" cy="830997"/>
            </a:xfrm>
            <a:prstGeom prst="rect">
              <a:avLst/>
            </a:prstGeom>
          </p:spPr>
          <p:txBody>
            <a:bodyPr wrap="square">
              <a:spAutoFit/>
            </a:bodyPr>
            <a:lstStyle/>
            <a:p>
              <a:pPr algn="ct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分泌</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b="1"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D745263B-7914-45C0-A474-2C989C6592D7}"/>
                </a:ext>
              </a:extLst>
            </p:cNvPr>
            <p:cNvSpPr/>
            <p:nvPr/>
          </p:nvSpPr>
          <p:spPr>
            <a:xfrm>
              <a:off x="3488004" y="5187833"/>
              <a:ext cx="1101774" cy="830997"/>
            </a:xfrm>
            <a:prstGeom prst="rect">
              <a:avLst/>
            </a:prstGeom>
          </p:spPr>
          <p:txBody>
            <a:bodyPr wrap="square">
              <a:spAutoFit/>
            </a:bodyPr>
            <a:lstStyle/>
            <a:p>
              <a:pPr algn="ct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其他缓冲体系</a:t>
              </a:r>
              <a:endParaRPr lang="zh-CN" altLang="en-US" sz="2400" b="1"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116B11BF-AD49-4902-B336-5071977F4973}"/>
                </a:ext>
              </a:extLst>
            </p:cNvPr>
            <p:cNvSpPr/>
            <p:nvPr/>
          </p:nvSpPr>
          <p:spPr>
            <a:xfrm>
              <a:off x="2521761" y="4356836"/>
              <a:ext cx="1101774" cy="830997"/>
            </a:xfrm>
            <a:prstGeom prst="rect">
              <a:avLst/>
            </a:prstGeom>
          </p:spPr>
          <p:txBody>
            <a:bodyPr wrap="square">
              <a:spAutoFit/>
            </a:bodyPr>
            <a:lstStyle/>
            <a:p>
              <a:pPr algn="ctr"/>
              <a:r>
                <a:rPr lang="zh-CN" altLang="en-US" sz="2400" b="1" dirty="0">
                  <a:solidFill>
                    <a:srgbClr val="00B050"/>
                  </a:solidFill>
                  <a:latin typeface="Times New Roman" panose="02020603050405020304" pitchFamily="18" charset="0"/>
                  <a:ea typeface="华文仿宋" panose="02010600040101010101" pitchFamily="2" charset="-122"/>
                  <a:cs typeface="Times New Roman" panose="02020603050405020304" pitchFamily="18" charset="0"/>
                </a:rPr>
                <a:t>降低呼吸速率</a:t>
              </a:r>
              <a:endParaRPr lang="zh-CN" altLang="en-US" sz="2400" b="1" baseline="30000" dirty="0">
                <a:solidFill>
                  <a:srgbClr val="00B05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CD6BCB75-A5F5-4020-A40F-A4D7EDAF1EAF}"/>
                </a:ext>
              </a:extLst>
            </p:cNvPr>
            <p:cNvSpPr/>
            <p:nvPr/>
          </p:nvSpPr>
          <p:spPr>
            <a:xfrm>
              <a:off x="1127309" y="5817131"/>
              <a:ext cx="1101774" cy="646331"/>
            </a:xfrm>
            <a:prstGeom prst="rect">
              <a:avLst/>
            </a:prstGeom>
          </p:spPr>
          <p:txBody>
            <a:bodyPr wrap="square">
              <a:spAutoFit/>
            </a:bodyPr>
            <a:lstStyle/>
            <a:p>
              <a:pPr algn="ctr"/>
              <a:r>
                <a:rPr lang="zh-CN" altLang="en-US" sz="36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肺</a:t>
              </a:r>
              <a:endParaRPr lang="zh-CN" altLang="en-US" sz="3600"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02E6E348-725A-45C7-BE5F-0618D4460343}"/>
                </a:ext>
              </a:extLst>
            </p:cNvPr>
            <p:cNvSpPr/>
            <p:nvPr/>
          </p:nvSpPr>
          <p:spPr>
            <a:xfrm>
              <a:off x="6804025" y="5717589"/>
              <a:ext cx="1101774" cy="646331"/>
            </a:xfrm>
            <a:prstGeom prst="rect">
              <a:avLst/>
            </a:prstGeom>
          </p:spPr>
          <p:txBody>
            <a:bodyPr wrap="square">
              <a:spAutoFit/>
            </a:bodyPr>
            <a:lstStyle/>
            <a:p>
              <a:pPr algn="ctr"/>
              <a:r>
                <a:rPr lang="zh-CN" altLang="en-US" sz="3600" b="1"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rPr>
                <a:t>肾</a:t>
              </a:r>
              <a:endParaRPr lang="zh-CN" altLang="en-US" sz="3600" b="1" baseline="30000" dirty="0">
                <a:solidFill>
                  <a:srgbClr val="FF0000"/>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3F2BB8FF-A775-49AE-BAF2-51CB8682C46E}"/>
                </a:ext>
              </a:extLst>
            </p:cNvPr>
            <p:cNvSpPr/>
            <p:nvPr/>
          </p:nvSpPr>
          <p:spPr>
            <a:xfrm>
              <a:off x="4429102" y="3576746"/>
              <a:ext cx="550887" cy="461665"/>
            </a:xfrm>
            <a:prstGeom prst="rect">
              <a:avLst/>
            </a:prstGeom>
            <a:solidFill>
              <a:schemeClr val="tx1"/>
            </a:solidFill>
          </p:spPr>
          <p:txBody>
            <a:bodyPr wrap="square">
              <a:spAutoFit/>
            </a:bodyPr>
            <a:lstStyle/>
            <a:p>
              <a:pPr algn="ctr"/>
              <a:r>
                <a:rPr lang="en-US" altLang="zh-CN" sz="2400" b="1"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1" baseline="30000"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b="1" baseline="30000" dirty="0">
                <a:solidFill>
                  <a:schemeClr val="bg1"/>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EA6F425B-9334-4E0E-87D3-429EB5E64C02}"/>
                </a:ext>
              </a:extLst>
            </p:cNvPr>
            <p:cNvSpPr/>
            <p:nvPr/>
          </p:nvSpPr>
          <p:spPr>
            <a:xfrm>
              <a:off x="3491880" y="2817725"/>
              <a:ext cx="1303896" cy="461665"/>
            </a:xfrm>
            <a:prstGeom prst="rect">
              <a:avLst/>
            </a:prstGeom>
          </p:spPr>
          <p:txBody>
            <a:bodyPr wrap="square">
              <a:spAutoFit/>
            </a:bodyPr>
            <a:lstStyle/>
            <a:p>
              <a:pPr algn="ct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排出</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b="1"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B6AFCC4D-708B-4F36-A68A-45268EA9A703}"/>
                </a:ext>
              </a:extLst>
            </p:cNvPr>
            <p:cNvSpPr/>
            <p:nvPr/>
          </p:nvSpPr>
          <p:spPr>
            <a:xfrm>
              <a:off x="4934893" y="2799873"/>
              <a:ext cx="1303896" cy="461665"/>
            </a:xfrm>
            <a:prstGeom prst="rect">
              <a:avLst/>
            </a:prstGeom>
          </p:spPr>
          <p:txBody>
            <a:bodyPr wrap="square">
              <a:spAutoFit/>
            </a:bodyPr>
            <a:lstStyle/>
            <a:p>
              <a:pPr algn="ctr"/>
              <a:r>
                <a:rPr lang="zh-CN" altLang="en-US" sz="2400" b="1" dirty="0">
                  <a:latin typeface="Times New Roman" panose="02020603050405020304" pitchFamily="18" charset="0"/>
                  <a:ea typeface="华文仿宋" panose="02010600040101010101" pitchFamily="2" charset="-122"/>
                  <a:cs typeface="Times New Roman" panose="02020603050405020304" pitchFamily="18" charset="0"/>
                </a:rPr>
                <a:t>补充</a:t>
              </a:r>
              <a:r>
                <a:rPr lang="en-US" altLang="zh-CN" sz="2400" b="1" dirty="0">
                  <a:latin typeface="Times New Roman" panose="02020603050405020304" pitchFamily="18" charset="0"/>
                  <a:ea typeface="华文仿宋" panose="02010600040101010101" pitchFamily="2" charset="-122"/>
                  <a:cs typeface="Times New Roman" panose="02020603050405020304" pitchFamily="18" charset="0"/>
                </a:rPr>
                <a:t>H</a:t>
              </a:r>
              <a:r>
                <a:rPr lang="en-US" altLang="zh-CN" sz="2400" b="1" baseline="30000" dirty="0">
                  <a:latin typeface="Times New Roman" panose="02020603050405020304" pitchFamily="18" charset="0"/>
                  <a:ea typeface="华文仿宋" panose="02010600040101010101" pitchFamily="2" charset="-122"/>
                  <a:cs typeface="Times New Roman" panose="02020603050405020304" pitchFamily="18" charset="0"/>
                </a:rPr>
                <a:t>+</a:t>
              </a:r>
              <a:endParaRPr lang="zh-CN" altLang="en-US" sz="2400" b="1" baseline="300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3" name="矩形 22">
              <a:extLst>
                <a:ext uri="{FF2B5EF4-FFF2-40B4-BE49-F238E27FC236}">
                  <a16:creationId xmlns:a16="http://schemas.microsoft.com/office/drawing/2014/main" id="{3B71DDC3-34B5-4DCD-A1D4-88B72C40F7BC}"/>
                </a:ext>
              </a:extLst>
            </p:cNvPr>
            <p:cNvSpPr/>
            <p:nvPr/>
          </p:nvSpPr>
          <p:spPr>
            <a:xfrm>
              <a:off x="6601902" y="2901522"/>
              <a:ext cx="2434593" cy="461665"/>
            </a:xfrm>
            <a:prstGeom prst="rect">
              <a:avLst/>
            </a:prstGeom>
          </p:spPr>
          <p:txBody>
            <a:bodyPr wrap="square">
              <a:spAutoFit/>
            </a:bodyPr>
            <a:lstStyle/>
            <a:p>
              <a:pPr algn="ctr"/>
              <a:r>
                <a:rPr lang="zh-CN" altLang="en-US" sz="2400" b="1"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rPr>
                <a:t>储备的碳酸氢盐</a:t>
              </a:r>
              <a:endParaRPr lang="zh-CN" altLang="en-US" sz="2400" b="1" baseline="30000" dirty="0">
                <a:solidFill>
                  <a:srgbClr val="0000FF"/>
                </a:solidFill>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2D241ED4-1F63-4881-9AB3-BDFA0935C9B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996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99592" y="4300338"/>
              <a:ext cx="1703157" cy="1682720"/>
            </a:xfrm>
            <a:prstGeom prst="rect">
              <a:avLst/>
            </a:prstGeom>
          </p:spPr>
        </p:pic>
        <p:pic>
          <p:nvPicPr>
            <p:cNvPr id="25" name="图片 24">
              <a:extLst>
                <a:ext uri="{FF2B5EF4-FFF2-40B4-BE49-F238E27FC236}">
                  <a16:creationId xmlns:a16="http://schemas.microsoft.com/office/drawing/2014/main" id="{946E2BFF-7324-4508-8AC3-B328DFE68DB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978" b="94212" l="14000" r="84800"/>
                      </a14:imgEffect>
                      <a14:imgEffect>
                        <a14:brightnessContrast contrast="20000"/>
                      </a14:imgEffect>
                    </a14:imgLayer>
                  </a14:imgProps>
                </a:ext>
                <a:ext uri="{28A0092B-C50C-407E-A947-70E740481C1C}">
                  <a14:useLocalDpi xmlns:a14="http://schemas.microsoft.com/office/drawing/2010/main" val="0"/>
                </a:ext>
              </a:extLst>
            </a:blip>
            <a:srcRect l="14850" t="12650" r="16764" b="5863"/>
            <a:stretch/>
          </p:blipFill>
          <p:spPr>
            <a:xfrm>
              <a:off x="5692835" y="4914632"/>
              <a:ext cx="1409349" cy="1682720"/>
            </a:xfrm>
            <a:prstGeom prst="rect">
              <a:avLst/>
            </a:prstGeom>
          </p:spPr>
        </p:pic>
        <p:cxnSp>
          <p:nvCxnSpPr>
            <p:cNvPr id="27" name="直接箭头连接符 26">
              <a:extLst>
                <a:ext uri="{FF2B5EF4-FFF2-40B4-BE49-F238E27FC236}">
                  <a16:creationId xmlns:a16="http://schemas.microsoft.com/office/drawing/2014/main" id="{36854AA0-88FD-4E70-BC0E-F0A01F373D06}"/>
                </a:ext>
              </a:extLst>
            </p:cNvPr>
            <p:cNvCxnSpPr>
              <a:cxnSpLocks/>
            </p:cNvCxnSpPr>
            <p:nvPr/>
          </p:nvCxnSpPr>
          <p:spPr bwMode="auto">
            <a:xfrm>
              <a:off x="899592" y="4339054"/>
              <a:ext cx="810700" cy="189110"/>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cxnSp>
          <p:nvCxnSpPr>
            <p:cNvPr id="29" name="直接箭头连接符 28">
              <a:extLst>
                <a:ext uri="{FF2B5EF4-FFF2-40B4-BE49-F238E27FC236}">
                  <a16:creationId xmlns:a16="http://schemas.microsoft.com/office/drawing/2014/main" id="{ECC54057-991F-4F38-8D10-F293982063C8}"/>
                </a:ext>
              </a:extLst>
            </p:cNvPr>
            <p:cNvCxnSpPr>
              <a:cxnSpLocks/>
            </p:cNvCxnSpPr>
            <p:nvPr/>
          </p:nvCxnSpPr>
          <p:spPr bwMode="auto">
            <a:xfrm flipH="1">
              <a:off x="4912590" y="3180677"/>
              <a:ext cx="506418" cy="434620"/>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cxnSp>
          <p:nvCxnSpPr>
            <p:cNvPr id="33" name="直接箭头连接符 32">
              <a:extLst>
                <a:ext uri="{FF2B5EF4-FFF2-40B4-BE49-F238E27FC236}">
                  <a16:creationId xmlns:a16="http://schemas.microsoft.com/office/drawing/2014/main" id="{3677F1D0-B134-4205-A0DD-8222F18A4A8B}"/>
                </a:ext>
              </a:extLst>
            </p:cNvPr>
            <p:cNvCxnSpPr>
              <a:cxnSpLocks/>
            </p:cNvCxnSpPr>
            <p:nvPr/>
          </p:nvCxnSpPr>
          <p:spPr bwMode="auto">
            <a:xfrm rot="10800000">
              <a:off x="1778209" y="4005064"/>
              <a:ext cx="0" cy="719881"/>
            </a:xfrm>
            <a:prstGeom prst="straightConnector1">
              <a:avLst/>
            </a:prstGeom>
            <a:solidFill>
              <a:schemeClr val="accent1"/>
            </a:solidFill>
            <a:ln w="19050" cap="flat" cmpd="sng" algn="ctr">
              <a:solidFill>
                <a:srgbClr val="00B050"/>
              </a:solidFill>
              <a:prstDash val="sysDash"/>
              <a:round/>
              <a:headEnd type="none" w="med" len="med"/>
              <a:tailEnd type="triangle" w="lg" len="lg"/>
            </a:ln>
            <a:effectLst/>
          </p:spPr>
        </p:cxnSp>
        <p:cxnSp>
          <p:nvCxnSpPr>
            <p:cNvPr id="34" name="直接箭头连接符 33">
              <a:extLst>
                <a:ext uri="{FF2B5EF4-FFF2-40B4-BE49-F238E27FC236}">
                  <a16:creationId xmlns:a16="http://schemas.microsoft.com/office/drawing/2014/main" id="{0F96000A-828B-4A4C-A64B-CADBF7409AA9}"/>
                </a:ext>
              </a:extLst>
            </p:cNvPr>
            <p:cNvCxnSpPr>
              <a:cxnSpLocks/>
            </p:cNvCxnSpPr>
            <p:nvPr/>
          </p:nvCxnSpPr>
          <p:spPr bwMode="auto">
            <a:xfrm flipH="1" flipV="1">
              <a:off x="1824529" y="4471168"/>
              <a:ext cx="809108" cy="147335"/>
            </a:xfrm>
            <a:prstGeom prst="straightConnector1">
              <a:avLst/>
            </a:prstGeom>
            <a:solidFill>
              <a:schemeClr val="accent1"/>
            </a:solidFill>
            <a:ln w="19050" cap="flat" cmpd="sng" algn="ctr">
              <a:solidFill>
                <a:srgbClr val="00B050"/>
              </a:solidFill>
              <a:prstDash val="solid"/>
              <a:round/>
              <a:headEnd type="none" w="med" len="med"/>
              <a:tailEnd type="triangle" w="lg" len="lg"/>
            </a:ln>
            <a:effectLst/>
          </p:spPr>
        </p:cxnSp>
        <p:graphicFrame>
          <p:nvGraphicFramePr>
            <p:cNvPr id="37" name="Object 8">
              <a:extLst>
                <a:ext uri="{FF2B5EF4-FFF2-40B4-BE49-F238E27FC236}">
                  <a16:creationId xmlns:a16="http://schemas.microsoft.com/office/drawing/2014/main" id="{0AF0C6EF-9191-417F-9C5A-C5EE846B7B7D}"/>
                </a:ext>
              </a:extLst>
            </p:cNvPr>
            <p:cNvGraphicFramePr>
              <a:graphicFrameLocks noChangeAspect="1"/>
            </p:cNvGraphicFramePr>
            <p:nvPr>
              <p:extLst>
                <p:ext uri="{D42A27DB-BD31-4B8C-83A1-F6EECF244321}">
                  <p14:modId xmlns:p14="http://schemas.microsoft.com/office/powerpoint/2010/main" val="3403722786"/>
                </p:ext>
              </p:extLst>
            </p:nvPr>
          </p:nvGraphicFramePr>
          <p:xfrm>
            <a:off x="3991325" y="3615297"/>
            <a:ext cx="491726" cy="386986"/>
          </p:xfrm>
          <a:graphic>
            <a:graphicData uri="http://schemas.openxmlformats.org/presentationml/2006/ole">
              <mc:AlternateContent xmlns:mc="http://schemas.openxmlformats.org/markup-compatibility/2006">
                <mc:Choice xmlns:v="urn:schemas-microsoft-com:vml" Requires="v">
                  <p:oleObj spid="_x0000_s181082" name="Equation" r:id="rId7" imgW="393480" imgH="253800" progId="Equation.DSMT4">
                    <p:embed/>
                  </p:oleObj>
                </mc:Choice>
                <mc:Fallback>
                  <p:oleObj name="Equation" r:id="rId7" imgW="393480" imgH="253800" progId="Equation.DSMT4">
                    <p:embed/>
                    <p:pic>
                      <p:nvPicPr>
                        <p:cNvPr id="36" name="Object 8">
                          <a:extLst>
                            <a:ext uri="{FF2B5EF4-FFF2-40B4-BE49-F238E27FC236}">
                              <a16:creationId xmlns:a16="http://schemas.microsoft.com/office/drawing/2014/main" id="{2E047056-695D-4F1D-B27F-0D95B3DDFC76}"/>
                            </a:ext>
                          </a:extLst>
                        </p:cNvPr>
                        <p:cNvPicPr>
                          <a:picLocks noChangeAspect="1" noChangeArrowheads="1"/>
                        </p:cNvPicPr>
                        <p:nvPr/>
                      </p:nvPicPr>
                      <p:blipFill>
                        <a:blip r:embed="rId8"/>
                        <a:srcRect/>
                        <a:stretch>
                          <a:fillRect/>
                        </a:stretch>
                      </p:blipFill>
                      <p:spPr bwMode="auto">
                        <a:xfrm>
                          <a:off x="3991325" y="3615297"/>
                          <a:ext cx="491726" cy="386986"/>
                        </a:xfrm>
                        <a:prstGeom prst="rect">
                          <a:avLst/>
                        </a:prstGeom>
                        <a:noFill/>
                      </p:spPr>
                    </p:pic>
                  </p:oleObj>
                </mc:Fallback>
              </mc:AlternateContent>
            </a:graphicData>
          </a:graphic>
        </p:graphicFrame>
        <p:graphicFrame>
          <p:nvGraphicFramePr>
            <p:cNvPr id="38" name="Object 8">
              <a:extLst>
                <a:ext uri="{FF2B5EF4-FFF2-40B4-BE49-F238E27FC236}">
                  <a16:creationId xmlns:a16="http://schemas.microsoft.com/office/drawing/2014/main" id="{D7092CF7-73AE-4242-93A0-5A227A17E7EE}"/>
                </a:ext>
              </a:extLst>
            </p:cNvPr>
            <p:cNvGraphicFramePr>
              <a:graphicFrameLocks noChangeAspect="1"/>
            </p:cNvGraphicFramePr>
            <p:nvPr>
              <p:extLst>
                <p:ext uri="{D42A27DB-BD31-4B8C-83A1-F6EECF244321}">
                  <p14:modId xmlns:p14="http://schemas.microsoft.com/office/powerpoint/2010/main" val="1188760108"/>
                </p:ext>
              </p:extLst>
            </p:nvPr>
          </p:nvGraphicFramePr>
          <p:xfrm>
            <a:off x="4927282" y="3606326"/>
            <a:ext cx="491726" cy="386986"/>
          </p:xfrm>
          <a:graphic>
            <a:graphicData uri="http://schemas.openxmlformats.org/presentationml/2006/ole">
              <mc:AlternateContent xmlns:mc="http://schemas.openxmlformats.org/markup-compatibility/2006">
                <mc:Choice xmlns:v="urn:schemas-microsoft-com:vml" Requires="v">
                  <p:oleObj spid="_x0000_s181083" name="Equation" r:id="rId9" imgW="393480" imgH="253800" progId="Equation.DSMT4">
                    <p:embed/>
                  </p:oleObj>
                </mc:Choice>
                <mc:Fallback>
                  <p:oleObj name="Equation" r:id="rId9" imgW="393480" imgH="253800" progId="Equation.DSMT4">
                    <p:embed/>
                    <p:pic>
                      <p:nvPicPr>
                        <p:cNvPr id="37" name="Object 8">
                          <a:extLst>
                            <a:ext uri="{FF2B5EF4-FFF2-40B4-BE49-F238E27FC236}">
                              <a16:creationId xmlns:a16="http://schemas.microsoft.com/office/drawing/2014/main" id="{0AF0C6EF-9191-417F-9C5A-C5EE846B7B7D}"/>
                            </a:ext>
                          </a:extLst>
                        </p:cNvPr>
                        <p:cNvPicPr>
                          <a:picLocks noChangeAspect="1" noChangeArrowheads="1"/>
                        </p:cNvPicPr>
                        <p:nvPr/>
                      </p:nvPicPr>
                      <p:blipFill>
                        <a:blip r:embed="rId8"/>
                        <a:srcRect/>
                        <a:stretch>
                          <a:fillRect/>
                        </a:stretch>
                      </p:blipFill>
                      <p:spPr bwMode="auto">
                        <a:xfrm>
                          <a:off x="4927282" y="3606326"/>
                          <a:ext cx="491726" cy="386986"/>
                        </a:xfrm>
                        <a:prstGeom prst="rect">
                          <a:avLst/>
                        </a:prstGeom>
                        <a:noFill/>
                      </p:spPr>
                    </p:pic>
                  </p:oleObj>
                </mc:Fallback>
              </mc:AlternateContent>
            </a:graphicData>
          </a:graphic>
        </p:graphicFrame>
        <p:graphicFrame>
          <p:nvGraphicFramePr>
            <p:cNvPr id="39" name="Object 8">
              <a:extLst>
                <a:ext uri="{FF2B5EF4-FFF2-40B4-BE49-F238E27FC236}">
                  <a16:creationId xmlns:a16="http://schemas.microsoft.com/office/drawing/2014/main" id="{94636BEB-5DFC-4B5E-99F5-904107EEC979}"/>
                </a:ext>
              </a:extLst>
            </p:cNvPr>
            <p:cNvGraphicFramePr>
              <a:graphicFrameLocks noChangeAspect="1"/>
            </p:cNvGraphicFramePr>
            <p:nvPr>
              <p:extLst>
                <p:ext uri="{D42A27DB-BD31-4B8C-83A1-F6EECF244321}">
                  <p14:modId xmlns:p14="http://schemas.microsoft.com/office/powerpoint/2010/main" val="999352218"/>
                </p:ext>
              </p:extLst>
            </p:nvPr>
          </p:nvGraphicFramePr>
          <p:xfrm>
            <a:off x="6424531" y="3449925"/>
            <a:ext cx="776608" cy="611187"/>
          </p:xfrm>
          <a:graphic>
            <a:graphicData uri="http://schemas.openxmlformats.org/presentationml/2006/ole">
              <mc:AlternateContent xmlns:mc="http://schemas.openxmlformats.org/markup-compatibility/2006">
                <mc:Choice xmlns:v="urn:schemas-microsoft-com:vml" Requires="v">
                  <p:oleObj spid="_x0000_s181084" name="Equation" r:id="rId10" imgW="393480" imgH="253800" progId="Equation.DSMT4">
                    <p:embed/>
                  </p:oleObj>
                </mc:Choice>
                <mc:Fallback>
                  <p:oleObj name="Equation" r:id="rId10" imgW="393480" imgH="253800" progId="Equation.DSMT4">
                    <p:embed/>
                    <p:pic>
                      <p:nvPicPr>
                        <p:cNvPr id="36" name="Object 8">
                          <a:extLst>
                            <a:ext uri="{FF2B5EF4-FFF2-40B4-BE49-F238E27FC236}">
                              <a16:creationId xmlns:a16="http://schemas.microsoft.com/office/drawing/2014/main" id="{2E047056-695D-4F1D-B27F-0D95B3DDFC76}"/>
                            </a:ext>
                          </a:extLst>
                        </p:cNvPr>
                        <p:cNvPicPr>
                          <a:picLocks noChangeAspect="1" noChangeArrowheads="1"/>
                        </p:cNvPicPr>
                        <p:nvPr/>
                      </p:nvPicPr>
                      <p:blipFill>
                        <a:blip r:embed="rId8"/>
                        <a:srcRect/>
                        <a:stretch>
                          <a:fillRect/>
                        </a:stretch>
                      </p:blipFill>
                      <p:spPr bwMode="auto">
                        <a:xfrm>
                          <a:off x="6424531" y="3449925"/>
                          <a:ext cx="776608" cy="611187"/>
                        </a:xfrm>
                        <a:prstGeom prst="rect">
                          <a:avLst/>
                        </a:prstGeom>
                        <a:noFill/>
                      </p:spPr>
                    </p:pic>
                  </p:oleObj>
                </mc:Fallback>
              </mc:AlternateContent>
            </a:graphicData>
          </a:graphic>
        </p:graphicFrame>
        <p:pic>
          <p:nvPicPr>
            <p:cNvPr id="32" name="图片 31">
              <a:extLst>
                <a:ext uri="{FF2B5EF4-FFF2-40B4-BE49-F238E27FC236}">
                  <a16:creationId xmlns:a16="http://schemas.microsoft.com/office/drawing/2014/main" id="{4BCA7695-6D3F-4F64-92DD-E35FCD2A2A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941732">
              <a:off x="3742952" y="4356912"/>
              <a:ext cx="1216129" cy="609600"/>
            </a:xfrm>
            <a:prstGeom prst="rect">
              <a:avLst/>
            </a:prstGeom>
          </p:spPr>
        </p:pic>
        <p:pic>
          <p:nvPicPr>
            <p:cNvPr id="43" name="图片 42">
              <a:extLst>
                <a:ext uri="{FF2B5EF4-FFF2-40B4-BE49-F238E27FC236}">
                  <a16:creationId xmlns:a16="http://schemas.microsoft.com/office/drawing/2014/main" id="{34D43EB5-FB25-4A29-9EE9-2B0B014095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650728" flipH="1">
              <a:off x="4653600" y="4498331"/>
              <a:ext cx="1521186" cy="609600"/>
            </a:xfrm>
            <a:prstGeom prst="rect">
              <a:avLst/>
            </a:prstGeom>
          </p:spPr>
        </p:pic>
        <p:pic>
          <p:nvPicPr>
            <p:cNvPr id="44" name="图片 43">
              <a:extLst>
                <a:ext uri="{FF2B5EF4-FFF2-40B4-BE49-F238E27FC236}">
                  <a16:creationId xmlns:a16="http://schemas.microsoft.com/office/drawing/2014/main" id="{59C058BF-035C-4A43-872D-C3D8E03EE1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652742" flipH="1">
              <a:off x="6699041" y="4548197"/>
              <a:ext cx="1414032" cy="609600"/>
            </a:xfrm>
            <a:prstGeom prst="rect">
              <a:avLst/>
            </a:prstGeom>
          </p:spPr>
        </p:pic>
        <p:cxnSp>
          <p:nvCxnSpPr>
            <p:cNvPr id="45" name="直接箭头连接符 44">
              <a:extLst>
                <a:ext uri="{FF2B5EF4-FFF2-40B4-BE49-F238E27FC236}">
                  <a16:creationId xmlns:a16="http://schemas.microsoft.com/office/drawing/2014/main" id="{41102A79-C21F-43E1-856B-AC74C6AFEE15}"/>
                </a:ext>
              </a:extLst>
            </p:cNvPr>
            <p:cNvCxnSpPr>
              <a:cxnSpLocks/>
            </p:cNvCxnSpPr>
            <p:nvPr/>
          </p:nvCxnSpPr>
          <p:spPr bwMode="auto">
            <a:xfrm flipH="1">
              <a:off x="1691680" y="4016702"/>
              <a:ext cx="21039" cy="708243"/>
            </a:xfrm>
            <a:prstGeom prst="straightConnector1">
              <a:avLst/>
            </a:prstGeom>
            <a:solidFill>
              <a:schemeClr val="accent1"/>
            </a:solidFill>
            <a:ln w="19050" cap="flat" cmpd="sng" algn="ctr">
              <a:solidFill>
                <a:schemeClr val="tx1"/>
              </a:solidFill>
              <a:prstDash val="sysDash"/>
              <a:round/>
              <a:headEnd type="none" w="med" len="med"/>
              <a:tailEnd type="triangle" w="lg" len="lg"/>
            </a:ln>
            <a:effectLst/>
          </p:spPr>
        </p:cxnSp>
        <p:cxnSp>
          <p:nvCxnSpPr>
            <p:cNvPr id="48" name="直接箭头连接符 47">
              <a:extLst>
                <a:ext uri="{FF2B5EF4-FFF2-40B4-BE49-F238E27FC236}">
                  <a16:creationId xmlns:a16="http://schemas.microsoft.com/office/drawing/2014/main" id="{78011CA8-4B9D-407E-871F-89528CE9FE6F}"/>
                </a:ext>
              </a:extLst>
            </p:cNvPr>
            <p:cNvCxnSpPr>
              <a:cxnSpLocks/>
            </p:cNvCxnSpPr>
            <p:nvPr/>
          </p:nvCxnSpPr>
          <p:spPr bwMode="auto">
            <a:xfrm flipH="1" flipV="1">
              <a:off x="4312787" y="3205523"/>
              <a:ext cx="267608" cy="433903"/>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graphicFrame>
          <p:nvGraphicFramePr>
            <p:cNvPr id="36" name="Object 8">
              <a:extLst>
                <a:ext uri="{FF2B5EF4-FFF2-40B4-BE49-F238E27FC236}">
                  <a16:creationId xmlns:a16="http://schemas.microsoft.com/office/drawing/2014/main" id="{2E047056-695D-4F1D-B27F-0D95B3DDFC76}"/>
                </a:ext>
              </a:extLst>
            </p:cNvPr>
            <p:cNvGraphicFramePr>
              <a:graphicFrameLocks noChangeAspect="1"/>
            </p:cNvGraphicFramePr>
            <p:nvPr>
              <p:extLst>
                <p:ext uri="{D42A27DB-BD31-4B8C-83A1-F6EECF244321}">
                  <p14:modId xmlns:p14="http://schemas.microsoft.com/office/powerpoint/2010/main" val="1069711580"/>
                </p:ext>
              </p:extLst>
            </p:nvPr>
          </p:nvGraphicFramePr>
          <p:xfrm>
            <a:off x="2283224" y="3448792"/>
            <a:ext cx="776608" cy="611187"/>
          </p:xfrm>
          <a:graphic>
            <a:graphicData uri="http://schemas.openxmlformats.org/presentationml/2006/ole">
              <mc:AlternateContent xmlns:mc="http://schemas.openxmlformats.org/markup-compatibility/2006">
                <mc:Choice xmlns:v="urn:schemas-microsoft-com:vml" Requires="v">
                  <p:oleObj spid="_x0000_s181085" name="Equation" r:id="rId12" imgW="393480" imgH="253800" progId="Equation.DSMT4">
                    <p:embed/>
                  </p:oleObj>
                </mc:Choice>
                <mc:Fallback>
                  <p:oleObj name="Equation" r:id="rId12" imgW="393480" imgH="253800" progId="Equation.DSMT4">
                    <p:embed/>
                    <p:pic>
                      <p:nvPicPr>
                        <p:cNvPr id="10" name="Object 8">
                          <a:extLst>
                            <a:ext uri="{FF2B5EF4-FFF2-40B4-BE49-F238E27FC236}">
                              <a16:creationId xmlns:a16="http://schemas.microsoft.com/office/drawing/2014/main" id="{74F1C1AF-E78C-42E8-A0FC-69690378F293}"/>
                            </a:ext>
                          </a:extLst>
                        </p:cNvPr>
                        <p:cNvPicPr>
                          <a:picLocks noChangeAspect="1" noChangeArrowheads="1"/>
                        </p:cNvPicPr>
                        <p:nvPr/>
                      </p:nvPicPr>
                      <p:blipFill>
                        <a:blip r:embed="rId8"/>
                        <a:srcRect/>
                        <a:stretch>
                          <a:fillRect/>
                        </a:stretch>
                      </p:blipFill>
                      <p:spPr bwMode="auto">
                        <a:xfrm>
                          <a:off x="2283224" y="3448792"/>
                          <a:ext cx="776608" cy="611187"/>
                        </a:xfrm>
                        <a:prstGeom prst="rect">
                          <a:avLst/>
                        </a:prstGeom>
                        <a:noFill/>
                      </p:spPr>
                    </p:pic>
                  </p:oleObj>
                </mc:Fallback>
              </mc:AlternateContent>
            </a:graphicData>
          </a:graphic>
        </p:graphicFrame>
      </p:grpSp>
    </p:spTree>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BRANCHTO" val="264"/>
  <p:tag name="HOTSPOTTYPE" val="DefinedInNavigator"/>
  <p:tag name="DEFINEDINNAVIGATOR" val="True"/>
</p:tagLst>
</file>

<file path=ppt/theme/theme1.xml><?xml version="1.0" encoding="utf-8"?>
<a:theme xmlns:a="http://schemas.openxmlformats.org/drawingml/2006/main" name="工程化学">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视点">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txDef>
      <a:spPr bwMode="auto">
        <a:noFill/>
        <a:ln w="9525">
          <a:noFill/>
          <a:miter lim="800000"/>
          <a:headEnd/>
          <a:tailEnd/>
        </a:ln>
      </a:spPr>
      <a:bodyPr>
        <a:spAutoFit/>
      </a:bodyPr>
      <a:lstStyle>
        <a:defPPr>
          <a:buFont typeface="Wingdings" pitchFamily="2" charset="2"/>
          <a:buChar char="Ø"/>
          <a:defRPr sz="2400" i="0" dirty="0">
            <a:solidFill>
              <a:schemeClr val="tx1"/>
            </a:solidFill>
            <a:ea typeface="宋体" pitchFamily="2" charset="-122"/>
          </a:defRPr>
        </a:defPPr>
      </a:lstStyle>
    </a:txDef>
  </a:objectDefaults>
  <a:extraClrSchemeLst>
    <a:extraClrScheme>
      <a:clrScheme name="psh7_Presentation 1">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psh7_Presentation 2">
        <a:dk1>
          <a:srgbClr val="000000"/>
        </a:dk1>
        <a:lt1>
          <a:srgbClr val="FFFFFF"/>
        </a:lt1>
        <a:dk2>
          <a:srgbClr val="FFFFCC"/>
        </a:dk2>
        <a:lt2>
          <a:srgbClr val="5F5F5F"/>
        </a:lt2>
        <a:accent1>
          <a:srgbClr val="5A9E65"/>
        </a:accent1>
        <a:accent2>
          <a:srgbClr val="CCCC00"/>
        </a:accent2>
        <a:accent3>
          <a:srgbClr val="FFFFFF"/>
        </a:accent3>
        <a:accent4>
          <a:srgbClr val="000000"/>
        </a:accent4>
        <a:accent5>
          <a:srgbClr val="B5CCB8"/>
        </a:accent5>
        <a:accent6>
          <a:srgbClr val="B9B900"/>
        </a:accent6>
        <a:hlink>
          <a:srgbClr val="DB8647"/>
        </a:hlink>
        <a:folHlink>
          <a:srgbClr val="90B7CA"/>
        </a:folHlink>
      </a:clrScheme>
      <a:clrMap bg1="lt1" tx1="dk1" bg2="lt2" tx2="dk2" accent1="accent1" accent2="accent2" accent3="accent3" accent4="accent4" accent5="accent5" accent6="accent6" hlink="hlink" folHlink="folHlink"/>
    </a:extraClrScheme>
    <a:extraClrScheme>
      <a:clrScheme name="psh7_Presentation 3">
        <a:dk1>
          <a:srgbClr val="000000"/>
        </a:dk1>
        <a:lt1>
          <a:srgbClr val="FFFFFF"/>
        </a:lt1>
        <a:dk2>
          <a:srgbClr val="FFFFFF"/>
        </a:dk2>
        <a:lt2>
          <a:srgbClr val="4D4D4D"/>
        </a:lt2>
        <a:accent1>
          <a:srgbClr val="7067AF"/>
        </a:accent1>
        <a:accent2>
          <a:srgbClr val="99CCFF"/>
        </a:accent2>
        <a:accent3>
          <a:srgbClr val="FFFFFF"/>
        </a:accent3>
        <a:accent4>
          <a:srgbClr val="000000"/>
        </a:accent4>
        <a:accent5>
          <a:srgbClr val="BBB8D4"/>
        </a:accent5>
        <a:accent6>
          <a:srgbClr val="8AB9E7"/>
        </a:accent6>
        <a:hlink>
          <a:srgbClr val="CCCCFF"/>
        </a:hlink>
        <a:folHlink>
          <a:srgbClr val="C68DFF"/>
        </a:folHlink>
      </a:clrScheme>
      <a:clrMap bg1="lt1" tx1="dk1" bg2="lt2" tx2="dk2" accent1="accent1" accent2="accent2" accent3="accent3" accent4="accent4" accent5="accent5" accent6="accent6" hlink="hlink" folHlink="folHlink"/>
    </a:extraClrScheme>
    <a:extraClrScheme>
      <a:clrScheme name="psh7_Presentation 4">
        <a:dk1>
          <a:srgbClr val="000000"/>
        </a:dk1>
        <a:lt1>
          <a:srgbClr val="FFFFFF"/>
        </a:lt1>
        <a:dk2>
          <a:srgbClr val="FEE9DE"/>
        </a:dk2>
        <a:lt2>
          <a:srgbClr val="777777"/>
        </a:lt2>
        <a:accent1>
          <a:srgbClr val="6D5484"/>
        </a:accent1>
        <a:accent2>
          <a:srgbClr val="D88EC6"/>
        </a:accent2>
        <a:accent3>
          <a:srgbClr val="FFFFFF"/>
        </a:accent3>
        <a:accent4>
          <a:srgbClr val="000000"/>
        </a:accent4>
        <a:accent5>
          <a:srgbClr val="BAB3C2"/>
        </a:accent5>
        <a:accent6>
          <a:srgbClr val="C480B3"/>
        </a:accent6>
        <a:hlink>
          <a:srgbClr val="EA8484"/>
        </a:hlink>
        <a:folHlink>
          <a:srgbClr val="8BCFB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工程化学</Template>
  <TotalTime>1524</TotalTime>
  <Words>14102</Words>
  <Application>Microsoft Office PowerPoint</Application>
  <PresentationFormat>全屏显示(4:3)</PresentationFormat>
  <Paragraphs>1256</Paragraphs>
  <Slides>158</Slides>
  <Notes>51</Notes>
  <HiddenSlides>0</HiddenSlides>
  <MMClips>7</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158</vt:i4>
      </vt:variant>
    </vt:vector>
  </HeadingPairs>
  <TitlesOfParts>
    <vt:vector size="177" baseType="lpstr">
      <vt:lpstr>Arial Unicode MS</vt:lpstr>
      <vt:lpstr>HY견고딕</vt:lpstr>
      <vt:lpstr>仿宋</vt:lpstr>
      <vt:lpstr>黑体</vt:lpstr>
      <vt:lpstr>华文仿宋</vt:lpstr>
      <vt:lpstr>华文新魏</vt:lpstr>
      <vt:lpstr>华文中宋</vt:lpstr>
      <vt:lpstr>微软雅黑</vt:lpstr>
      <vt:lpstr>Arial</vt:lpstr>
      <vt:lpstr>Franklin Gothic Book</vt:lpstr>
      <vt:lpstr>Franklin Gothic Medium</vt:lpstr>
      <vt:lpstr>Marlett</vt:lpstr>
      <vt:lpstr>Tahoma</vt:lpstr>
      <vt:lpstr>Times New Roman</vt:lpstr>
      <vt:lpstr>Wingdings</vt:lpstr>
      <vt:lpstr>工程化学</vt:lpstr>
      <vt:lpstr>Equation</vt:lpstr>
      <vt:lpstr>公式</vt:lpstr>
      <vt:lpstr>CS ChemDraw Drawing</vt:lpstr>
      <vt:lpstr>第四章 溶液化学与离子平衡</vt:lpstr>
      <vt:lpstr>主要内容</vt:lpstr>
      <vt:lpstr> 知识要点</vt:lpstr>
      <vt:lpstr>4.1 液体及由液体构成的多组分体系</vt:lpstr>
      <vt:lpstr>4.1.2  溶液的形成与性质</vt:lpstr>
      <vt:lpstr>4.1.2  溶液的形成与性质</vt:lpstr>
      <vt:lpstr>4.1.2.1  溶液的形成过程</vt:lpstr>
      <vt:lpstr>4.1.2.1  溶液的形成过程</vt:lpstr>
      <vt:lpstr>4.1.2.2  溶液组成的表示法</vt:lpstr>
      <vt:lpstr>4.1.2.2  溶液组成的表示法</vt:lpstr>
      <vt:lpstr>4.1.2.2  溶液组成的表示法</vt:lpstr>
      <vt:lpstr>4.1.2.2  溶液组成的表示法</vt:lpstr>
      <vt:lpstr>4.1.2.2  溶液组成的表示法</vt:lpstr>
      <vt:lpstr>4.2  稀溶液的通性</vt:lpstr>
      <vt:lpstr>4.2.1  非电解质溶液的通性</vt:lpstr>
      <vt:lpstr>4.2.1  非电解质溶液的通性</vt:lpstr>
      <vt:lpstr>4.2.1  非电解质溶液的通性</vt:lpstr>
      <vt:lpstr>4.2.1  非电解质溶液的通性</vt:lpstr>
      <vt:lpstr>4.2.1  非电解质溶液的通性</vt:lpstr>
      <vt:lpstr>4.2.1  非电解质溶液的通性</vt:lpstr>
      <vt:lpstr>4.2.1  非电解质溶液的通性</vt:lpstr>
      <vt:lpstr>4.2.1.1  溶液的蒸汽压下降</vt:lpstr>
      <vt:lpstr>4.2.1.1  溶液的蒸汽压下降</vt:lpstr>
      <vt:lpstr>4.2.1.1  溶液的蒸汽压下降</vt:lpstr>
      <vt:lpstr>4.2.1.1  溶液的蒸汽压下降</vt:lpstr>
      <vt:lpstr>4.2.1.1  溶液的蒸汽压下降</vt:lpstr>
      <vt:lpstr>4.2.1.2 溶液的沸点上升和凝固点下降</vt:lpstr>
      <vt:lpstr>4.2.1.2 溶液的沸点上升和凝固点下降</vt:lpstr>
      <vt:lpstr>4.2.1.2 溶液的沸点上升和凝固点下降</vt:lpstr>
      <vt:lpstr>4.2.1.2 溶液的沸点上升和凝固点下降</vt:lpstr>
      <vt:lpstr>4.2.1.2 溶液的沸点上升和凝固点下降</vt:lpstr>
      <vt:lpstr>4.2.1.2 溶液的沸点上升和凝固点下降</vt:lpstr>
      <vt:lpstr>4.2.1.2 溶液的沸点上升和凝固点下降</vt:lpstr>
      <vt:lpstr>4.2.1.2 溶液的沸点上升和凝固点下降</vt:lpstr>
      <vt:lpstr>4.2.1.3  溶液的渗透压</vt:lpstr>
      <vt:lpstr>4.2.1.3  溶液的渗透压</vt:lpstr>
      <vt:lpstr>4.2.1.3  溶液的渗透压</vt:lpstr>
      <vt:lpstr>Jacobus Henricus van't Hoff</vt:lpstr>
      <vt:lpstr>4.2.1.3  溶液的渗透压</vt:lpstr>
      <vt:lpstr>4.2.2  电解质溶液的通性</vt:lpstr>
      <vt:lpstr>4.2.2  电解质溶液的通性</vt:lpstr>
      <vt:lpstr>4.2.2.1  电解质稀溶液的依数性</vt:lpstr>
      <vt:lpstr>4.2.2.2  电解质溶液示例</vt:lpstr>
      <vt:lpstr>4.2.3  有关溶液通性的计算</vt:lpstr>
      <vt:lpstr>4.2.3  有关溶液通性的计算</vt:lpstr>
      <vt:lpstr>4.2.3.1  测定分子的相对分子质量</vt:lpstr>
      <vt:lpstr>4.2.3.2  防冻液的配制</vt:lpstr>
      <vt:lpstr>4.2.4  溶液依数性的实际应用</vt:lpstr>
      <vt:lpstr>4.2.4.2  输液和渗透</vt:lpstr>
      <vt:lpstr>4.2.4.3  反渗透技术</vt:lpstr>
      <vt:lpstr>4.3  相平衡</vt:lpstr>
      <vt:lpstr>4.3  相平衡</vt:lpstr>
      <vt:lpstr>4.3  相平衡</vt:lpstr>
      <vt:lpstr>4.3.1  纯物质的相图</vt:lpstr>
      <vt:lpstr>4.3.1.1  水的相图</vt:lpstr>
      <vt:lpstr>4.3.1.1  水的相图</vt:lpstr>
      <vt:lpstr>4.3.1.2  三相点与冰点的区别</vt:lpstr>
      <vt:lpstr>4.3.1.2  三相点与冰点的区别</vt:lpstr>
      <vt:lpstr>4.3.1.3  CO2的相图</vt:lpstr>
      <vt:lpstr>4.3.2  蒸馏（或精馏）原理</vt:lpstr>
      <vt:lpstr>4.3.3  区域熔炼（zone melting）</vt:lpstr>
      <vt:lpstr>4.3.3.1  高纯硅—晶圆</vt:lpstr>
      <vt:lpstr>4.4  溶液中的酸碱平衡</vt:lpstr>
      <vt:lpstr>4.4.0  纯水的解离平衡及溶液酸碱性</vt:lpstr>
      <vt:lpstr>4.4.0  纯水的离解平衡及溶液酸碱性</vt:lpstr>
      <vt:lpstr>4.4.0.1  一些物质的酸碱性</vt:lpstr>
      <vt:lpstr>4.4.0.2  pH值的测定</vt:lpstr>
      <vt:lpstr>4.4.0.2  酸碱指示剂</vt:lpstr>
      <vt:lpstr>4.4.0.3  水溶液中的单相离子平衡 </vt:lpstr>
      <vt:lpstr>4.4.1  酸碱理论简介</vt:lpstr>
      <vt:lpstr>4.4.1.1  酸碱电离理论</vt:lpstr>
      <vt:lpstr>4.4.1.2  酸碱质子理论</vt:lpstr>
      <vt:lpstr>4.4.1.2  酸碱质子理论</vt:lpstr>
      <vt:lpstr>4.4.1.3  酸碱电子理论</vt:lpstr>
      <vt:lpstr>4.4.1.3  酸碱电子理论</vt:lpstr>
      <vt:lpstr>4.4.2  酸碱的解离平衡</vt:lpstr>
      <vt:lpstr>4.4.2.1  酸和碱的共轭关系</vt:lpstr>
      <vt:lpstr>4.4.2.1  酸和碱的共轭关系</vt:lpstr>
      <vt:lpstr>4.4.2.1  酸和碱的共轭关系</vt:lpstr>
      <vt:lpstr>4.4.2.1  酸和碱的共轭关系</vt:lpstr>
      <vt:lpstr>4.4.2.2  酸和碱在水溶液中的解离度</vt:lpstr>
      <vt:lpstr>4.4.2.3  酸碱溶液的pH值计算</vt:lpstr>
      <vt:lpstr>4.4.2.3  酸碱溶液的pH值计算</vt:lpstr>
      <vt:lpstr>4.4.2.3  酸碱溶液的pH值计算</vt:lpstr>
      <vt:lpstr>4.4.2.3  酸碱溶液的pH值计算</vt:lpstr>
      <vt:lpstr>4.4.2.4  多元酸碱在水中的解离平衡</vt:lpstr>
      <vt:lpstr>4.4.2.4  多元酸碱在水中的解离平衡</vt:lpstr>
      <vt:lpstr>4.4.2.5  盐的酸碱性</vt:lpstr>
      <vt:lpstr>4.4.2.5  盐的酸碱性</vt:lpstr>
      <vt:lpstr>4.4.2.5  盐的酸碱性</vt:lpstr>
      <vt:lpstr>4.4.3  缓冲溶液及其应用</vt:lpstr>
      <vt:lpstr>4.4.3.1  缓冲溶液的组成</vt:lpstr>
      <vt:lpstr>4.4.3.2  缓冲溶液的作用机制</vt:lpstr>
      <vt:lpstr>4.4.3.3  缓冲溶液的pH值</vt:lpstr>
      <vt:lpstr>4.4.3.4  缓冲溶液的缓冲容量</vt:lpstr>
      <vt:lpstr>4.4.3.5  缓冲溶液的配制</vt:lpstr>
      <vt:lpstr>4.4.3.5  缓冲溶液的配制</vt:lpstr>
      <vt:lpstr>4.4.3.5  缓冲溶液的配制</vt:lpstr>
      <vt:lpstr>4.4.3.6  生命体系中的缓冲溶液</vt:lpstr>
      <vt:lpstr>4.4.3.7  缓冲溶液的应用</vt:lpstr>
      <vt:lpstr>4.4.3.7  缓冲溶液的应用</vt:lpstr>
      <vt:lpstr>4.5  配离子的解离平衡</vt:lpstr>
      <vt:lpstr>4.5.1  配位化合物的分类</vt:lpstr>
      <vt:lpstr>4.5.2  配位化合物的组成</vt:lpstr>
      <vt:lpstr>4.5.3  配位化合物空间结构</vt:lpstr>
      <vt:lpstr>4.5.3  配位化合物空间结构</vt:lpstr>
      <vt:lpstr>4.5.5  配离子的解离平衡</vt:lpstr>
      <vt:lpstr>4.5.5  配离子的解离平衡</vt:lpstr>
      <vt:lpstr>4.5.6  配离子解离平衡的移动</vt:lpstr>
      <vt:lpstr>4.5.6  配离子解离平衡的移动</vt:lpstr>
      <vt:lpstr>4.5.7  配合物的应用</vt:lpstr>
      <vt:lpstr>4.5.7  配合物的应用</vt:lpstr>
      <vt:lpstr>4.5.7  配合物的应用</vt:lpstr>
      <vt:lpstr>4.5.7  配合物的应用</vt:lpstr>
      <vt:lpstr>4.5.7  配合物的应用</vt:lpstr>
      <vt:lpstr>4.5.8  配合物的应用</vt:lpstr>
      <vt:lpstr>4.6  溶液中的沉淀-溶解平衡</vt:lpstr>
      <vt:lpstr>4.6  溶液中的沉淀-溶解平衡</vt:lpstr>
      <vt:lpstr>4.6.1  溶度积规则</vt:lpstr>
      <vt:lpstr>4.6.1  溶度积规则</vt:lpstr>
      <vt:lpstr>4.6.1.1  溶度积的计算</vt:lpstr>
      <vt:lpstr>4.6.1.1  溶度积的计算</vt:lpstr>
      <vt:lpstr>4.6.2  沉淀的生成和溶解</vt:lpstr>
      <vt:lpstr>4.6.2  沉淀的生成和溶解</vt:lpstr>
      <vt:lpstr>4.6.2.1  同离子效应</vt:lpstr>
      <vt:lpstr>4.6.2.2  沉淀的溶解与转化</vt:lpstr>
      <vt:lpstr>4.6.2.2  沉淀的溶解与转化</vt:lpstr>
      <vt:lpstr>4.6.2.2  沉淀的溶解与转化</vt:lpstr>
      <vt:lpstr>4.6.3  沉淀溶解平衡应用</vt:lpstr>
      <vt:lpstr>4.6.4  阻垢剂</vt:lpstr>
      <vt:lpstr>4.6.4.1  阻垢剂的作用机理</vt:lpstr>
      <vt:lpstr>4.6.4.1  阻垢剂的作用机理</vt:lpstr>
      <vt:lpstr>4.7  表面化学与胶体溶液</vt:lpstr>
      <vt:lpstr>4.7.1  表面张力</vt:lpstr>
      <vt:lpstr>4.7.2  吸附现象</vt:lpstr>
      <vt:lpstr>4.7.3  润湿与接触角</vt:lpstr>
      <vt:lpstr>4.7.3  润湿与接触角</vt:lpstr>
      <vt:lpstr>4.7.4  表面活性剂</vt:lpstr>
      <vt:lpstr>4.7.4.1  表面活性剂的HLB值</vt:lpstr>
      <vt:lpstr>4.7.4.2  表面活性剂的重要作用</vt:lpstr>
      <vt:lpstr>4.7.4.2  表面活性剂的重要作用</vt:lpstr>
      <vt:lpstr>4.7.4.2  表面活性剂的重要作用</vt:lpstr>
      <vt:lpstr>4.7.4.2  表面活性剂的重要作用</vt:lpstr>
      <vt:lpstr>4.7.5  乳化和破乳</vt:lpstr>
      <vt:lpstr>PowerPoint 演示文稿</vt:lpstr>
      <vt:lpstr>PowerPoint 演示文稿</vt:lpstr>
      <vt:lpstr>4.7.6  胶体</vt:lpstr>
      <vt:lpstr>4.7.6  胶体</vt:lpstr>
      <vt:lpstr>4.7.6.1  胶体的分类</vt:lpstr>
      <vt:lpstr>4.7.6.2  胶体（溶胶）的特性</vt:lpstr>
      <vt:lpstr>4.7.6.2  胶体（溶胶）的特性</vt:lpstr>
      <vt:lpstr>4.7.6.3  胶体的物理性质</vt:lpstr>
      <vt:lpstr>4.7.6.4  胶体结构</vt:lpstr>
      <vt:lpstr>4.7.6.4  胶体结构</vt:lpstr>
      <vt:lpstr>4.7.6.5  胶体带电原因</vt:lpstr>
      <vt:lpstr>4.7.6.6  胶体的聚沉与保护</vt:lpstr>
      <vt:lpstr>4.7.6.7  凝胶</vt:lpstr>
      <vt:lpstr>4.8  本章简要总结</vt:lpstr>
    </vt:vector>
  </TitlesOfParts>
  <Company>- BMTD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公司概述</dc:title>
  <dc:creator>Administrator</dc:creator>
  <cp:lastModifiedBy>江 龚</cp:lastModifiedBy>
  <cp:revision>1407</cp:revision>
  <cp:lastPrinted>2020-10-23T10:04:34Z</cp:lastPrinted>
  <dcterms:created xsi:type="dcterms:W3CDTF">1998-11-11T03:42:16Z</dcterms:created>
  <dcterms:modified xsi:type="dcterms:W3CDTF">2020-10-27T11:49:57Z</dcterms:modified>
</cp:coreProperties>
</file>